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3" r:id="rId6"/>
    <p:sldId id="257" r:id="rId7"/>
    <p:sldId id="258" r:id="rId8"/>
    <p:sldId id="260" r:id="rId9"/>
    <p:sldId id="270" r:id="rId10"/>
    <p:sldId id="273" r:id="rId11"/>
    <p:sldId id="275" r:id="rId12"/>
    <p:sldId id="274" r:id="rId13"/>
    <p:sldId id="276" r:id="rId14"/>
    <p:sldId id="277" r:id="rId15"/>
    <p:sldId id="278" r:id="rId16"/>
    <p:sldId id="259" r:id="rId17"/>
    <p:sldId id="265" r:id="rId18"/>
    <p:sldId id="266" r:id="rId19"/>
    <p:sldId id="267" r:id="rId20"/>
    <p:sldId id="269" r:id="rId21"/>
    <p:sldId id="268"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18"/>
    <p:restoredTop sz="96327"/>
  </p:normalViewPr>
  <p:slideViewPr>
    <p:cSldViewPr snapToGrid="0" snapToObjects="1">
      <p:cViewPr varScale="1">
        <p:scale>
          <a:sx n="68" d="100"/>
          <a:sy n="68" d="100"/>
        </p:scale>
        <p:origin x="240"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4A53-8D01-844A-BF12-97FAA01FD7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C7097A-87F0-EA40-BDF4-8BC969C7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B3884C-672D-B740-B9F2-3F9179A50875}"/>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42B77C0E-721B-E044-AE4F-CAD42690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8E12-DAD1-9649-8D7A-398E7BA07379}"/>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04712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369F-10EF-D74A-B4C5-2261820107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98C986-13FE-3F40-9588-3B6E4D6AEF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7A105B-D0A0-C74F-ABB7-1B0E118F1E1E}"/>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34717BA8-7C6D-3541-AD72-18AD0AF7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3368-56DA-274A-AE7E-59D571860E9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59159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7D056-03DE-5A45-BFF1-25030D1C03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55B5A-C412-0D48-AF50-6EB7AC3A13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A7C888-E77E-9E46-93D7-F5F6DD66E27D}"/>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107241A1-138D-6444-94C3-EC43BA6FB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ED0A9-25F5-B945-BCE2-DD8BE2CBB41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60379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6CF-DBE6-3F46-A364-415C377CB1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2286EE-49A0-0D43-BA84-831B564FC4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4BAC-BDAE-C54D-B974-7B43F87A0963}"/>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65006F5F-3FC0-9F42-A35A-CF0C03551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C9AC-C03D-604B-A3CA-60BAB461576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4185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5548-661A-2B47-A812-B3ECB7792A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DF3D9E-4051-3A44-BE63-847BE8C55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016879-69E4-B349-8105-ACD952EDE8BB}"/>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F0EBD2FE-0B18-BF40-AA01-CCBC555D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4BD4-2813-EF43-865E-A15D109517EA}"/>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75081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F192-CEA7-644E-BEE8-C5E2C4FA27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538CF4-C1B5-0548-A31D-A695D88AD0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90D347-E1E9-A644-A93E-877F44AC0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F85AC-B3B7-C840-9AB1-8F3C5F883EEB}"/>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6" name="Footer Placeholder 5">
            <a:extLst>
              <a:ext uri="{FF2B5EF4-FFF2-40B4-BE49-F238E27FC236}">
                <a16:creationId xmlns:a16="http://schemas.microsoft.com/office/drawing/2014/main" id="{2C666B8A-BC45-1847-B2D1-E2E9B1D62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7070-09F8-934B-B518-783DBE3AB84C}"/>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70737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E29-0E2A-0744-BB87-D8718CEB04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FAFC01-DF3F-DE4A-8502-06AA7F09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074C22-386E-5246-A98E-143BB1783B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1DD515-48E6-A142-A12D-1B64C4B9F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B4A66A-4BE8-B64A-988E-C56D0DB382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0A3284-5C00-494E-AB40-C0873714069D}"/>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8" name="Footer Placeholder 7">
            <a:extLst>
              <a:ext uri="{FF2B5EF4-FFF2-40B4-BE49-F238E27FC236}">
                <a16:creationId xmlns:a16="http://schemas.microsoft.com/office/drawing/2014/main" id="{743D5242-6932-D44C-810B-EC27875B4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DC617-9673-8F47-B161-8B5600EE383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09328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97E-290D-D24C-AED8-6C04390215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5F1A1-69C8-0145-92FC-042C3CC4C4A8}"/>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4" name="Footer Placeholder 3">
            <a:extLst>
              <a:ext uri="{FF2B5EF4-FFF2-40B4-BE49-F238E27FC236}">
                <a16:creationId xmlns:a16="http://schemas.microsoft.com/office/drawing/2014/main" id="{88BCF4D6-8578-0E40-8C0B-DABF93059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C5DE1-EE91-B74B-A082-386B93234F28}"/>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43088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C0A2B-1A15-1A41-BC73-25342014B745}"/>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3" name="Footer Placeholder 2">
            <a:extLst>
              <a:ext uri="{FF2B5EF4-FFF2-40B4-BE49-F238E27FC236}">
                <a16:creationId xmlns:a16="http://schemas.microsoft.com/office/drawing/2014/main" id="{4BCFA7E5-0D27-454F-B5D6-740B8331E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21F5D-8E43-5A4D-8DA6-22C26116C2F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6032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10D4-F137-F346-871E-8B8EAEBCA9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8E6AF26-A724-444A-809D-CA51FC803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DD95EB-675B-6E49-A23D-F18272809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67F69C-71B6-F547-A8C9-FAB3DE95C4E6}"/>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6" name="Footer Placeholder 5">
            <a:extLst>
              <a:ext uri="{FF2B5EF4-FFF2-40B4-BE49-F238E27FC236}">
                <a16:creationId xmlns:a16="http://schemas.microsoft.com/office/drawing/2014/main" id="{CCBE7044-CA80-3846-82A7-94C70A0E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17199-6041-3B40-8141-6C4695D1A4DD}"/>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9543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877-A16A-FB4B-B09F-D2E02B87BF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12D3EA-9501-A242-9991-6941D3A8D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F83A8-9386-F04D-9066-934C03F1F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C76404-DC76-6A48-A05A-1818E0177899}"/>
              </a:ext>
            </a:extLst>
          </p:cNvPr>
          <p:cNvSpPr>
            <a:spLocks noGrp="1"/>
          </p:cNvSpPr>
          <p:nvPr>
            <p:ph type="dt" sz="half" idx="10"/>
          </p:nvPr>
        </p:nvSpPr>
        <p:spPr/>
        <p:txBody>
          <a:bodyPr/>
          <a:lstStyle/>
          <a:p>
            <a:fld id="{BE379DB5-90DC-CA4E-850A-C726A3332936}" type="datetimeFigureOut">
              <a:rPr lang="en-US" smtClean="0"/>
              <a:t>9/25/24</a:t>
            </a:fld>
            <a:endParaRPr lang="en-US"/>
          </a:p>
        </p:txBody>
      </p:sp>
      <p:sp>
        <p:nvSpPr>
          <p:cNvPr id="6" name="Footer Placeholder 5">
            <a:extLst>
              <a:ext uri="{FF2B5EF4-FFF2-40B4-BE49-F238E27FC236}">
                <a16:creationId xmlns:a16="http://schemas.microsoft.com/office/drawing/2014/main" id="{C8116C0F-7CB8-8F41-82C9-24F0203D7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5923B-51F9-CF40-AC96-829985FCB47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1863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4AB84-119F-3A47-8124-4163F0E57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3ED6EF-4795-DF4F-8281-D3BEF3B3D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938D9-9D85-D541-AA5D-BCBFE6DB0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9DB5-90DC-CA4E-850A-C726A3332936}" type="datetimeFigureOut">
              <a:rPr lang="en-US" smtClean="0"/>
              <a:t>9/25/24</a:t>
            </a:fld>
            <a:endParaRPr lang="en-US"/>
          </a:p>
        </p:txBody>
      </p:sp>
      <p:sp>
        <p:nvSpPr>
          <p:cNvPr id="5" name="Footer Placeholder 4">
            <a:extLst>
              <a:ext uri="{FF2B5EF4-FFF2-40B4-BE49-F238E27FC236}">
                <a16:creationId xmlns:a16="http://schemas.microsoft.com/office/drawing/2014/main" id="{CB42CC74-44FA-204A-8FF2-66CD87730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6EBB0-DFD8-1448-A539-3667FFF3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BD5CC-8F8F-584B-8772-4E73B4FBB572}" type="slidenum">
              <a:rPr lang="en-US" smtClean="0"/>
              <a:t>‹#›</a:t>
            </a:fld>
            <a:endParaRPr lang="en-US"/>
          </a:p>
        </p:txBody>
      </p:sp>
    </p:spTree>
    <p:extLst>
      <p:ext uri="{BB962C8B-B14F-4D97-AF65-F5344CB8AC3E}">
        <p14:creationId xmlns:p14="http://schemas.microsoft.com/office/powerpoint/2010/main" val="201697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5BCE-D5F4-824C-94FE-9A0222B27562}"/>
              </a:ext>
            </a:extLst>
          </p:cNvPr>
          <p:cNvSpPr>
            <a:spLocks noGrp="1"/>
          </p:cNvSpPr>
          <p:nvPr>
            <p:ph type="ctrTitle"/>
          </p:nvPr>
        </p:nvSpPr>
        <p:spPr/>
        <p:txBody>
          <a:bodyPr/>
          <a:lstStyle/>
          <a:p>
            <a:r>
              <a:rPr lang="en-US" dirty="0"/>
              <a:t>Debugging	</a:t>
            </a:r>
          </a:p>
        </p:txBody>
      </p:sp>
      <p:sp>
        <p:nvSpPr>
          <p:cNvPr id="3" name="Subtitle 2">
            <a:extLst>
              <a:ext uri="{FF2B5EF4-FFF2-40B4-BE49-F238E27FC236}">
                <a16:creationId xmlns:a16="http://schemas.microsoft.com/office/drawing/2014/main" id="{2E8234E8-C024-C14E-B184-4FEB470BFA97}"/>
              </a:ext>
            </a:extLst>
          </p:cNvPr>
          <p:cNvSpPr>
            <a:spLocks noGrp="1"/>
          </p:cNvSpPr>
          <p:nvPr>
            <p:ph type="subTitle" idx="1"/>
          </p:nvPr>
        </p:nvSpPr>
        <p:spPr/>
        <p:txBody>
          <a:bodyPr/>
          <a:lstStyle/>
          <a:p>
            <a:r>
              <a:rPr lang="en-US" dirty="0"/>
              <a:t>PN4106 </a:t>
            </a:r>
            <a:endParaRPr lang="en-US" b="1" dirty="0"/>
          </a:p>
        </p:txBody>
      </p:sp>
    </p:spTree>
    <p:extLst>
      <p:ext uri="{BB962C8B-B14F-4D97-AF65-F5344CB8AC3E}">
        <p14:creationId xmlns:p14="http://schemas.microsoft.com/office/powerpoint/2010/main" val="25010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176057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4607099" y="4182048"/>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2675952"/>
            <a:ext cx="11164921" cy="945177"/>
          </a:xfrm>
          <a:prstGeom prst="rect">
            <a:avLst/>
          </a:prstGeom>
        </p:spPr>
      </p:pic>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27452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3103419" y="4055831"/>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1576349"/>
            <a:ext cx="11164921" cy="945177"/>
          </a:xfrm>
          <a:prstGeom prst="rect">
            <a:avLst/>
          </a:prstGeom>
        </p:spPr>
      </p:pic>
      <p:sp>
        <p:nvSpPr>
          <p:cNvPr id="9" name="Doughnut 8">
            <a:extLst>
              <a:ext uri="{FF2B5EF4-FFF2-40B4-BE49-F238E27FC236}">
                <a16:creationId xmlns:a16="http://schemas.microsoft.com/office/drawing/2014/main" id="{60D536A1-03F5-38BC-91EA-4217CBEB6C2E}"/>
              </a:ext>
            </a:extLst>
          </p:cNvPr>
          <p:cNvSpPr/>
          <p:nvPr/>
        </p:nvSpPr>
        <p:spPr>
          <a:xfrm>
            <a:off x="9088582" y="1357745"/>
            <a:ext cx="692727" cy="84512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85107B6B-3B26-7A4A-C2EC-D05F17388087}"/>
              </a:ext>
            </a:extLst>
          </p:cNvPr>
          <p:cNvCxnSpPr>
            <a:cxnSpLocks/>
          </p:cNvCxnSpPr>
          <p:nvPr/>
        </p:nvCxnSpPr>
        <p:spPr>
          <a:xfrm flipH="1">
            <a:off x="4135120" y="1909292"/>
            <a:ext cx="4953462" cy="2307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3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42B-3A96-756C-8E4E-22D018FA47F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1C9F6C2-4FB6-FA13-1E34-D26F99EF2DBE}"/>
              </a:ext>
            </a:extLst>
          </p:cNvPr>
          <p:cNvPicPr>
            <a:picLocks noGrp="1" noChangeAspect="1"/>
          </p:cNvPicPr>
          <p:nvPr>
            <p:ph idx="1"/>
          </p:nvPr>
        </p:nvPicPr>
        <p:blipFill>
          <a:blip r:embed="rId2"/>
          <a:srcRect l="1" r="-198" b="50000"/>
          <a:stretch/>
        </p:blipFill>
        <p:spPr>
          <a:xfrm>
            <a:off x="498368" y="798513"/>
            <a:ext cx="11217382" cy="2630488"/>
          </a:xfrm>
        </p:spPr>
      </p:pic>
      <p:grpSp>
        <p:nvGrpSpPr>
          <p:cNvPr id="12" name="Group 11">
            <a:extLst>
              <a:ext uri="{FF2B5EF4-FFF2-40B4-BE49-F238E27FC236}">
                <a16:creationId xmlns:a16="http://schemas.microsoft.com/office/drawing/2014/main" id="{365E6383-9918-F601-DD30-6F49D75BEE7D}"/>
              </a:ext>
            </a:extLst>
          </p:cNvPr>
          <p:cNvGrpSpPr/>
          <p:nvPr/>
        </p:nvGrpSpPr>
        <p:grpSpPr>
          <a:xfrm>
            <a:off x="838200" y="209550"/>
            <a:ext cx="10515600" cy="5777092"/>
            <a:chOff x="838200" y="209550"/>
            <a:chExt cx="10515600" cy="5777092"/>
          </a:xfrm>
        </p:grpSpPr>
        <p:cxnSp>
          <p:nvCxnSpPr>
            <p:cNvPr id="6" name="Straight Arrow Connector 5">
              <a:extLst>
                <a:ext uri="{FF2B5EF4-FFF2-40B4-BE49-F238E27FC236}">
                  <a16:creationId xmlns:a16="http://schemas.microsoft.com/office/drawing/2014/main" id="{ADDD5344-FE4D-59D6-CBC2-729CCF6F52BB}"/>
                </a:ext>
              </a:extLst>
            </p:cNvPr>
            <p:cNvCxnSpPr>
              <a:cxnSpLocks/>
            </p:cNvCxnSpPr>
            <p:nvPr/>
          </p:nvCxnSpPr>
          <p:spPr>
            <a:xfrm flipH="1">
              <a:off x="5010150" y="3048000"/>
              <a:ext cx="2647950" cy="2095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Doughnut 7">
              <a:extLst>
                <a:ext uri="{FF2B5EF4-FFF2-40B4-BE49-F238E27FC236}">
                  <a16:creationId xmlns:a16="http://schemas.microsoft.com/office/drawing/2014/main" id="{2B2E84F8-0DD9-CCB7-DD36-1794B14FCB10}"/>
                </a:ext>
              </a:extLst>
            </p:cNvPr>
            <p:cNvSpPr/>
            <p:nvPr/>
          </p:nvSpPr>
          <p:spPr>
            <a:xfrm>
              <a:off x="6667500" y="209550"/>
              <a:ext cx="4686300" cy="3219450"/>
            </a:xfrm>
            <a:prstGeom prst="donut">
              <a:avLst>
                <a:gd name="adj" fmla="val 6148"/>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24A0ECC-4761-0DCE-9260-54B5E45A8D5F}"/>
                </a:ext>
              </a:extLst>
            </p:cNvPr>
            <p:cNvSpPr txBox="1"/>
            <p:nvPr/>
          </p:nvSpPr>
          <p:spPr>
            <a:xfrm>
              <a:off x="838200" y="4786313"/>
              <a:ext cx="5029200" cy="1200329"/>
            </a:xfrm>
            <a:prstGeom prst="rect">
              <a:avLst/>
            </a:prstGeom>
            <a:noFill/>
          </p:spPr>
          <p:txBody>
            <a:bodyPr wrap="square" rtlCol="0">
              <a:spAutoFit/>
            </a:bodyPr>
            <a:lstStyle/>
            <a:p>
              <a:r>
                <a:rPr lang="en-US" sz="3600" dirty="0"/>
                <a:t>Shows the current variables and their values</a:t>
              </a:r>
            </a:p>
          </p:txBody>
        </p:sp>
      </p:grpSp>
    </p:spTree>
    <p:extLst>
      <p:ext uri="{BB962C8B-B14F-4D97-AF65-F5344CB8AC3E}">
        <p14:creationId xmlns:p14="http://schemas.microsoft.com/office/powerpoint/2010/main" val="30333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E966-EC9A-3C83-C734-90FED3E4BB2E}"/>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A9A4543B-F60B-CE24-7FA3-26B920E4CECD}"/>
              </a:ext>
            </a:extLst>
          </p:cNvPr>
          <p:cNvPicPr>
            <a:picLocks noGrp="1" noChangeAspect="1"/>
          </p:cNvPicPr>
          <p:nvPr>
            <p:ph idx="1"/>
          </p:nvPr>
        </p:nvPicPr>
        <p:blipFill>
          <a:blip r:embed="rId2"/>
          <a:stretch>
            <a:fillRect/>
          </a:stretch>
        </p:blipFill>
        <p:spPr>
          <a:xfrm>
            <a:off x="838200" y="273812"/>
            <a:ext cx="10515600" cy="3994214"/>
          </a:xfrm>
        </p:spPr>
      </p:pic>
      <p:grpSp>
        <p:nvGrpSpPr>
          <p:cNvPr id="6" name="Group 5">
            <a:extLst>
              <a:ext uri="{FF2B5EF4-FFF2-40B4-BE49-F238E27FC236}">
                <a16:creationId xmlns:a16="http://schemas.microsoft.com/office/drawing/2014/main" id="{CF062DDF-856F-93C4-444C-AF2437A0C899}"/>
              </a:ext>
            </a:extLst>
          </p:cNvPr>
          <p:cNvGrpSpPr/>
          <p:nvPr/>
        </p:nvGrpSpPr>
        <p:grpSpPr>
          <a:xfrm>
            <a:off x="1028700" y="1543050"/>
            <a:ext cx="7048500" cy="4599167"/>
            <a:chOff x="838200" y="1387475"/>
            <a:chExt cx="7048500" cy="4599167"/>
          </a:xfrm>
        </p:grpSpPr>
        <p:cxnSp>
          <p:nvCxnSpPr>
            <p:cNvPr id="7" name="Straight Arrow Connector 6">
              <a:extLst>
                <a:ext uri="{FF2B5EF4-FFF2-40B4-BE49-F238E27FC236}">
                  <a16:creationId xmlns:a16="http://schemas.microsoft.com/office/drawing/2014/main" id="{600DFF5A-0C29-BA6A-5DD4-25BEEA3A7A2B}"/>
                </a:ext>
              </a:extLst>
            </p:cNvPr>
            <p:cNvCxnSpPr>
              <a:cxnSpLocks/>
            </p:cNvCxnSpPr>
            <p:nvPr/>
          </p:nvCxnSpPr>
          <p:spPr>
            <a:xfrm>
              <a:off x="1943100" y="2208975"/>
              <a:ext cx="971550" cy="28170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Doughnut 7">
              <a:extLst>
                <a:ext uri="{FF2B5EF4-FFF2-40B4-BE49-F238E27FC236}">
                  <a16:creationId xmlns:a16="http://schemas.microsoft.com/office/drawing/2014/main" id="{FCCFA71E-65F8-57C8-7E4A-86AB0F88C4A3}"/>
                </a:ext>
              </a:extLst>
            </p:cNvPr>
            <p:cNvSpPr/>
            <p:nvPr/>
          </p:nvSpPr>
          <p:spPr>
            <a:xfrm>
              <a:off x="1181100" y="1387475"/>
              <a:ext cx="971550" cy="821500"/>
            </a:xfrm>
            <a:prstGeom prst="donut">
              <a:avLst>
                <a:gd name="adj" fmla="val 6148"/>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0B7BB8A-17FF-F1E3-5157-2FB3B5B5EBDC}"/>
                </a:ext>
              </a:extLst>
            </p:cNvPr>
            <p:cNvSpPr txBox="1"/>
            <p:nvPr/>
          </p:nvSpPr>
          <p:spPr>
            <a:xfrm>
              <a:off x="838200" y="4786313"/>
              <a:ext cx="7048500" cy="1200329"/>
            </a:xfrm>
            <a:prstGeom prst="rect">
              <a:avLst/>
            </a:prstGeom>
            <a:noFill/>
          </p:spPr>
          <p:txBody>
            <a:bodyPr wrap="square" rtlCol="0">
              <a:spAutoFit/>
            </a:bodyPr>
            <a:lstStyle/>
            <a:p>
              <a:r>
                <a:rPr lang="en-US" sz="3600" dirty="0"/>
                <a:t>Breakpoint: Pauses code execution right before the code line is executed</a:t>
              </a:r>
            </a:p>
          </p:txBody>
        </p:sp>
      </p:grpSp>
    </p:spTree>
    <p:extLst>
      <p:ext uri="{BB962C8B-B14F-4D97-AF65-F5344CB8AC3E}">
        <p14:creationId xmlns:p14="http://schemas.microsoft.com/office/powerpoint/2010/main" val="11928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E966-EC9A-3C83-C734-90FED3E4BB2E}"/>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A9A4543B-F60B-CE24-7FA3-26B920E4CECD}"/>
              </a:ext>
            </a:extLst>
          </p:cNvPr>
          <p:cNvPicPr>
            <a:picLocks noGrp="1" noChangeAspect="1"/>
          </p:cNvPicPr>
          <p:nvPr>
            <p:ph idx="1"/>
          </p:nvPr>
        </p:nvPicPr>
        <p:blipFill>
          <a:blip r:embed="rId2"/>
          <a:stretch>
            <a:fillRect/>
          </a:stretch>
        </p:blipFill>
        <p:spPr>
          <a:xfrm>
            <a:off x="838200" y="273812"/>
            <a:ext cx="10515600" cy="3994214"/>
          </a:xfrm>
        </p:spPr>
      </p:pic>
      <p:grpSp>
        <p:nvGrpSpPr>
          <p:cNvPr id="6" name="Group 5">
            <a:extLst>
              <a:ext uri="{FF2B5EF4-FFF2-40B4-BE49-F238E27FC236}">
                <a16:creationId xmlns:a16="http://schemas.microsoft.com/office/drawing/2014/main" id="{CF062DDF-856F-93C4-444C-AF2437A0C899}"/>
              </a:ext>
            </a:extLst>
          </p:cNvPr>
          <p:cNvGrpSpPr/>
          <p:nvPr/>
        </p:nvGrpSpPr>
        <p:grpSpPr>
          <a:xfrm>
            <a:off x="1028700" y="1860169"/>
            <a:ext cx="9277350" cy="4836045"/>
            <a:chOff x="838200" y="1704594"/>
            <a:chExt cx="9277350" cy="4836045"/>
          </a:xfrm>
        </p:grpSpPr>
        <p:cxnSp>
          <p:nvCxnSpPr>
            <p:cNvPr id="7" name="Straight Arrow Connector 6">
              <a:extLst>
                <a:ext uri="{FF2B5EF4-FFF2-40B4-BE49-F238E27FC236}">
                  <a16:creationId xmlns:a16="http://schemas.microsoft.com/office/drawing/2014/main" id="{600DFF5A-0C29-BA6A-5DD4-25BEEA3A7A2B}"/>
                </a:ext>
              </a:extLst>
            </p:cNvPr>
            <p:cNvCxnSpPr>
              <a:cxnSpLocks/>
            </p:cNvCxnSpPr>
            <p:nvPr/>
          </p:nvCxnSpPr>
          <p:spPr>
            <a:xfrm flipH="1">
              <a:off x="6515100" y="2208975"/>
              <a:ext cx="3200400" cy="27408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Doughnut 7">
              <a:extLst>
                <a:ext uri="{FF2B5EF4-FFF2-40B4-BE49-F238E27FC236}">
                  <a16:creationId xmlns:a16="http://schemas.microsoft.com/office/drawing/2014/main" id="{FCCFA71E-65F8-57C8-7E4A-86AB0F88C4A3}"/>
                </a:ext>
              </a:extLst>
            </p:cNvPr>
            <p:cNvSpPr/>
            <p:nvPr/>
          </p:nvSpPr>
          <p:spPr>
            <a:xfrm>
              <a:off x="9715500" y="1704594"/>
              <a:ext cx="400050" cy="711581"/>
            </a:xfrm>
            <a:prstGeom prst="donut">
              <a:avLst>
                <a:gd name="adj" fmla="val 6148"/>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0B7BB8A-17FF-F1E3-5157-2FB3B5B5EBDC}"/>
                </a:ext>
              </a:extLst>
            </p:cNvPr>
            <p:cNvSpPr txBox="1"/>
            <p:nvPr/>
          </p:nvSpPr>
          <p:spPr>
            <a:xfrm>
              <a:off x="838200" y="4786313"/>
              <a:ext cx="8267700" cy="1754326"/>
            </a:xfrm>
            <a:prstGeom prst="rect">
              <a:avLst/>
            </a:prstGeom>
            <a:noFill/>
          </p:spPr>
          <p:txBody>
            <a:bodyPr wrap="square" rtlCol="0">
              <a:spAutoFit/>
            </a:bodyPr>
            <a:lstStyle/>
            <a:p>
              <a:r>
                <a:rPr lang="en-US" sz="3600" dirty="0"/>
                <a:t>Breakpoint: This button executes one line of code at a time.  Useful to check if each step is doing what you expect</a:t>
              </a:r>
            </a:p>
          </p:txBody>
        </p:sp>
      </p:grpSp>
    </p:spTree>
    <p:extLst>
      <p:ext uri="{BB962C8B-B14F-4D97-AF65-F5344CB8AC3E}">
        <p14:creationId xmlns:p14="http://schemas.microsoft.com/office/powerpoint/2010/main" val="98203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E06A-E4A3-7942-B436-E71CD3E153C9}"/>
              </a:ext>
            </a:extLst>
          </p:cNvPr>
          <p:cNvSpPr>
            <a:spLocks noGrp="1"/>
          </p:cNvSpPr>
          <p:nvPr>
            <p:ph type="title"/>
          </p:nvPr>
        </p:nvSpPr>
        <p:spPr/>
        <p:txBody>
          <a:bodyPr/>
          <a:lstStyle/>
          <a:p>
            <a:r>
              <a:rPr lang="en-GB" dirty="0"/>
              <a:t>Change One Thing at a Time, For a Reason</a:t>
            </a:r>
            <a:br>
              <a:rPr lang="en-GB" dirty="0"/>
            </a:br>
            <a:endParaRPr lang="en-US" dirty="0"/>
          </a:p>
        </p:txBody>
      </p:sp>
      <p:sp>
        <p:nvSpPr>
          <p:cNvPr id="3" name="Content Placeholder 2">
            <a:extLst>
              <a:ext uri="{FF2B5EF4-FFF2-40B4-BE49-F238E27FC236}">
                <a16:creationId xmlns:a16="http://schemas.microsoft.com/office/drawing/2014/main" id="{ED89CA62-A21E-3A40-9750-C7371CD44AFA}"/>
              </a:ext>
            </a:extLst>
          </p:cNvPr>
          <p:cNvSpPr>
            <a:spLocks noGrp="1"/>
          </p:cNvSpPr>
          <p:nvPr>
            <p:ph idx="1"/>
          </p:nvPr>
        </p:nvSpPr>
        <p:spPr/>
        <p:txBody>
          <a:bodyPr>
            <a:normAutofit lnSpcReduction="10000"/>
          </a:bodyPr>
          <a:lstStyle/>
          <a:p>
            <a:r>
              <a:rPr lang="en-GB" dirty="0"/>
              <a:t>Replacing random chunks of code is unlikely to do much good.</a:t>
            </a:r>
          </a:p>
          <a:p>
            <a:pPr lvl="1"/>
            <a:r>
              <a:rPr lang="en-GB" dirty="0"/>
              <a:t> (After all, if you got it wrong the first time, you’ll probably get it wrong the second and third as well.)</a:t>
            </a:r>
          </a:p>
          <a:p>
            <a:r>
              <a:rPr lang="en-GB" dirty="0"/>
              <a:t>Make changes for a Reason.  Either to:</a:t>
            </a:r>
          </a:p>
          <a:p>
            <a:pPr lvl="1"/>
            <a:r>
              <a:rPr lang="en-GB" dirty="0"/>
              <a:t>Gather more information (e.g. is bug still here if I do X)</a:t>
            </a:r>
          </a:p>
          <a:p>
            <a:pPr lvl="1"/>
            <a:r>
              <a:rPr lang="en-GB" dirty="0"/>
              <a:t>Test a potential fix</a:t>
            </a:r>
          </a:p>
          <a:p>
            <a:endParaRPr lang="en-GB" dirty="0"/>
          </a:p>
          <a:p>
            <a:r>
              <a:rPr lang="en-GB" dirty="0"/>
              <a:t>Use test inputs (e.g. smaller/simpler things)</a:t>
            </a:r>
          </a:p>
          <a:p>
            <a:endParaRPr lang="en-GB" dirty="0"/>
          </a:p>
          <a:p>
            <a:r>
              <a:rPr lang="en-GB" dirty="0"/>
              <a:t>Use breakpoints to inspect what your code is doing</a:t>
            </a:r>
          </a:p>
          <a:p>
            <a:pPr lvl="1"/>
            <a:endParaRPr lang="en-GB" dirty="0"/>
          </a:p>
          <a:p>
            <a:endParaRPr lang="en-US" dirty="0"/>
          </a:p>
        </p:txBody>
      </p:sp>
    </p:spTree>
    <p:extLst>
      <p:ext uri="{BB962C8B-B14F-4D97-AF65-F5344CB8AC3E}">
        <p14:creationId xmlns:p14="http://schemas.microsoft.com/office/powerpoint/2010/main" val="248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sp>
        <p:nvSpPr>
          <p:cNvPr id="3" name="Content Placeholder 2">
            <a:extLst>
              <a:ext uri="{FF2B5EF4-FFF2-40B4-BE49-F238E27FC236}">
                <a16:creationId xmlns:a16="http://schemas.microsoft.com/office/drawing/2014/main" id="{F49FA596-49A4-5445-A002-CAA69AB68567}"/>
              </a:ext>
            </a:extLst>
          </p:cNvPr>
          <p:cNvSpPr>
            <a:spLocks noGrp="1"/>
          </p:cNvSpPr>
          <p:nvPr>
            <p:ph idx="1"/>
          </p:nvPr>
        </p:nvSpPr>
        <p:spPr/>
        <p:txBody>
          <a:bodyPr/>
          <a:lstStyle/>
          <a:p>
            <a:r>
              <a:rPr lang="en-US" dirty="0"/>
              <a:t>Read from the bottom . </a:t>
            </a:r>
          </a:p>
        </p:txBody>
      </p:sp>
    </p:spTree>
    <p:extLst>
      <p:ext uri="{BB962C8B-B14F-4D97-AF65-F5344CB8AC3E}">
        <p14:creationId xmlns:p14="http://schemas.microsoft.com/office/powerpoint/2010/main" val="250226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Tree>
    <p:extLst>
      <p:ext uri="{BB962C8B-B14F-4D97-AF65-F5344CB8AC3E}">
        <p14:creationId xmlns:p14="http://schemas.microsoft.com/office/powerpoint/2010/main" val="120203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6" name="Oval 5">
            <a:extLst>
              <a:ext uri="{FF2B5EF4-FFF2-40B4-BE49-F238E27FC236}">
                <a16:creationId xmlns:a16="http://schemas.microsoft.com/office/drawing/2014/main" id="{2061902C-9345-CE45-A390-A6B48C8BCEC4}"/>
              </a:ext>
            </a:extLst>
          </p:cNvPr>
          <p:cNvSpPr/>
          <p:nvPr/>
        </p:nvSpPr>
        <p:spPr>
          <a:xfrm>
            <a:off x="1" y="1662171"/>
            <a:ext cx="1828800" cy="10309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B80B7B-3C99-9949-9268-76D1885312B1}"/>
              </a:ext>
            </a:extLst>
          </p:cNvPr>
          <p:cNvSpPr/>
          <p:nvPr/>
        </p:nvSpPr>
        <p:spPr>
          <a:xfrm>
            <a:off x="152401" y="3791747"/>
            <a:ext cx="1828800"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94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DE25-E7CA-4243-BE4B-7B4565C09416}"/>
              </a:ext>
            </a:extLst>
          </p:cNvPr>
          <p:cNvSpPr>
            <a:spLocks noGrp="1"/>
          </p:cNvSpPr>
          <p:nvPr>
            <p:ph type="title"/>
          </p:nvPr>
        </p:nvSpPr>
        <p:spPr>
          <a:xfrm>
            <a:off x="646814" y="365125"/>
            <a:ext cx="10515600" cy="1325563"/>
          </a:xfrm>
        </p:spPr>
        <p:txBody>
          <a:bodyPr/>
          <a:lstStyle/>
          <a:p>
            <a:r>
              <a:rPr lang="en-US" dirty="0"/>
              <a:t>Nobody  Writes Perfect Code</a:t>
            </a:r>
          </a:p>
        </p:txBody>
      </p:sp>
      <p:sp>
        <p:nvSpPr>
          <p:cNvPr id="3" name="Content Placeholder 2">
            <a:extLst>
              <a:ext uri="{FF2B5EF4-FFF2-40B4-BE49-F238E27FC236}">
                <a16:creationId xmlns:a16="http://schemas.microsoft.com/office/drawing/2014/main" id="{C4E3129D-D312-904F-BA92-A7FA951339C4}"/>
              </a:ext>
            </a:extLst>
          </p:cNvPr>
          <p:cNvSpPr>
            <a:spLocks noGrp="1"/>
          </p:cNvSpPr>
          <p:nvPr>
            <p:ph idx="1"/>
          </p:nvPr>
        </p:nvSpPr>
        <p:spPr/>
        <p:txBody>
          <a:bodyPr/>
          <a:lstStyle/>
          <a:p>
            <a:endParaRPr lang="en-US"/>
          </a:p>
        </p:txBody>
      </p:sp>
      <p:pic>
        <p:nvPicPr>
          <p:cNvPr id="1026" name="Picture 2" descr="Inexplicable">
            <a:extLst>
              <a:ext uri="{FF2B5EF4-FFF2-40B4-BE49-F238E27FC236}">
                <a16:creationId xmlns:a16="http://schemas.microsoft.com/office/drawing/2014/main" id="{07D701A3-8582-5C4D-87F0-3E1C54F47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14" y="1825625"/>
            <a:ext cx="93980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7" name="Oval 6">
            <a:extLst>
              <a:ext uri="{FF2B5EF4-FFF2-40B4-BE49-F238E27FC236}">
                <a16:creationId xmlns:a16="http://schemas.microsoft.com/office/drawing/2014/main" id="{34E3D88A-1465-9947-B82D-DFF8E0B1AC59}"/>
              </a:ext>
            </a:extLst>
          </p:cNvPr>
          <p:cNvSpPr/>
          <p:nvPr/>
        </p:nvSpPr>
        <p:spPr>
          <a:xfrm>
            <a:off x="1814052" y="3674219"/>
            <a:ext cx="6386051"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6054474-D2F3-8949-864F-15A65F22B966}"/>
              </a:ext>
            </a:extLst>
          </p:cNvPr>
          <p:cNvCxnSpPr>
            <a:cxnSpLocks/>
          </p:cNvCxnSpPr>
          <p:nvPr/>
        </p:nvCxnSpPr>
        <p:spPr>
          <a:xfrm flipH="1" flipV="1">
            <a:off x="5412659" y="4546378"/>
            <a:ext cx="943896" cy="4970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D9A0A3-C2A3-4E45-AF34-5FB46212CBC0}"/>
              </a:ext>
            </a:extLst>
          </p:cNvPr>
          <p:cNvSpPr txBox="1"/>
          <p:nvPr/>
        </p:nvSpPr>
        <p:spPr>
          <a:xfrm>
            <a:off x="6597446" y="4844146"/>
            <a:ext cx="2856808" cy="646331"/>
          </a:xfrm>
          <a:prstGeom prst="rect">
            <a:avLst/>
          </a:prstGeom>
          <a:noFill/>
        </p:spPr>
        <p:txBody>
          <a:bodyPr wrap="none" rtlCol="0">
            <a:spAutoFit/>
          </a:bodyPr>
          <a:lstStyle/>
          <a:p>
            <a:r>
              <a:rPr lang="en-US" sz="3600" dirty="0"/>
              <a:t>Error message</a:t>
            </a:r>
          </a:p>
        </p:txBody>
      </p:sp>
    </p:spTree>
    <p:extLst>
      <p:ext uri="{BB962C8B-B14F-4D97-AF65-F5344CB8AC3E}">
        <p14:creationId xmlns:p14="http://schemas.microsoft.com/office/powerpoint/2010/main" val="177909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Rectangle 2">
            <a:extLst>
              <a:ext uri="{FF2B5EF4-FFF2-40B4-BE49-F238E27FC236}">
                <a16:creationId xmlns:a16="http://schemas.microsoft.com/office/drawing/2014/main" id="{CC60FFFE-B3AD-044A-B77B-C1FDB4B43614}"/>
              </a:ext>
            </a:extLst>
          </p:cNvPr>
          <p:cNvSpPr/>
          <p:nvPr/>
        </p:nvSpPr>
        <p:spPr>
          <a:xfrm>
            <a:off x="838200" y="4738549"/>
            <a:ext cx="9818908" cy="1754326"/>
          </a:xfrm>
          <a:prstGeom prst="rect">
            <a:avLst/>
          </a:prstGeom>
        </p:spPr>
        <p:txBody>
          <a:bodyPr wrap="square">
            <a:spAutoFit/>
          </a:bodyPr>
          <a:lstStyle/>
          <a:p>
            <a:r>
              <a:rPr lang="en-US" sz="3600" dirty="0" err="1"/>
              <a:t>RealPython</a:t>
            </a:r>
            <a:r>
              <a:rPr lang="en-US" sz="3600" dirty="0"/>
              <a:t> website has nice explanations of what each error type means:</a:t>
            </a:r>
          </a:p>
          <a:p>
            <a:r>
              <a:rPr lang="en-US" sz="3600" dirty="0"/>
              <a:t>https://</a:t>
            </a:r>
            <a:r>
              <a:rPr lang="en-US" sz="3600" dirty="0" err="1"/>
              <a:t>realpython.com</a:t>
            </a:r>
            <a:r>
              <a:rPr lang="en-US" sz="3600" dirty="0"/>
              <a:t>/python-traceback/</a:t>
            </a:r>
          </a:p>
        </p:txBody>
      </p:sp>
    </p:spTree>
    <p:extLst>
      <p:ext uri="{BB962C8B-B14F-4D97-AF65-F5344CB8AC3E}">
        <p14:creationId xmlns:p14="http://schemas.microsoft.com/office/powerpoint/2010/main" val="404853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630382" y="-85726"/>
            <a:ext cx="10515600" cy="1325563"/>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553985" y="1581784"/>
            <a:ext cx="5877295" cy="4361815"/>
          </a:xfrm>
        </p:spPr>
        <p:txBody>
          <a:bodyPr>
            <a:normAutofit fontScale="92500" lnSpcReduction="20000"/>
          </a:bodyPr>
          <a:lstStyle/>
          <a:p>
            <a:pPr marL="514350" indent="-514350" algn="l" fontAlgn="base">
              <a:buFont typeface="+mj-lt"/>
              <a:buAutoNum type="arabicParenR"/>
            </a:pPr>
            <a:r>
              <a:rPr lang="en-GB" u="none" strike="noStrike" dirty="0">
                <a:effectLst/>
              </a:rPr>
              <a:t>Place rubber duck on desk and inform it you are just going to go over some code with it, if that’s all right.</a:t>
            </a:r>
          </a:p>
          <a:p>
            <a:pPr marL="514350" indent="-514350" algn="l" fontAlgn="base">
              <a:buFont typeface="+mj-lt"/>
              <a:buAutoNum type="arabicParenR"/>
            </a:pPr>
            <a:r>
              <a:rPr lang="en-GB" u="none" strike="noStrike" dirty="0">
                <a:effectLst/>
              </a:rPr>
              <a:t>Explain to the duck what your code is supposed to do, and then go into detail and explain your code line by line.</a:t>
            </a:r>
          </a:p>
          <a:p>
            <a:pPr marL="514350" indent="-514350" algn="l" fontAlgn="base">
              <a:buFont typeface="+mj-lt"/>
              <a:buAutoNum type="arabicParenR"/>
            </a:pPr>
            <a:r>
              <a:rPr lang="en-GB" u="none" strike="noStrike" dirty="0">
                <a:effectLst/>
              </a:rPr>
              <a:t>At some point you will tell the duck what you are doing next and then realise that that is not in fact what you are actually doing. The duck will sit there serenely, happy in the knowledge that it has helped you on your way.</a:t>
            </a:r>
          </a:p>
        </p:txBody>
      </p:sp>
      <p:pic>
        <p:nvPicPr>
          <p:cNvPr id="1028" name="Picture 4" descr="Rubber Duck Debugging. Wheres my rubber duck!? | by Kelly Dobbins | Medium">
            <a:extLst>
              <a:ext uri="{FF2B5EF4-FFF2-40B4-BE49-F238E27FC236}">
                <a16:creationId xmlns:a16="http://schemas.microsoft.com/office/drawing/2014/main" id="{DCCF7E2A-6864-0460-D2A0-72783D9F5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0"/>
          <a:stretch/>
        </p:blipFill>
        <p:spPr bwMode="auto">
          <a:xfrm>
            <a:off x="6967913" y="1569604"/>
            <a:ext cx="4670102" cy="37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4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838200" y="365125"/>
            <a:ext cx="10515600" cy="742315"/>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166254" y="1825625"/>
            <a:ext cx="5497946" cy="4351338"/>
          </a:xfrm>
        </p:spPr>
        <p:txBody>
          <a:bodyPr/>
          <a:lstStyle/>
          <a:p>
            <a:r>
              <a:rPr lang="en-US" dirty="0"/>
              <a:t>Yes.  This is a real thing.</a:t>
            </a:r>
          </a:p>
          <a:p>
            <a:endParaRPr lang="en-US" dirty="0"/>
          </a:p>
          <a:p>
            <a:r>
              <a:rPr lang="en-US" dirty="0"/>
              <a:t>No really. I’m not joking.  It is really used by professional software engineers. </a:t>
            </a:r>
          </a:p>
          <a:p>
            <a:endParaRPr lang="en-US" dirty="0"/>
          </a:p>
          <a:p>
            <a:r>
              <a:rPr lang="en-US" dirty="0"/>
              <a:t>https://</a:t>
            </a:r>
            <a:r>
              <a:rPr lang="en-US" dirty="0" err="1"/>
              <a:t>rubberduckdebugging.com</a:t>
            </a:r>
            <a:endParaRPr lang="en-US" dirty="0"/>
          </a:p>
          <a:p>
            <a:pPr marL="0" indent="0">
              <a:buNone/>
            </a:pPr>
            <a:endParaRPr lang="en-US" dirty="0"/>
          </a:p>
          <a:p>
            <a:r>
              <a:rPr lang="en-US" dirty="0"/>
              <a:t>Doesn’t have to be a duck</a:t>
            </a:r>
          </a:p>
        </p:txBody>
      </p:sp>
      <p:pic>
        <p:nvPicPr>
          <p:cNvPr id="1026" name="Picture 2" descr="Improve how you code: Understanding Rubber Duck Debugging">
            <a:extLst>
              <a:ext uri="{FF2B5EF4-FFF2-40B4-BE49-F238E27FC236}">
                <a16:creationId xmlns:a16="http://schemas.microsoft.com/office/drawing/2014/main" id="{627F8132-DFDA-98E0-5558-8DED53D3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1324408"/>
            <a:ext cx="6209146"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spTree>
    <p:extLst>
      <p:ext uri="{BB962C8B-B14F-4D97-AF65-F5344CB8AC3E}">
        <p14:creationId xmlns:p14="http://schemas.microsoft.com/office/powerpoint/2010/main" val="22724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cxnSp>
        <p:nvCxnSpPr>
          <p:cNvPr id="4" name="Straight Arrow Connector 3">
            <a:extLst>
              <a:ext uri="{FF2B5EF4-FFF2-40B4-BE49-F238E27FC236}">
                <a16:creationId xmlns:a16="http://schemas.microsoft.com/office/drawing/2014/main" id="{A8032378-077B-514B-93C2-3253264DAAE1}"/>
              </a:ext>
            </a:extLst>
          </p:cNvPr>
          <p:cNvCxnSpPr>
            <a:cxnSpLocks/>
          </p:cNvCxnSpPr>
          <p:nvPr/>
        </p:nvCxnSpPr>
        <p:spPr>
          <a:xfrm flipH="1">
            <a:off x="4291782" y="1690688"/>
            <a:ext cx="2403986" cy="2560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E8B3B7-7878-2A4B-912E-869014899FD6}"/>
              </a:ext>
            </a:extLst>
          </p:cNvPr>
          <p:cNvSpPr txBox="1"/>
          <p:nvPr/>
        </p:nvSpPr>
        <p:spPr>
          <a:xfrm>
            <a:off x="6733254" y="1221591"/>
            <a:ext cx="4733005" cy="769441"/>
          </a:xfrm>
          <a:prstGeom prst="rect">
            <a:avLst/>
          </a:prstGeom>
          <a:noFill/>
        </p:spPr>
        <p:txBody>
          <a:bodyPr wrap="square" rtlCol="0">
            <a:spAutoFit/>
          </a:bodyPr>
          <a:lstStyle/>
          <a:p>
            <a:r>
              <a:rPr lang="en-US" sz="4400" dirty="0"/>
              <a:t>AI Director at  Tesla</a:t>
            </a:r>
          </a:p>
        </p:txBody>
      </p:sp>
    </p:spTree>
    <p:extLst>
      <p:ext uri="{BB962C8B-B14F-4D97-AF65-F5344CB8AC3E}">
        <p14:creationId xmlns:p14="http://schemas.microsoft.com/office/powerpoint/2010/main" val="18108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F1D3-2B15-2A40-9803-21D7A0097C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51C31-6CBE-684F-977E-04ED097B57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41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5F4-31C4-F144-9752-F04B9B423227}"/>
              </a:ext>
            </a:extLst>
          </p:cNvPr>
          <p:cNvSpPr>
            <a:spLocks noGrp="1"/>
          </p:cNvSpPr>
          <p:nvPr>
            <p:ph type="title"/>
          </p:nvPr>
        </p:nvSpPr>
        <p:spPr/>
        <p:txBody>
          <a:bodyPr/>
          <a:lstStyle/>
          <a:p>
            <a:r>
              <a:rPr lang="en-US" dirty="0"/>
              <a:t>What to do when things aren’t working</a:t>
            </a:r>
          </a:p>
        </p:txBody>
      </p:sp>
      <p:sp>
        <p:nvSpPr>
          <p:cNvPr id="3" name="Content Placeholder 2">
            <a:extLst>
              <a:ext uri="{FF2B5EF4-FFF2-40B4-BE49-F238E27FC236}">
                <a16:creationId xmlns:a16="http://schemas.microsoft.com/office/drawing/2014/main" id="{6510FA07-6B01-174B-960E-8DA4E0495F0C}"/>
              </a:ext>
            </a:extLst>
          </p:cNvPr>
          <p:cNvSpPr>
            <a:spLocks noGrp="1"/>
          </p:cNvSpPr>
          <p:nvPr>
            <p:ph idx="1"/>
          </p:nvPr>
        </p:nvSpPr>
        <p:spPr/>
        <p:txBody>
          <a:bodyPr/>
          <a:lstStyle/>
          <a:p>
            <a:r>
              <a:rPr lang="en-US" dirty="0"/>
              <a:t>Debugging</a:t>
            </a:r>
          </a:p>
          <a:p>
            <a:endParaRPr lang="en-US" dirty="0"/>
          </a:p>
          <a:p>
            <a:r>
              <a:rPr lang="en-US" dirty="0"/>
              <a:t>It’s a skill that takes practice.   </a:t>
            </a:r>
          </a:p>
          <a:p>
            <a:endParaRPr lang="en-US" dirty="0"/>
          </a:p>
          <a:p>
            <a:r>
              <a:rPr lang="en-US" dirty="0"/>
              <a:t>Many people when starting try making random changes to get things working</a:t>
            </a:r>
          </a:p>
          <a:p>
            <a:endParaRPr lang="en-US" dirty="0"/>
          </a:p>
          <a:p>
            <a:r>
              <a:rPr lang="en-US" dirty="0"/>
              <a:t>Experienced coders will use systematic investigations. </a:t>
            </a:r>
          </a:p>
        </p:txBody>
      </p:sp>
    </p:spTree>
    <p:extLst>
      <p:ext uri="{BB962C8B-B14F-4D97-AF65-F5344CB8AC3E}">
        <p14:creationId xmlns:p14="http://schemas.microsoft.com/office/powerpoint/2010/main" val="16518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26CD-7942-D44A-814D-63FA296D83BF}"/>
              </a:ext>
            </a:extLst>
          </p:cNvPr>
          <p:cNvSpPr>
            <a:spLocks noGrp="1"/>
          </p:cNvSpPr>
          <p:nvPr>
            <p:ph type="title"/>
          </p:nvPr>
        </p:nvSpPr>
        <p:spPr/>
        <p:txBody>
          <a:bodyPr/>
          <a:lstStyle/>
          <a:p>
            <a:r>
              <a:rPr lang="en-GB" dirty="0"/>
              <a:t>Know What It’s Supposed to Do</a:t>
            </a:r>
            <a:endParaRPr lang="en-US" dirty="0"/>
          </a:p>
        </p:txBody>
      </p:sp>
      <p:sp>
        <p:nvSpPr>
          <p:cNvPr id="3" name="Content Placeholder 2">
            <a:extLst>
              <a:ext uri="{FF2B5EF4-FFF2-40B4-BE49-F238E27FC236}">
                <a16:creationId xmlns:a16="http://schemas.microsoft.com/office/drawing/2014/main" id="{04204F01-7DB8-534B-B6F6-BE3107CBCCDE}"/>
              </a:ext>
            </a:extLst>
          </p:cNvPr>
          <p:cNvSpPr>
            <a:spLocks noGrp="1"/>
          </p:cNvSpPr>
          <p:nvPr>
            <p:ph idx="1"/>
          </p:nvPr>
        </p:nvSpPr>
        <p:spPr/>
        <p:txBody>
          <a:bodyPr/>
          <a:lstStyle/>
          <a:p>
            <a:r>
              <a:rPr lang="en-US" dirty="0"/>
              <a:t>The very first step.  Know what you want to do.  </a:t>
            </a:r>
          </a:p>
          <a:p>
            <a:endParaRPr lang="en-US" dirty="0"/>
          </a:p>
          <a:p>
            <a:r>
              <a:rPr lang="en-US" dirty="0"/>
              <a:t>Yes.  The first instinct is it’s broken.  It won’t work. </a:t>
            </a:r>
          </a:p>
          <a:p>
            <a:endParaRPr lang="en-US" dirty="0"/>
          </a:p>
          <a:p>
            <a:r>
              <a:rPr lang="en-US" dirty="0"/>
              <a:t>Think about what the program should be doing, what you expect the output to be. </a:t>
            </a:r>
          </a:p>
          <a:p>
            <a:endParaRPr lang="en-US" dirty="0"/>
          </a:p>
          <a:p>
            <a:pPr marL="0" indent="0">
              <a:buNone/>
            </a:pPr>
            <a:endParaRPr lang="en-US" dirty="0"/>
          </a:p>
        </p:txBody>
      </p:sp>
    </p:spTree>
    <p:extLst>
      <p:ext uri="{BB962C8B-B14F-4D97-AF65-F5344CB8AC3E}">
        <p14:creationId xmlns:p14="http://schemas.microsoft.com/office/powerpoint/2010/main" val="324833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0A09-9A1E-A341-BE89-0B0237BE8A7F}"/>
              </a:ext>
            </a:extLst>
          </p:cNvPr>
          <p:cNvSpPr>
            <a:spLocks noGrp="1"/>
          </p:cNvSpPr>
          <p:nvPr>
            <p:ph type="title"/>
          </p:nvPr>
        </p:nvSpPr>
        <p:spPr/>
        <p:txBody>
          <a:bodyPr/>
          <a:lstStyle/>
          <a:p>
            <a:r>
              <a:rPr lang="en-US" dirty="0"/>
              <a:t>Make Sure you’re Debugging the Right Problem</a:t>
            </a:r>
          </a:p>
        </p:txBody>
      </p:sp>
      <p:sp>
        <p:nvSpPr>
          <p:cNvPr id="3" name="Content Placeholder 2">
            <a:extLst>
              <a:ext uri="{FF2B5EF4-FFF2-40B4-BE49-F238E27FC236}">
                <a16:creationId xmlns:a16="http://schemas.microsoft.com/office/drawing/2014/main" id="{54CA8BDD-F99D-8241-BF43-DAA77B0A1D2B}"/>
              </a:ext>
            </a:extLst>
          </p:cNvPr>
          <p:cNvSpPr>
            <a:spLocks noGrp="1"/>
          </p:cNvSpPr>
          <p:nvPr>
            <p:ph idx="1"/>
          </p:nvPr>
        </p:nvSpPr>
        <p:spPr>
          <a:xfrm>
            <a:off x="838200" y="1690688"/>
            <a:ext cx="10515600" cy="4351338"/>
          </a:xfrm>
        </p:spPr>
        <p:txBody>
          <a:bodyPr>
            <a:normAutofit fontScale="92500" lnSpcReduction="10000"/>
          </a:bodyPr>
          <a:lstStyle/>
          <a:p>
            <a:r>
              <a:rPr lang="en-US" dirty="0"/>
              <a:t>It’s really easy to mislead yourself into thinking the problem is caused by one thing when it’s really caused by another.</a:t>
            </a:r>
          </a:p>
          <a:p>
            <a:endParaRPr lang="en-US" dirty="0"/>
          </a:p>
          <a:p>
            <a:r>
              <a:rPr lang="en-US" dirty="0"/>
              <a:t>Find the right problem.  </a:t>
            </a:r>
          </a:p>
          <a:p>
            <a:r>
              <a:rPr lang="en-US" dirty="0"/>
              <a:t>Often early errors happen that work for a little while and cause the problem later in the code.</a:t>
            </a:r>
          </a:p>
          <a:p>
            <a:endParaRPr lang="en-US" dirty="0"/>
          </a:p>
          <a:p>
            <a:r>
              <a:rPr lang="en-US" dirty="0"/>
              <a:t>Separate code into smaller chunks</a:t>
            </a:r>
          </a:p>
          <a:p>
            <a:endParaRPr lang="en-US" dirty="0"/>
          </a:p>
          <a:p>
            <a:r>
              <a:rPr lang="en-US" dirty="0"/>
              <a:t>Debug smaller sections</a:t>
            </a:r>
          </a:p>
          <a:p>
            <a:endParaRPr lang="en-US" dirty="0"/>
          </a:p>
        </p:txBody>
      </p:sp>
    </p:spTree>
    <p:extLst>
      <p:ext uri="{BB962C8B-B14F-4D97-AF65-F5344CB8AC3E}">
        <p14:creationId xmlns:p14="http://schemas.microsoft.com/office/powerpoint/2010/main" val="95313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3" name="Content Placeholder 2">
            <a:extLst>
              <a:ext uri="{FF2B5EF4-FFF2-40B4-BE49-F238E27FC236}">
                <a16:creationId xmlns:a16="http://schemas.microsoft.com/office/drawing/2014/main" id="{039F115E-CE20-A148-9311-5D7343338F17}"/>
              </a:ext>
            </a:extLst>
          </p:cNvPr>
          <p:cNvSpPr>
            <a:spLocks noGrp="1"/>
          </p:cNvSpPr>
          <p:nvPr>
            <p:ph idx="1"/>
          </p:nvPr>
        </p:nvSpPr>
        <p:spPr/>
        <p:txBody>
          <a:bodyPr/>
          <a:lstStyle/>
          <a:p>
            <a:r>
              <a:rPr lang="en-US" dirty="0"/>
              <a:t>These help to step through and trace the flow making sure each step is what you expect it to be</a:t>
            </a:r>
          </a:p>
          <a:p>
            <a:endParaRPr lang="en-US" dirty="0"/>
          </a:p>
          <a:p>
            <a:r>
              <a:rPr lang="en-US" dirty="0"/>
              <a:t>You can set “breakpoints” that pause execution of code</a:t>
            </a:r>
          </a:p>
          <a:p>
            <a:endParaRPr lang="en-US" dirty="0"/>
          </a:p>
          <a:p>
            <a:r>
              <a:rPr lang="en-US" dirty="0"/>
              <a:t>You can inspect the value of variables</a:t>
            </a:r>
          </a:p>
          <a:p>
            <a:endParaRPr lang="en-US" dirty="0"/>
          </a:p>
          <a:p>
            <a:r>
              <a:rPr lang="en-US" dirty="0"/>
              <a:t>You can add temporary code to </a:t>
            </a:r>
            <a:r>
              <a:rPr lang="en-US"/>
              <a:t>give outputs</a:t>
            </a:r>
            <a:endParaRPr lang="en-US" dirty="0"/>
          </a:p>
        </p:txBody>
      </p:sp>
    </p:spTree>
    <p:extLst>
      <p:ext uri="{BB962C8B-B14F-4D97-AF65-F5344CB8AC3E}">
        <p14:creationId xmlns:p14="http://schemas.microsoft.com/office/powerpoint/2010/main" val="153372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7893</TotalTime>
  <Words>618</Words>
  <Application>Microsoft Macintosh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Debugging </vt:lpstr>
      <vt:lpstr>Nobody  Writes Perfect Code</vt:lpstr>
      <vt:lpstr>PowerPoint Presentation</vt:lpstr>
      <vt:lpstr>PowerPoint Presentation</vt:lpstr>
      <vt:lpstr>PowerPoint Presentation</vt:lpstr>
      <vt:lpstr>What to do when things aren’t working</vt:lpstr>
      <vt:lpstr>Know What It’s Supposed to Do</vt:lpstr>
      <vt:lpstr>Make Sure you’re Debugging the Right Problem</vt:lpstr>
      <vt:lpstr>Use debugging tools </vt:lpstr>
      <vt:lpstr>Use debugging tools </vt:lpstr>
      <vt:lpstr>Use debugging tools </vt:lpstr>
      <vt:lpstr>Use debugging tools </vt:lpstr>
      <vt:lpstr>PowerPoint Presentation</vt:lpstr>
      <vt:lpstr>PowerPoint Presentation</vt:lpstr>
      <vt:lpstr>PowerPoint Presentation</vt:lpstr>
      <vt:lpstr>Change One Thing at a Time, For a Reason </vt:lpstr>
      <vt:lpstr>Don’t be scared to read the traceback </vt:lpstr>
      <vt:lpstr>Don’t be scared to read the traceback </vt:lpstr>
      <vt:lpstr>Don’t be scared to read the traceback </vt:lpstr>
      <vt:lpstr>Don’t be scared to read the traceback </vt:lpstr>
      <vt:lpstr>Don’t be scared to read the traceback </vt:lpstr>
      <vt:lpstr>Rubber Duck Debugging</vt:lpstr>
      <vt:lpstr>Rubber Duck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Justin Ales</dc:creator>
  <cp:lastModifiedBy>Justin Ales</cp:lastModifiedBy>
  <cp:revision>9</cp:revision>
  <dcterms:created xsi:type="dcterms:W3CDTF">2021-10-27T20:42:48Z</dcterms:created>
  <dcterms:modified xsi:type="dcterms:W3CDTF">2024-09-25T11:20:01Z</dcterms:modified>
</cp:coreProperties>
</file>