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57" r:id="rId11"/>
    <p:sldId id="267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A45-8A82-43DC-B763-1870FDE85D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9D02-D13A-45FD-AB02-F40565E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7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A45-8A82-43DC-B763-1870FDE85D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9D02-D13A-45FD-AB02-F40565E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2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A45-8A82-43DC-B763-1870FDE85D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9D02-D13A-45FD-AB02-F40565E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1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A45-8A82-43DC-B763-1870FDE85D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9D02-D13A-45FD-AB02-F40565E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3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A45-8A82-43DC-B763-1870FDE85D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9D02-D13A-45FD-AB02-F40565E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4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A45-8A82-43DC-B763-1870FDE85D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9D02-D13A-45FD-AB02-F40565E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0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A45-8A82-43DC-B763-1870FDE85D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9D02-D13A-45FD-AB02-F40565E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6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A45-8A82-43DC-B763-1870FDE85D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9D02-D13A-45FD-AB02-F40565E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A45-8A82-43DC-B763-1870FDE85D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9D02-D13A-45FD-AB02-F40565E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A45-8A82-43DC-B763-1870FDE85D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9D02-D13A-45FD-AB02-F40565E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A45-8A82-43DC-B763-1870FDE85D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9D02-D13A-45FD-AB02-F40565E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5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4BA45-8A82-43DC-B763-1870FDE85D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A9D02-D13A-45FD-AB02-F40565E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office.com/en-001/app.aspx?assetid=WA104379485&amp;ui=en-US&amp;rs=en-001&amp;ad=US&amp;appredirect=false" TargetMode="External"/><Relationship Id="rId2" Type="http://schemas.openxmlformats.org/officeDocument/2006/relationships/hyperlink" Target="https://plot.ly/powerpoint-onlin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.ly/pandas/intro-to-pandas-tutoria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roducts/dash/" TargetMode="External"/><Relationship Id="rId2" Type="http://schemas.openxmlformats.org/officeDocument/2006/relationships/hyperlink" Target="https://plot.ly/dash/gallery/drug-explor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-andrews7/Bioinformatics_Semin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.ly/ap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pjschz201612" TargetMode="External"/><Relationship Id="rId2" Type="http://schemas.openxmlformats.org/officeDocument/2006/relationships/hyperlink" Target="https://plot.ly/~jackluo/359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dashboard/jackluo:3593/present" TargetMode="External"/><Relationship Id="rId2" Type="http://schemas.openxmlformats.org/officeDocument/2006/relationships/hyperlink" Target="https://plot.ly/dashboar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6025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b="1" u="sng" dirty="0" err="1"/>
              <a:t>Plotly</a:t>
            </a:r>
            <a:br>
              <a:rPr lang="en-US" sz="2400" b="1" dirty="0"/>
            </a:br>
            <a:r>
              <a:rPr lang="en-US" sz="2400" b="1" dirty="0"/>
              <a:t>A flexible framework for creating interactive graphs and 3D plots using virtually any language (or none!)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“workshop for biologists who can't code good but </a:t>
            </a:r>
            <a:r>
              <a:rPr lang="en-US" sz="2400" dirty="0" err="1">
                <a:solidFill>
                  <a:schemeClr val="tx1"/>
                </a:solidFill>
              </a:rPr>
              <a:t>wanna</a:t>
            </a:r>
            <a:r>
              <a:rPr lang="en-US" sz="2400" dirty="0">
                <a:solidFill>
                  <a:schemeClr val="tx1"/>
                </a:solidFill>
              </a:rPr>
              <a:t> learn to do bioinformatics too”</a:t>
            </a:r>
          </a:p>
          <a:p>
            <a:r>
              <a:rPr lang="en-US" sz="2400" dirty="0">
                <a:solidFill>
                  <a:schemeClr val="tx1"/>
                </a:solidFill>
              </a:rPr>
              <a:t>Jared Andrews</a:t>
            </a:r>
          </a:p>
          <a:p>
            <a:r>
              <a:rPr lang="en-US" sz="2400" dirty="0">
                <a:solidFill>
                  <a:schemeClr val="tx1"/>
                </a:solidFill>
              </a:rPr>
              <a:t>August 10</a:t>
            </a:r>
            <a:r>
              <a:rPr lang="en-US" sz="2400" baseline="30000" dirty="0">
                <a:solidFill>
                  <a:schemeClr val="tx1"/>
                </a:solidFill>
              </a:rPr>
              <a:t>th</a:t>
            </a:r>
            <a:r>
              <a:rPr lang="en-US" sz="2400" dirty="0">
                <a:solidFill>
                  <a:schemeClr val="tx1"/>
                </a:solidFill>
              </a:rPr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90721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" y="274638"/>
            <a:ext cx="885048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Incorporating</a:t>
            </a:r>
            <a:r>
              <a:rPr lang="en-US" sz="3600" dirty="0"/>
              <a:t> </a:t>
            </a:r>
            <a:r>
              <a:rPr lang="en-US" dirty="0"/>
              <a:t>plot.ly into Presentations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plotly</a:t>
            </a:r>
            <a:r>
              <a:rPr lang="en-US" dirty="0"/>
              <a:t> has its </a:t>
            </a:r>
            <a:r>
              <a:rPr lang="en-US" u="sng" dirty="0">
                <a:hlinkClick r:id="rId2"/>
              </a:rPr>
              <a:t>own basic presentation software</a:t>
            </a:r>
            <a:r>
              <a:rPr lang="en-US" dirty="0"/>
              <a:t> that allows </a:t>
            </a:r>
            <a:r>
              <a:rPr lang="en-US" dirty="0" err="1"/>
              <a:t>plotly</a:t>
            </a:r>
            <a:r>
              <a:rPr lang="en-US" dirty="0"/>
              <a:t> figures to be embedded and maintain their interactivity. </a:t>
            </a:r>
          </a:p>
          <a:p>
            <a:endParaRPr lang="en-US" dirty="0"/>
          </a:p>
          <a:p>
            <a:r>
              <a:rPr lang="en-US" dirty="0"/>
              <a:t>It also has an </a:t>
            </a:r>
            <a:r>
              <a:rPr lang="en-US" u="sng" dirty="0">
                <a:hlinkClick r:id="rId3"/>
              </a:rPr>
              <a:t>Excel/</a:t>
            </a:r>
            <a:r>
              <a:rPr lang="en-US" u="sng" dirty="0" err="1">
                <a:hlinkClick r:id="rId3"/>
              </a:rPr>
              <a:t>Powerpoint</a:t>
            </a:r>
            <a:r>
              <a:rPr lang="en-US" u="sng" dirty="0">
                <a:hlinkClick r:id="rId3"/>
              </a:rPr>
              <a:t> Add-on</a:t>
            </a:r>
            <a:r>
              <a:rPr lang="en-US" dirty="0"/>
              <a:t> that unfortunately only works (sometimes) on Windows (and isn’t interactive during presentation mode).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3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8BA9-0A47-4D28-A90A-8C2A6DDC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27C0F-96AE-48CA-AEC9-C21556055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Dynamically plotting your data at the end of a run becomes super simple if you utilize R or </a:t>
            </a:r>
            <a:r>
              <a:rPr lang="en-US" dirty="0">
                <a:hlinkClick r:id="rId2"/>
              </a:rPr>
              <a:t>Pandas </a:t>
            </a:r>
            <a:r>
              <a:rPr lang="en-US" dirty="0" err="1">
                <a:hlinkClick r:id="rId2"/>
              </a:rPr>
              <a:t>dataframes</a:t>
            </a:r>
            <a:r>
              <a:rPr lang="en-US" dirty="0"/>
              <a:t>.</a:t>
            </a:r>
          </a:p>
          <a:p>
            <a:r>
              <a:rPr lang="en-US" dirty="0"/>
              <a:t>Graphs can be embedded in </a:t>
            </a:r>
            <a:r>
              <a:rPr lang="en-US" dirty="0" err="1"/>
              <a:t>Jupyter</a:t>
            </a:r>
            <a:r>
              <a:rPr lang="en-US" dirty="0"/>
              <a:t> notebooks.</a:t>
            </a:r>
          </a:p>
          <a:p>
            <a:r>
              <a:rPr lang="en-US" dirty="0"/>
              <a:t>Those not familiar with coding – </a:t>
            </a:r>
            <a:r>
              <a:rPr lang="en-US" u="sng" dirty="0"/>
              <a:t>don’t be afraid to try to utilize programmatic plotting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Python is very readable and easy to follow, and the </a:t>
            </a:r>
            <a:r>
              <a:rPr lang="en-US" dirty="0" err="1"/>
              <a:t>plotly</a:t>
            </a:r>
            <a:r>
              <a:rPr lang="en-US" dirty="0"/>
              <a:t> documentation is straight-forward and extensive.</a:t>
            </a:r>
          </a:p>
        </p:txBody>
      </p:sp>
    </p:spTree>
    <p:extLst>
      <p:ext uri="{BB962C8B-B14F-4D97-AF65-F5344CB8AC3E}">
        <p14:creationId xmlns:p14="http://schemas.microsoft.com/office/powerpoint/2010/main" val="22240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as a Web-Dev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Dash is a really simple Python package that can help you put together a rich data exploration and visualization web-based app in very few (30-200) lines of code.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this example</a:t>
            </a:r>
            <a:r>
              <a:rPr lang="en-US" dirty="0"/>
              <a:t> or several others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2444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513B-8087-46BA-8247-00AC3AB1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55F4-E14C-45AE-91D3-3711D44E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here: </a:t>
            </a:r>
            <a:r>
              <a:rPr lang="en-US" sz="2000" dirty="0">
                <a:hlinkClick r:id="rId2"/>
              </a:rPr>
              <a:t>https://github.com/j-andrews7/Bioinformatics_Seminar</a:t>
            </a:r>
            <a:endParaRPr lang="en-US" sz="2000" dirty="0"/>
          </a:p>
          <a:p>
            <a:r>
              <a:rPr lang="en-US" dirty="0"/>
              <a:t>Click:</a:t>
            </a:r>
          </a:p>
          <a:p>
            <a:r>
              <a:rPr lang="en-US" dirty="0"/>
              <a:t>Then: </a:t>
            </a:r>
          </a:p>
        </p:txBody>
      </p:sp>
      <p:pic>
        <p:nvPicPr>
          <p:cNvPr id="1026" name="Picture 2" descr="http://puu.sh/x6FDc/4976c4a0c2.png">
            <a:extLst>
              <a:ext uri="{FF2B5EF4-FFF2-40B4-BE49-F238E27FC236}">
                <a16:creationId xmlns:a16="http://schemas.microsoft.com/office/drawing/2014/main" id="{09A6CA8C-6FC8-487C-B936-73CE3F5AC0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8" t="2537" r="5780" b="82553"/>
          <a:stretch/>
        </p:blipFill>
        <p:spPr bwMode="auto">
          <a:xfrm>
            <a:off x="1986844" y="2223911"/>
            <a:ext cx="2336800" cy="56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uu.sh/x6FDc/4976c4a0c2.png">
            <a:extLst>
              <a:ext uri="{FF2B5EF4-FFF2-40B4-BE49-F238E27FC236}">
                <a16:creationId xmlns:a16="http://schemas.microsoft.com/office/drawing/2014/main" id="{DEE224C9-4C63-4F10-9EEE-8B4F0D7B0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" t="70091" r="10289" b="16590"/>
          <a:stretch/>
        </p:blipFill>
        <p:spPr bwMode="auto">
          <a:xfrm>
            <a:off x="1986844" y="2970918"/>
            <a:ext cx="2339916" cy="4411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04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often do poorly made figures obfuscate trends in data or the point to be made.</a:t>
            </a:r>
          </a:p>
          <a:p>
            <a:r>
              <a:rPr lang="en-US" dirty="0"/>
              <a:t>Some real life examples:</a:t>
            </a:r>
          </a:p>
        </p:txBody>
      </p:sp>
      <p:sp>
        <p:nvSpPr>
          <p:cNvPr id="4" name="AutoShape 8" descr="Image result for dreamcatcher science figure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Image result for dreamcatcher science figure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Image result for terrible scientific figure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4" descr="Image result for terrible scientific figure"/>
          <p:cNvSpPr>
            <a:spLocks noChangeAspect="1" noChangeArrowheads="1"/>
          </p:cNvSpPr>
          <p:nvPr/>
        </p:nvSpPr>
        <p:spPr bwMode="auto">
          <a:xfrm>
            <a:off x="4876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6" descr="data:image/jpeg;base64,/9j/4AAQSkZJRgABAQAAAQABAAD/2wCEAAkGBxMTEhUUExQVFRUXGCAYGRcYGBocHxwcGhscGx4fHh0YHiggIB0lGxkdIjEiJiwrMi8uGiAzODUsOCotLisBCgoKDg0OGxAQGy4kICYsLC8vNi8yLi8xLC0sMCwsLzAtLywtLC8vLC0sLCwtLSwsLC0vLywyMCwsLSwsLCwsL//AABEIAKYBMAMBEQACEQEDEQH/xAAbAAABBQEBAAAAAAAAAAAAAAADAAIEBQYBB//EAEgQAAECBAQDBQQIBAUDAQkAAAECEQADITEEEkFRImFxBQYTgZEyobHwB0JSYpLB0eEUFyPxM1RygtIVU9OTCBYkNENEdLPC/8QAGwEAAwEBAQEBAAAAAAAAAAAAAAMEAgEFBgf/xAA/EQABAgQDBgQFAgUDAwUBAAABAhEAAyExEkFRBGFxgZHwIqGx0QUTweHxMkIGFBVSYiNykjOC0hY0orLCQ//aAAwDAQACEQMRAD8A9vmTAkOogDcloIIdBBCgghQQQoIIUEEVmI7fwyFmWqckLF01ejHT/UPWMlaRcxkqAvFJP79IyrMuRNWUkAAgJCnLEubMKxtGBVMQ+sYM5IivV9I5CVH+EW4KQONLF2zF7U5P5RSNlURcd8Pq0ZO0JEEm/SAoSwoYSYVl6JUCkFvtDR6WGsTkICsOMPvp6/S+UZRtIUWwkRZI794TMEHxEqJSGKCwzFnKg6QBU3sDGFqQksFA8Pa/lFCS4eNDIxktfsTEK/0qBs23UeogSoKDiNENB47HIUEEKCCFBBCggjA4/wCkZUqZPBw6FS5E8SDlxCfGUSUB0SSl1e2KA1YwQRvoIIrO1+3sPhh/VmAElgkcSj/tFW52joBMZUoJDmMjjO/00peXJEsFwCs5i2imDAV0LvHCCV4EkWf7dK+8OlICw/ffB4qpnejGqqMTldqeHLDMzniSbsddT5UAICSVJ5vb69QITMZJwux75cKxKw/ezGoLqUhaXfil1YM4BQzdSDeIDtILhIqN4+p/B1jqETP3EefqzRfdk9/JK+GenwlM5U7ovQOQCD1Dc4YV4WxhuLR0tiwguY1ktYIBFQQ4PIxuCHQQRne2u8M1GIGFwuH/AIif4XjLCpglISgqKQ6ilTqUoEAAaVaCCLfsnFqmyUTFSlyVKDmWtsyTYgtTz1DQQQ/HY2XJQVzVpQgXUosK0HvgjhIFTGYm9/JRJEuWogEpKlEJB2KQHJBLXa8YmKKFBIDk99b0vSMfM0EU2I76Yz6gkWAbIo139sFvKK0IlM6yR3wjCpihp1juH794oH+pLkqTSozIbe5U5hE1cuvywSdI2gr/AHDvWNF2V30w80hKz4Szoogj8aeEdCQ8LC3uCOIIjRUkUeNGhYIBBBBsRG41DoIIUEEKCCFBBHnf0oBWKmSez0SZs9JSqfPRKUhJCQCiU6pikpbxVZmevh9YII0XcDtWZiMFLM4ET5TyJ4LOJso5FO1HLZqfaggjRQQQOfOSgZlqCRQOSwqWFTuSB5wQRme3e+kqWGw6pc+YCMyAsBksavZ7U6wtc1KKH6/QGFrmYciYxHbfac/ErlqmzBLqEqRKKmYOsjM7kOA9nDQSZ6V4sKFPhcElquBQNvNyeETGYpTpJY96P6x3DYOUapJJdiCR51IL76RN/M7SlRROSA4BBANLgOAXGhqrOrRxCUJLKJ5Z9fQwdWFk1CUlShdKlKb3AU6vDZW1bakD5igEnMJF94dn3pO8CKsMpvCk8yPvEJag9AQXAdIKfJ0pAtau8egQpaMSiFBnchxxYlRrwGTQhS2/b5+wEMLLJDFqutXHUU4czg7E26x581cwjHLPDCMAIrTwgWu5dtYcqUUkKmAYtL0yxPrkAX4CJkqWEABKfrXYaCjgAU4uceaVGcpRd6DUu7uxKjVxdx1hpmHAkrDVLgZBm3ce3hsmV4U0zZI8LMGUpLulXNiMyX0NxBJUoSnUolYU4sMaaOLFjRuO417NoRLWwpQ79/K+6uUaDsnvTPw6P/iyvEksnNLloSQctyE0KVXejbRuT8TClgKDA1B7zGcYGIKwKFW/MbHsbtVGJl+JLCglyOIMaco9YKCg4jUTo7BCgghQQR512n9Hc6avFNMwgRiZxm+IrDlU+U4SP6czxAEkZHBahJggjQ96e8AwyRKlsucpNAVEEJYjO4SRfo8bQkGptCpk0I4x50mUubMVMmqzKN1qbMWLsGHsge4CNzpkuU+EEm/BqVOptCv1kC5fvhEpctIKnoRqKVcPQaPCJQ+WEFQobi+VPJoqSlUxKsO6Bpw7sohia5a6b8+lucKnln+UphlpwavLLhR9iaGwTBi357yN2r33Xh60UNVPQFOr7OLny8tYSmYlRZSWOT79B9xxyjX8qyXRUXcU6jKCeCtQ+qdnH57trCloQiZiU4audG3GlToct8YExOEpGenfH67rLsLtZeDUEl1yn4gOIijDKVqoHqRalOapG3Od2++ZegsLVrnDflFfiH0+3pHpEuYFAEFwfnSPWhEZztrsHEHFDF4OdLlzTK8CYmbLK0KQFFaSMqkkLSVK1YvW0EEdxHaP8BhJaZ01WJnAMVHIla1Fzmy2CXpqwGtTG0IKi0YWsIDmPO8dMm4mcVzS69GAATQMAN2FT+0MX8pBuK25VJ9onVMdLnvukH8AJCgrQCotpcHSjQiWQEpUpNCc+deNXpGgCqqb92aEJImU9kcqFruGsNW1brC5kxUrxSy4324H6HkMoaCE/wDUFd2Xv3eCrllOrJagIZh0FKfLRIlcuZceIaa8b8AOhhipBUHHlX7wEyXDZEk22JHM28qfpqYlyApRAGV7VtdutYEhKHINdd+7v73nd/tuZhCETVFUotQkqMtOmUJ00YuwHlCpe2DEw/TZ7bqPfk0MCFqr6d849DkzApIULEAjShrYx6ULh8EEKCCFBBCgghQQQOdPSj2lJT1IHLXmRBBHmveLvXiJqjJR4CpJWXWAo5pYJIAzUzW80Ei9HGUyFKOQ76Z8RxhJXjOFMZ8yUI9gJQ6XLpFRUWDMaGtLxPsuy/zCSC+JKmobuAoXdxWzG2VDDps4ICQpIKVDoRShuKV9QbEhKSHbIoKFS+U/ApLUBO31o4iYuWsieAQQwKaNuL76kOOUZ/lUzh/oqJLWN9/EPUN0EWA7PUEPVRBdw1q70PoOpjsvaJUycySwUlmJPHef+LjhEK0LS4UKQc4hOVlF2+1VQLbdKs3uhMzZpkk40OnXQjS7mtjQ847LUolgn7etOMCXhjNKQXy2yGhJ3YBnvSltREitqMpJWWY6Z7i70tXxakuz+gFJZk1Iz05e9eFoS8IQSHf7oCR0DDLT0EbTtJW0yaGLFuu/hk9S1w0YSlKpjIOtTvYE510hygWQC4IsGOrip9PfGVyyMcxdyRa4ZrVyqeFjWDaEhaktYNR8nz40H4jspYSouDkIppa3uLvEc2Vi2dIBZZOdb3vavXKoYrmsuaQa5HgKdfWEJVcpVYODoQ1b6G/UDkIXichbBlE0zSoW5vnWhOReKZqSqX/kkX10PFnBGnnElpmInEomzpZNvDWcqgLgpYhw/tc7b2CaZLfLqMxZjutTcbatbCFhYdVDnpu4E2zHUN6L3e7xy8U4QiYkpS6s41dmBeu7/m4HoSZwmBrHMZiNKQUxdw6MwoIIi9p40SZSphyskPxKCbVNTqwJ8o6lJUQBnBHlPjmfMXNWTmWXLqcJTokE6beZgCVs5tlR38xbNuFYlKXmOeEHJAUGTajObCp67fLxLORgGBwSS9A3C/WKpMtwpVhl39usPw8hyXZ2foxAPvf9qxTPmoSEKZ2IbgXbyoI0FkBhavNu+6QXw2Oz2oC+/lX37QmYtBDkOdMuW88qDWFAKUWFtYGuSHAdj68yK6fNKQkOXUvLt2FXem9nziqV4A6Lad+Wmb1goVVgW/Pm99vm8c5MxSXVUWGnIW1GY4Xja1IAZIru+vrRn1NorpylFWYAgCgSdRYnr50aLpEmRLBLvvG+/LstGFkIASaks5GTVA3DXWNR3B7UKScMpQIAzSwiWpgFHVYJFObe0IqFQ7Hnfv6xMAQS/H3jbTpmVJLEsHYM/vIEEajybtTGHFzzOUVMCUy0kJcIPMb33sHpXUtag6Nbu9hw+vS0TKZS3NoalAB14Q9Wvz/WFTnQhz+pRyJNO/aNoSVL8MGlIcml/Zeum3m1f2DJuHClSjY1ammfrGwoooOcdRIZiGpRzv8ACtPfC53y2IVQGrDvLMZnQwYio4RX6QZCSbsXPsn59LtEJSCzhhlpr+bAw5KFS/0H7990ghlN7Lef5fOt4RN2ha6HTLfqbny5Whv+mlLKoe8su6RW4uc5oaJqQbki/kKGmrRTsuxICgpQ06GjZ5PHSTLR4ixNA2Q14m3B+EaTuN23lJw8xSACcyMyyVF2DB6e0aCLkA4eHKJSfGe+PnG7jsdhQQQoIIUEEKCCPK++Hb6carwBIIyA8a3d6ApS2xFS7cIrDUpwqeZRIZzkHrXQnKh3tEs6fhIA94opHZ/AzlOU1yEit9NCB5P6A2qUKBIJJblq2pLGzUqSRFU2cUjGC6SHDsb0IqDUFxlrYxMEgBMsuLEOptXIYX0VbnEsszlbUupAISf+IF7ZHi0cUr58kugeEvQkULg2cXCYNipign6rOXNQBc1Z9NOcb2HZ1q8QIJ0Dkl2H1LH6QiUJZBBxBrWLHP8AtbswNGIXLTwpLsCU/VNWozqvy8oxPly/mFSAQ2rUpY26Zi2setKAnECaoVsa4vMAHjip+6sElzkLOZTJVseElruAGZxbielVERN/MzJZKNcj6jSjVdKR/kY7N2JQBTKq+hcPxHq2K7pTFigknNSliATRupD156conmYU+JIc0LFyLjNhpuqaUjx58kpOBDhmfL7cupzEgHQ0Udai5oav+lusRgKcqQHAbQ77b21dnqc+y5gCjk3rv03PxekDxqGVQaedaXBYsT7ugOpKyJJJNSb5O7nNwwDWYYmaK0AF1U15D7+YiGMNlDEuSCSr0LAEtb1j1JgxLx4Xw1bcxFCBm9Ljq8SF1r3Ze5+pbkzxKwyg7KGgynoKgvsNeWrR5+0yllMxYAFS4vndObP0J0JhonKSkCtPXf8AXMQPH4NKxlZliqS7dKsdCziPPk7Wt1LxUzABI9QBWtWByaHhOFbmx1Y378tQYhoxEyUpCpa1SporYHOmxC81L6m7R6MuYpcwLleJCR/x4NlZwHAvXLoGBKkvRw+4+hpVxlHpHYXaCZkpAVNTMmgMugSXF3SDSPXlTBMQFjOEg6xaQyOxlvpCxOXDhFONYFUOGqo8RomiTX+8VbIwmYlZD7D1jC3IYRh8LL4QkUcauHA+A+dIm/mGIIDtoxqafZ9bXBhqkBKlE68vvw66RYCWlKQK10bSpbp+usSjGpb0J65U4cyTlS0df9uQb7+gy8o7Ln6pDu7c/reQr7m69mbO6fGbAehG9zTQ+VeIAxN3Vu8odlq5Lq1Ow8yKeZ1gVLCQwdh5n728r0haQVUVQDuvfAXMdSAFOqoA60/Smu/mMKRMUMJv5Pu6GgFh12uZYIFD6QHEcQyh96dHv0f5JhqZPiDAOMt/11c/aOy2ScfThnTfbNqkCkCmEAZVBwaWFAaVex+dYamU7t+13zCjflY7nZmjCnXMxC/dt3Co3wHsdWTESiCouvK3iFHAqgDguwoddYSieUll5gDO/d3ijaSC1LGvP6ZU0jd9+8WlGEU+Q5iEgEl6kB05akh4sktjDxKsskx51hEHLlSABRI6WYNr7rwfORJq7m/btu/LxwIClObae+nYEWuHkBKaq8gNw3qx/RoimrK5gVhHM6N1ry3mNJYUSe38rdmHSJiQXCXqRqegFHJJp1600uQuYgIKmoOz2PYUEhWEce+zDkvq3JLW3qHqenTeFzZSUh3Js5fW3lxrrGkqJomn17/LQspcZyTp88/Q9HgKQtwU1NaZdvWtY0uYEBkcIHiCQOEmuouxtfTm250jSZbpSFB93eZyaMy04i57+w890C8NBQHD7Gvmdx7ocEKCiixz0tu/LWMLmrUZjjsfWA4Na5M6WUqWGWEnIE5sqqH2wQbk19YVL2gAsugIP29AIbMKVDHmG849dTYfnD45HYIIUEEKCCMr3+7UmSpaUSJgRNW4IZ+BmJf6rEhj+hjC5mAYj378IxMmBArc23xhsNJy1Li4JsHG5uzEmm14QVrUcLBTtxZWgqHcAByCXtEKHKntkX77eCzcLlIW9GZTEilGL3oNPvRiZOlmYQUkNTxV9aUPk9Xj0USFTJXyTVy6T/lZv+4U4hIe8OkoKUFVAUnNUVpUin3SoEtpDdswCYMBowrlpY8BR6vbKM7K6liXVlYh0YjzrHZrFNOFwGUAGZQD5CaC3tE9L0tkKmBbIYgk0ADnCS1OfADhCpSVILqZ8xWlf3dbX+pk4dCgzp5sqiQXT7Tuol2J/wBXSJlhcqcVqoxoDZ7m7O1cqcoYdp8eFr9Tw0GgH3hSZOqjW4+q9L0YpLAEXoW1IDNpWmaMwE1r+rfybVgAN9TGqWXCvY7gDcdXPWBSxlOejBJcgVGvEAxNSRSouReJF7GQAmYPESwy1s1nuySGBq7gxUvaxNSJbsd5LciX6Ko37gGeTInJdIlqa4Cc2Ybagtd3DasI8+bLSknE7CmLVy5Y/upSods4DLUXxpGpoxGlAxHEOGqWpBCkuRYk1Ckku12KaADzaNGVOQlJLEtYUNnF6UbOlWDwo4SCCDoGOVqUq4eh6xyclSbpJpp66hINNHe8USNsUlBwJFL6PlQ1Qagul02vHJSEGuLdb1Ac95QKaaVzA0fhNCGNWdmOrm0TpmhCWWCSkka0J6G+6zEQ9chSy8shjvAdsqsX0o9YejFAjM4KhTK4q+lNdIlVsYxkD9I0y5UtTF/yekKEqYZfyygi9xcXv6NSlLmATUOSVMcw19GrZttjuK37CkyyAkkYnyfmbPX6a0RMKgEhD+HhX7/fcAHu126jDYhJ8Fa8ySCoJBb/AHPckN+dA3pfJVKdSiADXS+7LXS9A7lalYZgNADQ10zj1Ps7GiajOETEVIaYkoNCzsasdI1FEZf6Q5RPgHjbMauMoOUsSl3JZ9IVNUoMBnRtfp1va8OlgMScvS3tGWwwYOwBJajudy/OMkAAOSRvZNXYBtzdWji3JJa1dfx63iRNHCaOw560+HztiTPUFV1HAAV4APm9bCFollr5HrwNSYLKSnMa6Fv09xPvjOGatDCzgbs/e1taxwqCSKa93giSkuC7Nf8AW+jbWvDsKkpC1d2Ay303WADwpYqx777MNJYEJqSb9Az9L1+8NwY0EqB8fHugtpw5bSAokmwHf25nKFLASHUQxtX3+ZrzpCfmAzPCHOuvHeB66Q2Ykq8ITx70FoBOQCWYl7mzvTXRqRmdMK0Brf7TRq150jkmWlLqNCLceQNRf6xDxRSlSXyf4iarYglwwUNQ46xFhmKUMX3FdO9TFCZaC9NMqce2Eav6QiDIkBBOQrDBKeGiSzqAZI+dI9gzFI/Tn15ROEBQL5VjKYdG4qHFSG1smwo9oUlIAxA0/wARUNqTW/Okcml/C2l/tEw3rZ9KV+ecLROu16M4rv52yjiJaikb+n2EPk4dIIcgCh6UY+4Rxc6cp6Vc+r3yvxjBCWFX13+Xl6wZaasXB0PM+jOWF9VULRqW+EEs2fLWuWfEOcoyrFnDZzJCrq+qP0ZtjtvZo3KdVwA/VsszHUJdTaQsPKIOZVt2118tOVfNU2agzGFxpamm8d0MamNhZL/b3N+kDmo4sxLm9A/QUuKxmZtAwYUsHpcud9vxGUS3FT1iFjkAAkpq43A8qumsQLUtbNavZ1bWHolodsVwOz9o9XwYGRLUoKZir3mp6x7gjEGgghQQRC7WxcmXLaeoJQt0VerpJIpV2BggjyXFIw83ETDhzmEtXA6iaJLGqjUFTsS9GjO0ISFpSr9JCXNaE4jTkw8xEyy6q7x5CLYkKCTlsRVLjzY9D+GFyJU2WpaPmGoLAsaaPcMSGyrCVofM990gWICGUxbNw9eXXSmr9Q6SqciUDNAIqdaig8q26CHy/mKIwmzPkzVrpU9YDh0GiFV0Y2KSCASdQGZtSdXEeXtEwEsAzB9WYvXXIaULO8esSQ08XepH9zMWGQJYvfKjGD4YFkFVfzMsm5DcILUHOL5bHEGsWJOhpQkU4AaVvEG1zE/MwEAC4GQCg/Woq/lErCSgd6AW1oLAEiwO9zyiTaNpUQ4Ls5ANbFWWQtcC0TFBS73HpWnE2zaOzEqc2JPCHqX56X0p7IhqZ0u6VFLeIkVfNtw4jyjfzMIaz98H9LQFU7KoA5mYEkkENVQzEUsHBubGzxlJKwAwBDsA+IUu3/2DVPSMJ2cUKagUuzmvZ4w5eEYlQcEmpLKByiudNmFK6WEL+UoJTJmOCXJJubDKhNavyi6RtKg4XUJoN3+03GZ0fIwxMwAjNQNR+JJNGZ/ZPlszxn52GYrTIaVZxoCQ+6wGjikTEeGoerXDajMB7g5OTHVrUCKEVsLsHLigzB076i8NwJnICSWUzsqt8nq4bj5Ul8KU47tmLjiNOxrEgzeWwzClaNmGxAERzZSUMOLpoc/2kXa9KNllC8SiK1fMd/k2hv8ADiYSKKQbCxHNjzsdXN3gmTMCAlvFrUgtq3+Jvpkkw1OKQrEg35GmXFOfRqQGbgU1yhiKkJJFH+P5wTNowM3hSbHLhpQMM3ThL0jZ2hc0OCCRqAS+lQ4fJv3PrFdisLlSVylkq1zAMSag0018/R+zTZiiBNDOCA+nTP0pxSlUtROJArWhL+pD5W+sbPuR2rip0uWJiUFCUlKlAnM4Ay0J1fbQg2r6hFAe+8+cdCcPge1DxHtEnv8ASk/w4mHKDKUCCpRSwVwltyXsdoWsAjxCnb+UMRmNR9/URiZFdswryFTVurnr7vPG0qDIehpv7tfKhrfcxOJLto/09/e0FEwAcRZSi9TWkUolhLlIoNNTa1zlp9F4pi1Url+NISZiSQzkkEOBybXptDTidRyBF+WjHeawBJwgGjb/AKVGcPQpWibV3+BhRmLCQ9ac9Nx35/SHKlylKpTvn9BDkSllXEb3Z6akUb5c1aFLJZgGPv58eMOSqWB4Kga572L8fLOOqmC4J2DMPeQ/z0i+VswSkB/X0B9elIiUVkuode26CATJZCa621PIV9fPSMIlpmKJFe+mj5ZvcGgKZgDblxt0GZ0gvYCc+IlMF0UFcABy5Tq9g9H62h/yEyUswdzyt71OcJmTCpTcOd/LSNl33wxXhipOYlCguhADChJe4CSTCFpSR4rR2WS5AzBjBSA4pdyQnl+jnybpEh2rAfHazn1bW/F3vGGcOLtWDyJlFFWtH+dKM8P+Qx8L5k7+tuGccVN8QGjd7+cPKkjK6g5pRjemnlHCo4lCXlXT7cKcI5gUoMRHSsm2areb1vX8oDOP7w7Pybr6Q0SUmgNu931jqFrJDAJB9m1HqS1efl1MTLmEVB6+UUJloT4b6tuyy8s+EdmhNnBCdCCr3Oz822izZ9nWhAJ6hu+jxMZpKnDjy+/Uw1b5avWz0s1OFvkRkoC1MFfTn7vxAgQK42+vrEWShC1ywohlKDZklQOUuXA+ENRsqUgqWKu3Cn2tGpk8/pGn1NvfpHrMqWEgBICQLABh6CNQqHwQQoIIpO93aXgYdR8FU10kUAIBsMz7vDJQBWHtnwzjhtHnGDlhIcXKUgdM1T5k+8xzbnmzyCM8R/3MWHBIz3AxOKyS/wDl/wDmJUuYwUzElw1vas5OxLc3jKpuHAkOVJb/AOIAfgQ3Bqaw/ZJRWMaiyfWgtAZEsqYBQzCmciqaEUHJiavUB3YCM7QRLUTfEzj9rfejtwJNI0VBC8QDJJdtTqfMvfJLAwfKUVBP2iNVOWruTvd8tmhW0qRMmJK2JSSdxzLZ2B/EdkzQtCgqiS1dGNDuDnoTnWCSuI8LMXLHmhwnUtwk1bpGUqSAvFW1quRS28ipxCnONzpbfqDKFOBBJrvs3XSJafaIKqhwWF2JfLvRQPSJ5ssrAWAVpOhpmwBoWBBBqbnlCrwqfLzzhuJWTwooQaMeFJDK6kvUDZ96mzSaByAGfRnowvVjqzkWaGoWBU51v5aRyRlAoQwuQHLsLnepjO0yV+EkFOItWoAr6gcGtHEglTjo3Ibs+MMlINSijuSgUo4rkFDU6vYco0qepZKD+0hIIzIc51u2bAtrDxKwSxm7m7No/rSCIkuCzFyX56MoGhNySTT3QJ+XMOFZLg0BvTQ8ibEChEKWqowkjeL14WMBLD2GZ2yLoBRRICq0YilfKNy9mIBBAL2F7t/tPW4cUEME1Cv1li5ZQvzAZ31FTm8MmzXUWzDKniS9QnYjUCp1uWZxGEyxWWr9Lm7O75G4Kqg1IObCNTZKpeFawK2KbHiKM33Ig6GFSObg7PpsRSNIlrmLIQqpoyq2rclydGoAxD2CdolslxbUfepbQ1iaeRfUPyHKoDHpSPNWjwqQUFgatR9+Ydmqa11aFJWcVQ48+lx13WipxmVRyKBQVe0zEMCHFKuCQHaytYyCZSVfJViAdnoQOdNc2d6Rag4R882DV/yIoXtVnrmN8Su7eBmGetCcTMlpmhRAS101YFnAAUdiKefqbFtgmI+Uo+IV45daVamkRS1MsjWPSJ8vMlSXZwQ9CzhnrT1ixSQoFJsYpjy7FdmGTMWhYUKnIo/WS7AnKWqAPfSPJnq+V/pqqOPQ7876XyjaVkrGG/dvs31jqpQUOFIBF7V0eg+fg6XMTLGE2LtQZZNfdWFqmzFHxE0vU+/vCQr2SHrSpa7Q8ywlKkqLDQXpX6QJUVHCB3zgYLguailerE9AYetL+IBgHrXOuuYpDn8SUgVI3UDWtmYMEsmpqakbDb06wyWpWPE9ujn2rxrGJswBgkBudd/WEuUCct3YnkOfW3rtGJylzNOLb93fm+pUwpBUzaVNz7X6aw2ehNWKmapqzbX90MT/ADEsAIFfqep8xHCQuik04t6D6GNF3C7KCQqdwqKnCTxZgKEAi1XfXSOETH/1CH3VA4RxRBtGrxeHTMQULSlST9VQcHUODescIcNGY8txOAMqctCiQUkhJYpSoB2bMNmGzg2jyZn+k6FdWru6nMV/3QwTC4Ca6j6t3yjsyQlQByuQag/kCd4o2aZgBSo3sa+Zhap6iThpyHs8OlnKkMxALsAPnz5Q7AVJLnCSMzufsQsTUkteH5yaC2o+A521/OAoBNPo3pvqIchgAVCuX1N4fLKmJJvQbt12LP5BoZixKBIFK+3P0EdmKSgYQONr/a0d8EU90amzVKLoFdzjdGPm0oab2aG4mSSWzV01b3X5x2XNXKS4S/dNPrGypJ8IBHDu0WvcfsxRmmeSSkOEKCgxcVcX+FXjRK1HEtOGlutaboyQAAAXjdwRyFBBCggjGfSHOniWEpyCWtQD1ejKJJdmACtL5eYh0lw6hVstXo3OFzf0tGNM7NlSnhSz5t8pFA+ge+r84m2iYozlYVOWuN92DmpPIMwdgIrlSBKQpU4ObBOjj9xFrWvq2cnCArCUJoFDMDX2hbyqC9zvE84plqWqW5CVVc3DObMTV06WYCsKmrVLBmL/AFCwowe24ZsIlh0uUsM1GZrcIat3z/h9H/ISkfLWXKair1LeQBS4GZYb5VPReff1z3QpZPS5oCKDzvU6htbtG5+EKaWGALG1PCQ3FyXLsL5VchACfFoafU7h5mmsRppYpRepSktZTlSm0YAPQWUdoXs4wTqFnTQaAh+RJfnlDyszdnKwbM//ANX8x03xMUXWyTw1SojLwpAFjQEuLkW3g2eYkIBspktmAASOp47zSIEszqO4ede+UPEkE8JzU9lTcIUfaNPaN9bi1YEzPBgwsQSzOzJ1OuTUNXreOYSPEeVMsoFKJL1UXLB2FAW4QW0PO5rHJoGJC5Yq1CHuWIYWe2WbQ+WxASQQDXkNfbdYROSQylHNQC9FChLg61PuERzUJShCVAZl99AHOrCzZ5CN/OXMPTzy5P2YiTZV1e0wdQBbNq4axDM/I8mo2ZJwJlKo71NWFaPUhLPS7sbPC5zTFkpHhH0oPt2IS5pUkXK1FgCTUuCH9xLBgBzjcvHICpgFDamvDPiBTPEADxKVKUXLjf2OW+GqwiVMxIZlXIYtxdC1aWcWjmzqLhDAhz4qObsQpJNc7VflDEz1oW9nHIjRrH8kQ0Z5dFOsCyg+alQ46Pa+gEY22TLXe2jC/wD2tfWlW3GGywldZagk6E0IN2xC2bKJG+HBaW4S+oS5tanzoTHGmJ//AKYgRcNRqjcXBzbQnWQy0nwLdEwaW6V8uQEMkzMwKian6qtQzButT/uEeROSoFwG3g2pmCzPyBsIomqVKaUrIF6/q1rYkdaGxMRTNwxxEkTinKktxEuoKYEOLgU+QYZsiZ0kOQ5UU8AHFeY8n3NMhICwoWPfYyj1bCYlExIVLUFJqAQXBYsa9RHvxTFX3j7ETPRmAAmpsoJBURXgckUJ5iFzJYmBj36+kcIeME+VZQtOSYlwRmSbXqglh13jzQibIOEmhrTdZnz4eUbHjDKv3zI9N8Cmn2SNL+ofzbbrvF0iZLLpfLzrSr3y300cXKwnF001/P3hyZwLJ0BuOQt+fpvB4jMJFntnkBaldMr7oJaShDj9RBro5JJ+nXSHeMsk5abqPLRuW+mselLShQaw6k/RzvJPRo4yBVVTkLdj1jmEWgOq55+6KDs6nSDQF+LBuj7gLtHJs4uEDLp37RfdidhLnqCpoUmWLpOdCibgigBTbWOTtoQgYJXX75nU9IyA943QEedGo7BBFH3n7FE9GdJImIHCXUzXIyhwS1izu3SETpCZorfhHCM84wqCUqyqC0KHCygpNwNFCorTrpHmFMyXRQBDvqzZ7tDu1aNDxDxUPrx92fdDcWshNNHLdD8B83EelspRMmJzJ/G7J26XEYMopL2Hff2hktQAAFySHuQN/OGzVlToB8NHNnbd25jUsEKxqDnIbz9B3eD/AMToA5almbmdP2hyJQAZPN6fctkw4wYAaqP3gku7qVXXy05C1IaJFAlNtfq1zzOULM0OBpEnsvBKxKssv2AWmKSpLprqFFzYh62MVLVLkVurLd7cOsdBKrxv8Dg0SkhKEpSAAKJAdukecSSXMbiRHIIUEEKCCPO/pDw8wzpSVTXQslaUEMAEeGCgkGuYqoW5F3ombNwMCWBubtvbNnru1tFMqUoyzNTcEAcwS7l2tpnFNKKFlOaXUOAnMXDqDhQrqLcommSdocmWo4KVASMQ1B8NKilTrCkIwpUErq4d9a2Z99abomypgdwCLAVFqctm98ZlyVqOCZNGWIVGbkNe7ZD6RLOlFKRch3d3pRtc36QVYSVU9kgGjaEk6clH0G8d+YuSgJLFQ3F6nPyAGhfJwuWlKj4rDf1yyoTyzIBfLarO7MQdSom/Pbdz5ZSVKlBBrYu1vEH/AHWeuRKq0AhiSkqJUGFedCO+PWFjpby15HdKlKSoPVQBFCK6MVCgdujFKWiYHs3GyhS+bkaaQ/YFNMGMFiSlnsk06BgRW4HMkmYF8TFIOQFNHqcpHX8w3ONJxYMOVda4d+iSDW2bZQidJKJqkFzauo1vnl9IkyySbEAqND9wM3CasRHSrChzo+F2oouMTijvYvvcwtfiOEOTv/MPk4XPV0EhHjHOS5d+FPkTXdqxwTqk0F83azAUuGGZy0aNlKVEpByYPyfv/KHTkHKL3CgDdlMGFd3PpEaEkTihk0SBd2JepoKiluTsTG5aAmrZlVufuBAZ5AAT95STTT2i9dkn5rHqnDMJKsISMLMdLm3K1NLQSUgFxyDcvU2iMiSSM78RCaMPtDRnJ5Us2kam7QkzSmYkZgVFmOjsfzuG1S0kYU2oTbf1GnneLFABIJbMAX+8N3prrowEeaAJZYnwksDTwl6uxBYnLExyBBhCxVjaBzJXk/k2/nq3+q8bTMIBQxJ35kVtT0e1WAjiZaQXNOFvP6RXzpGY0OUqoqjjKABUavQbtUXMInLQWT8shV9O2sdOUelLUpPimMpItq+RBNf8rKBzBpHZwrlUMitC7i510V6XYPcqxqUlyf8AT1ap4NVtXfU2CRJgIBMs4hnr/wBwzG/rhgRKZS0FeVSELCisAE3ykMdA4tUtrEmL5iiQ+JgGNaXuM2ByATzMOTLxBgOI0NLZ1pq+uUehdp9tSMJhhPUlQlkoAShHE8wgJAQKuSoUj6eFwuxO8UnEqWhAmImS2K5U2WqWsBT5TlWA6SxqNoIIn4zBS5oyrS4d9RUdIytCVjCoOIIy2I7mZQoy5zguppgTQ6ZSkBhe4MSTNiSSFIJBHEvxr35Q1M0ihtGcxHZCkEjxsKCEgq/rpFVZbOHAqGdtGuIr2OUpBJml9GGurm+XdOLnDIdcu78YsMH3ZmTXBnSMqVBJKFlVNqa2od9NfRVtEtIZCTzb2PQFonAJOImNB2X3OkSzmmf1lsAcw4SxcHKXqDrE0yeuZc99iBEtKbRo0hgwoBCYZHYIIoe1u9UqRP8A4fwsRNm+GJpEmUqYyFKUkE5bVSYIIuMJP8RCV5VJzJCsq0lKg4dlJNQRqIIIhdo9hSJzlSEhZ/8AqJCc/kSDpTpGFoSsMqAFrRmcT3SnJJyqQtJJIFUqSBYOSynL7NEMzYlA45Sq77EdL/Wt2hyZmRtFMewMUD/grcjMbECrMGNS2l6nzr2cTMTzGDeenbXjJUkUFm/PekSMP3fxRIAlKTUOolIvc3q2wj1fmSUi7ngfqR9YlWFr3Rcdm9yya4hVwxloUWNA3EAkhi+lWHSJ17QpRfSOIkBJcl410iSEJCUhgAANaClzU+cIJeph8EgghQQQoIIUEEYP6Rez0lcmb4i8wVRGYEDgWxCW1Y9abRPPphLOHAPOlDFMlOKXMS7UfoQaxU5c6Uke2A2lXGnMAvzA5RNLwy5yQf8AplRu9ACOgJDH+0l/3Bp04VIUpQYv6PAkTSGFKNxBvumu3C/4osmS0JQpRTVTlnyYNnkc2ybfGUSnUrxME0Jszfd/WJcw5EvZiGJsQ9f9oFfJunlBKFqZy6qcCGZnDP8ApFqGuQjsuYqacah4R9N4rWwGprHEKJbKrhGpuoXSz1PDtzbeHKkrwWDEYtLDCoUBFzR2AHWOJUkzAS70bMDjarOM2vHZIejHKTV/vAEUPDU5tqCLJpSkBRDNZwNCLjyFhescKFWBfhw0NYh4FLChcqSUBTuM8twD0IA9BG1MmaxsSNLHloHJ5ZxvaFLUWOQd9xqR/wBpJ5f7YmzJwKQU/wCoPouykn1PqeTvRIKlqcuCcLszg1cbgLRPLLKfSve+0OwoAY6C2YOzXYjTMWiLa141FmqxAGj/AFT4hxNXsqY/zMAyHnn5nyiTOXUJNQGNbquQANgfhpqiWVJliesAklSq6Bkix/2331hxYORZgK7y/wBDEXESnVQj+nmLG2dWxqeEDbXlFcqZhLFTmlgznOjjFxHRhGkSlhL2J5MPvZ44tIQipYBg5oOEuSfqmjjQiF4/nzKWsGfmQ7AFzm4fSBCPFhFSb+1L+0dm4xKiCgE0cZRqRTiIy2o1rawuSmanwLqC4fIh7WZhkQwfMQ9cjUhO6j9L+VIbMWpTcLP94Elhplo5ADF2qT0clMxCsILtUf45VpUDMDdTOJ1Jlozfl7t6fYEmUTxqUz0DUASKA1qHeuteUQrWpSiCXc9Tyo2YDBq5xVMmYx8uWl8NS9a58WqLZUvHJ0xKtQUs6le1ZmD1uGPOMfKloU6g6j+kJe55MWLhrJDuQ7RsSpt1HDb/AB9m7YGKwzVLmypcuWuYgkAVH2mLOdA9DTShaHStkMtTOyjelgcsmckZB+DgMKylWJgAD1OT0qdGtUkmNz3sw2KxeCKUYcpmidKWJapiKiXMRMPFYWI8o9SI4d2Lg8QcZOx2Klpw6f4dMlMvxBMOVC1zFLUpICR7TAB7G0EEQO3u/rKMvCpStjWceJGzJAIJLvWwbWGCUrv6wta2FIy2KnzpgHiTFzC5cqJI4qMAAzNpr6QpKfmrdqNQb7/atofLWlCSVVt3X6RGVJDhJSMw2DelLfD3wwT8AICmOhoPP3O4mOTJZIxpAUnzHFvYbwIcMMkELDZhUFjR7EEFxUX3iNXzleEu1bH1cV1F6QpAloFm6v1eLvszvDi8P9YTkAMELVW7vnLrfkXHKOHaAFBCXJ3hvMd9IaEkjEaDXv39Y3vYfbcvEozIcEMFJUkpIJD2Vcc4oSsKFIyYs41BHn/ezu9Pmdo/xCcNMnyjhUSv6eLOHIWmZMUXyqSVBlC9III23ZYIkywpBlkISCgrzlLAUK/rEfa1ggjvaOPlyEGZNVlQLlifgHgAeCMPj+/y1qAw8sJluQZky5DEgpS4az8XpSOzQEJNfFlpkL8TGUqCiwyjP4vtrFTD/UnTQLOhWUUNPZAD8x0jsoAXIJoWOXTfnXeRFKkoIOCrZZ+vl0eASsTiD7OJnOFAkmauhFne9rR2dNWhQ/0+gf004GJAlBLlRG7Xzi1wXevHSSAf66RcLAcv95FQKbHzidEwKBJUPMeoh5CEipL8PuY2nYPeqViOBX9KaAHQspqT9gu6g/IGzgR1E1K7RwoUA5EX8MjMKCCFBBCggjHfSXIkCQmfMYLlzEFBq6mU5Swu6M1I4oOCIo2Up+YyrEEdQW82jKrVkAF+IudilJS/QZST/qEQTi6sYH7RTXGSoJ4qcAb0vkGVsbFOFRoASeAI78s4nlIcks4qsb0NRyb4HYxKieoDXEwToAKYX51GugIhcxJWTLFAL+/E5eURFKKxbhbK3qHFaJdIJBuCLB49DAiXMddVEvnknMbnYHIvkGhQmgBSRRhTdl19MqxLkIZJdyavvQkVG9QW5QuZgmTCSL2yGpqLOKdc2jKJ6gHTUvxhyJbLruzfdKb6GgDPWjxybMUrZsRU5KUkZ5jR6ktTVhlAx+aQoMH4UfnlEWbhiVrBFVM+X7VBmD1JdIpanKrZq0zEk5tiBdi1XGujac4r+YUBExJ/SSGNRnfjiI4QyXiAJbqKXAyqSWyqUkXFdqg1pHfmLmTcCi2jvTE/oNczDRs6QcQGIHxBtN96vQ2qDE3DzLkBbAD2ah7uMzU6bRNOmKWr5YdyX8IH+0DXUnjEgku5cByL7n0cC0cxuNIVQpBqHNSBrR+np1jEsS5jJoHAZ3URmaZVto7xZLkqMsuCXOVHyZ91fzEaStwAnxC3spAIp9rQlhzN+ZihS5iUvY77vxsG82YRpQBICsL7y/kHZzokQdKBlURLSOEsVkFTNUlknYj3wuXJUJiSgu1HG83zqSxyObxJtE56LmU3D3b0g+IlKBJzaUSE1pYEqJZ2FDTlDJJC1FJs5c115231yAMLSpCapTpUmvQAHziGZFalUwqcK2YHiYBn0BcO9hBOUnAmWTgTQjNWvi1cWtQ+NheiScbrlpFPU2Ll7XvlyhsxQ9pAATqpg6m2J50f9Xjf8o0sJUllZJ83IFWN8LuLsGwjSCUVxOM9B3+IFiCHyDiJ3qE013IGlzR2vGtmBmqC0UZwVcWLDIVs1ql8o0SBLKjROWqmo/3NLgA3iw7v4ZasRL8LKVJ4llbswpprxUsIq+WlGIJ1PEuc99AeTRKqYZqgTQZDIDvmc49JjMajz7vn28Zsw4eUohCP8RaVKSc1QUUYM136QxBAINybDvv1iadMIOARQYbCsXIcmwsADam5IA9YTtG0KUCQWFRlU8XsBWOoQTQlm+l90OW7ry9OWjP1363rGxL+X8sIv+X6F4sly0lB+Ye7x2VKoAaHc3Jbr1I2eEbQ8wl0vuraz/jgRZlhRR4kFu7Nvz/MOUOl2zEV8z9o+XWJxjScJOIenqCO2BipAlzE/wBp0yPDQdW0oTBE4NJ9r9D+vyY5OnfLfAXz1vQPXCGt6XhIRNAc0fth7dYamcZU1KpJCFsSmgNNXzA3FP7RJs/zyrFnVyXyegAyfWHDCUurJhzNq5tn949L7G7STiJSZiQUvdKmcEUIOUkR7QL2iQF4nQR2I3aWOTIlLmrfKgOWZ/JzeOgElhHCQA5jyTtjHzcZNzL0HAlmCU1DqqQVB69YeZkuUip9zuEIxKV4mgqZACQ3Ivbzr81ESY1TZhUqjCra6cuWcMShhh19IaZbkkgBJvztZ42ZgVKEtrEseZ+/nDlpMtbg19IcMOGZuHYGvlyve1a3jz/mKQTgrxsOHrvjaFomqHzKKyOvEZHvSOS5LuRQHX7T1vtXz560E/OGoGWgGgNt5eOTEGQpmrut+eNuMOGBIIUVHMC6BYjU1FQxYuIgnbWEshAZrkb9N96R18ZJIbuh7Ebful3g8X+jNKfEAdJzEmYA+Y2YM2+sX7PMUtLqB56ZRlacJaNPFEYhQQQoIIg9toBkTElCpgUkpypDk5uGg84DG5Uwy1pWMiD0jy2WFOBOSuWpKyCkjRID3NAS5fn0jw50x1OGUEsM6EEjKr1DWbzjQBSkoSwcZ525ZNfUmJ8qeDRKVEaVFQ/q72idUubh+bNUzlywICSRQ6VoD5howEgJYKxHiz7taC27fBlKSFE8IAD1NWZrX18j5O1K5QQlClEq6Nd3cVs41F84wnYphS6UU79z0iKrtBIUQAogHMFAaXcXPsh7XTakeklKflJWFDEQ18wc2IzoGLgHSHK2KaH+YWy7y86xI8eZmAAAIo7OLauaOBtp5RGDKXJJDE1vx5O31OkJnplILk152NdDnvFIhYmRMM1Lu4Jq6qOFOOEJ1YeflHqSUfLkFIZ2wnTJnZgLAmvrFBmIwTABUhxQXrri1MKZJyEkFklQSvIkAVU7sxNAbB6KcnfAViWmaLEHdkwralODw4zEzpXySK3S5JtcXArVuFqxNkYaWUpdlZqqDk1NxxE3UMsSz0eNYqCKVLWD9fGOm4xLK2lVCKcGF30Fr6wSRKSMwDZlEhstGce5s3RiaPGhJWE4Um5oABQgYbncCb1ehjk2ecac2GpevvY6UEMl8QDcWgFCKD2iTRy4NCNIYdmVj8FBzrVzU8no1dAY7iT+7jz4hvTWOKn0LF71dx9bckUffbetiASpPzASHFAGyAFqNrUHUNClSU3355+h8ucFBq6lV3fVq0FNLJG5J1idW0/PBQgBg7AUAD5q01PABga6VKDua05ngNN5vpDkoFSalRonkLZtyfaOwLQqQlSUvIL4jc5gH9o/teg1LXNIfMASyMk1LanXfYU0egiHNmOeEkJFVTAza+z7yT0Z7i7Z5ZZgd1b7x/t31rUkuYFkCqx4sk5Ded+6/AMDXKJRfdwQLA2Pm9f7RYZaU7Rgl/pNW1uFDiCX5jMmJVlSgV9eI+zbqRpO5nZMxZXPRPUhBIGQAGgymhNhcNYnpEQUog4rufU/nnAgeg941PejGGVhpi0hRIFMqgkg6VPNg3OGSZfzFhPe+NEsHjzLAE5MyyTrU1UpW51qYBJSzC5u4ds3rqPYXhQQfmFrxMAUpyCaetLC/T16iJJwTiShAASLtTeeGfHSKZYCRiVc99nprB8PKYnoRe7EDXkn3ecG0bQrAG1B6uT653jIrxr3+I6QMzX0J2auutXfSkZM5SkACgy108rAV13wtgCFq5DvvLhxqsBmFfPT16wvwoBb7fjgbveKQaOaGBzpwSHNRycqH5/n+SzspWzCvQDu/qKxoTFTFYBR/PuwFjlWkQ5uHJBUSVak0cNblannFyJpQCEBiWbeLfd9Nc8TZqUrCE0Afgde/SLHuRj0ysQUJCEpWKtKUpZUKqTmTUXBqPqv0aCVAklzfke+kYXKMtVc/p35R6fGYzHm/frtTxcQmTwqlyyFkeGoEKNBxE1IZ6aKGwMaMlSkggs7wqbUNFYpDBg2bZvq3IGjN8RGSlhjLsLVdzvsb+jZR2Ul2Q3H6Q6VKLV00A6MG00+bp2eaACs2L+h83pFE4hKgEnu8SlI2oWDmzBnpo94yieg4guzkNz/AB7wkpJZhVusNTLBAP1Rofed2bSMrCllwKfR7cdPzG5YAoo1PffvHJYDApdzUjq5ofn84mmS8fhT7Dfpb6mKBMEokHK2cCxHFwp4t616D9NPOCVLYlUw1dhTqem68ZcD/UVQaZE9513WiBInrlqzIUrOg5kpSWLHhIJNg5I/tHpOFLACQAL+Z9uzE6wpYC+J4n7iPW+y8V4kpC2IcOxIJbQkppUV840oFJYwAvWJccjsKCCFBBHnffTBYhEzxViSqUpRSWzOeJ5eawfK4cagb18vadlQmZ81LgnOhAysfOhGbZxXsygoFCg4Y7svbeKZxTysMVBwpSm+q5S3+oIISerekS/6KltNLXYkkhXDRzkGZwziFjaP5ZTS0hI3JB4HxAq4Mob6uAXDyUS6AS0pVqEih16vqP1h8ozZjKQio10y5g2Ou4QbRtEyYn/UUqu99TbulYJOl5cqrVO3M3aqTUDrHpS5y1YpBYlg1TuBdhQjwkh6EZxEJSFG5pw9+kGw80nKoHQA6mymplesedP2ZZKklIfE2eZT7tfMZwyYEJIU5qwOmmsBxUohIYAtQdQoEMclLDyfnFSGWlYwgEgF3/xZx5kln1esN2ae81DqLWNMrHPeOdoGV51ZQ5BYs7UUFUNLMCnQezo0VyZOHZwsjIi5rZs3ORuIUVKSospilwKDL7+8OkzVAqCgqjkOQ7MQFDcsDbVzrHmJQAH/AHJOt6vmH4MLC8W7RKTjTgZlbrFg4pvrWwIzBhpClqygEslxmWwJomgF6FtNTF6P0lBUQBQsE8OORYb4S8nxKURU6nLt6UiUVEkFnelSwvcAEFnGrm3OMpmMlSlVw2DJI30BYmtAHA4tEwmJskjXPzLewrBQgghnUaVzadM7A0AtrDF7UpSMJAw6UBVW6i5ZNydRuodNLADF/wA8K90hmIUwq9AHJUKJF2B9H53iCcpUzwlIIJdrUc3pRIqwNTkLvZs7AlYVu1JVkB68qu8Q1jPXLMCL7KU4d1bPonYV2PoyZIBq4ObU5VP6Rwqb0pG/mCVRJSSObcDmo/3ZZZGAzF5b1Fy4ZzTbyo20UK2lSq3NhRiAN6aA8QAYjOzpX4iW3v51AJ5HSIS8qpiAoFKVGnCS4SXNWoBU73apiKbtK/8Apyy6ha4amdrjIMHAyAjYlpSm+IHPfw131cO4zj1Tu3gpMuX/AEUlLnKonMCSglJJCi9wYaAEgAWELMUn0jYgZJUvhJVMCmKaskKLhVk1AHy0PkTRKJVm1O+EcKCqkZPDIcBxQC5cAtRhqxs8RfNJspjuqR9xUu+oDAw5bAkDM9v7ZZ1ieVnLQc7DQc9YymWhRYlsrmmKjMKDzLXeF43OLthApRUSx+8C2liw9RXY8qMUZQSSBkG41v8AYgPwEaS+IEi/2v7X+plsAGFBpz8wQ97R0+PO/kG4/bjeEpZBJNe+9/CO1qoU+fh+2hphMuW+FNch3pYXYX0jqlFag97991gCZec7f2p5H9d4b4SsJLsLHUZ88nOTcYaVFA7v9uIrwgE8FNtKmlD0e2obnGlkIQcY3AXYH0qz5QuW0xTHrw11pmK8YZgMyZ0lQCifFHsFKSSosQMzbmhI6R5wniWoBJyAzt3q7aw6aSt9xHT8Zi8etBRyuxdny0d9to9GFR5LjZ+efMWXcrUOMg0Sco60FhYdYo2hYAQhOQ875b7b+EdRLdJJ1EScJLAqRfir7vPXlpEM1Sl0OT7+91WpAVOPDw927cw1E0JOUaknkLv5kCnnzgVKIPiyHOhHv9I6ohVe93dPODJcpBLsACBV33O51Arp5a+XLExSQzvXc/p20ZUThDc/YfU9nmUEHRrWYPazC+72ha0q/VvoNT2wfpu0FpRQc4ItTAUqLafv8P16wQ6iaW5/TU7oUk4/1ceWnE5dIjmU1RQGpO52IjSZYSkKubAHIa9YFzA2Dy0O7Xne9zEPGkKAWRV/czfqPkxhQwqKEl2Be1+OWR/MPkKCAz0JHf2PtG1+jman+HKBkBSo0SjKWembQliz8oaid82vKFAYXGkayNx2FBBCggit7b7GRiUBK1LSA/sEC4bUG1/KMrQFpYwG0ebTJiEzCmXMzKSHBqKGmrV5HkevhLlzEulSKG7WIFidBm9xmCmg7KnGiJ9sj36GhvRVYJLCVMCADXoTy+DacjUtTNXKYFRAq4Du1CXehJFdDQ1BLPmyAxwDQvpfy65i8Gw88EKllsyQ7dC7H9dzDlyflzEz5aXSo3O8MDvbMG6Q2sefUuVX+vb8DlaH4Z8wHCxBZ9w/pf8AOKJqMEpTh1Egmz1Zn1seY1ELmSyUAHMEesdnqTkUbspyGGzCjdL/AJwqWpR2iXLb9oHQk6Vz3dIfISEoKjuFda/bmIgJZSsgLAZklj7Ni1X+rQU1LxZL2eZ8nAtqEGtXNQGqN17NeztnpT8wLFlYTxP7vME/SDqBqpvZYHhdwTsdgkEAnQCMzUokspDE5DNrEGps5c7oZsi0rmrSrNuShY7nNDxfKDyVUcAgrqSSKPqSC9qmlyd66J8IJVxtXMCgdyNK2fCGjCpZxMR+nlxG6uZ+0GlpLbalVTsXBLereumFgnCtT0sBpXSgqWYVOoYkzTFv4h319TQZCHTp4QOIsbMH9Bckk/El9YxKlGc4QHG8uNQ7UJ0H6X3BjRKQVOo18qfQan8RV4ZOZlqpmCcqXDAAU9m5Lk/dBpUObZOBJKgAS538yo0fO3ANF20laB8lNALmtTmAMgLb7k1aDKXmPCkkbqqH0v67xYUqQkCYptyfDTkMRJsP0jjEJYW9/t6w4SAA5Liz2flv8IX8iYvwAYXyaw4ZcCVOX/SASOFaU+Ihzvry/AEXfdPBYtCkzJkiWyqP4nsoLOUpy9aE/F4UtCJX+mgDecyd5z7sABA5UcSj9o28KjsZL6QJZKZJ4iMxBGV01STxUcVDCsJnAnCRrlQ2OtORvaHSyyVbg/m3oTGSkhmS1XvdhpV6jWArdGNJyy8OejXsK5gg0jMyjk10zv7C+4xIcHMBaz9Tv+cIlJW4Knu9b0pvA3kiDAgXag5a534Aw8TWUXFCD+/uYQxMmWUtvG/hvatH51hajQKG/v8AEFlTC7jWjcr1tRz+0MITgGAub57snJNBz1aMLSQqzQOYoKdJNi5Ca0sBTk3pzjnzEy6i3r1L10iiVKW2LXty+n3yaHGaE7Am5KhtZr+6EoCpviNtwry7tHFpdVyW3fgbzUxHmTavUJtQMx24qf3jK5WKjBxdhfffn+DDJYwpbXXQcIjmWVzZaUgcUxIIWrKG5kAsaUYRiTsiiXAtfrpv0d8zGyvC7kG2Xed39Y9WUkqQQtKXKWUl3TUVDs7c2j0YkjyXDSgMrFIHEDkqL1KSab6e6JZYxODW7cas4zrm56w+b+62Xn3aJcuZTNqTTlC55wkIDNTUPbvrCxKdR3DzPfSCED0Y+lXpSOkFaXJZz679fSADCaaN9gGf7wRKwQC1QAG01B8q+gPKHSpKnJxU7oONeOdIUonCB3zgq1DhoH1Ogyh3L8x04jQRkAuXLM3Mnn3whSAVDwiBMCSVkBzTcB9tyNL6aR1cwICUoqfXi/ramkVYCAwFB0f7ZdY6tbjhTy4g3mxY/CMJUUhlEgbiKbj9OyV/LDuojlX087xDxTGrpLMAzn9vjEhClFjcu9jVrUva8VoSzsktvpn19I1P0dLV4UwELCSslLjhoAmhNa7cos2SWUJL5n6CFzmdhGviqEwoIIUEEKCCKLvT2OqdKAkpR4gP1qBi7g0s5+JhE+QJqdDkdOjRwpBjB+EpLoUnIsB8ii/QpXZSdjz8o8nbJSpMzx+NJuQNWukWO+m6rmNSZjMhRwnI5Dj6Z747KmggXKknp7tdtopTMWAZSP0KqDeoqBSoLgmoCmcl2Jh02VjLmixlkdGNAxtplS0ERlBBNQMwNSaUY6sw+RHoSApZZIdSgkizfufR93lVoRMUSigatd1o7iiySCBxCwo5AfozprEOxKxKMxJYpUAH0cjkzuNLmESkeHAotRzxNc8xTqYbh5bKGxSFFwalmN/9oDfYirapgQh3cqNGq2E34tvzbUwxJVMSlbfpJHI2Fd4V1g86YCzUFi2hs1Dev6xIiWubNwr/AFXqT9LANfixyjaMMpBepP0c9n8kWGOVRT9U1SkNUWIfkfcR5XJaWcL3/d/iMgMg+l3F82TiqegTQdyuOR5jOtQdRBMbjUpYCpLUDBvNXxanWhJGPaFkyklQNK2bMl+T0L2NGSdS9kCRjmHCOpP35/VUQ5ySf9ShUmlBWmtSAHJFa6UvTsyUqCJi3GgLAA1r6GtXG4QSNpwghIYCoepJy3UqbUZs4lJQGqHOvwZtbU+GzJQUSyGQmu6l+OVbcSIlK3YqLn7QVAept8enu8gIehIQWQHUdct53CtM1O1KxjEVVPffeUO7v4OXjZgCvGRkBWnKClqAVJp9e1XIJ2JTOnJQnCgkqzPfeVmjaU5mPQ8FhhLQEAqIGqi5Ll6nziCGQeCCKfvXgjNwywnLmDKGZZQBlqXIB0e9IwskJcXFelY0kgXjzfDTgQQoFjW1DVxZ3FvN+kebUMtBF8qnfQs3NqNekPKSfDuo/deXlEoFSWDO9XJHUNy+dosQvGhSxQ8ub1d387i8TLQgHxK6A+zQ5BUSniSLgtV3G5rttaOFSSlalA3Fxw07+mkYQLcKt5dY4w1JPoeVzUD+0C5RDCoyz14Hhyh4W6nYd8LnvWCy0IFQCWu9S/N/7OdGjp2crIQFDu9q33tbWNfOXhxEMTZqU7pqz6xyZMUx06c9Plv0tXglJYppyPl+d5DRMJQUanr3zy4QKcAAwc0qWOt25/2MckIx1URXkTrevQMDVoYteEVFMm8nb1udREzuXh1zMQCCQmWHJKMwJdmc2LOY3NKB4EZE+YHrWEqcqfcPrHpUJgjyzt+WZWJmJKTlUoqDoKQczq4dwFOH/IxFtCg+EUI9D93+lYckh8T5Dda0CygEEqB5DToIXK2gqcGh33PHTyjK5aylkClOHdM/OkOGJeyVOa2bpe1toepITQEO4rag+nmYyJagXUa13xxKlcJZnDEPap1tVht+nFj/AFDhVr6DSvqeEOThwEdtXKHmSpbgryjZLX+Bs9rtHEYwnFdvr3n1jaFypYGEVOunflB+FIYO+rFm5EiOyNnUVFcxx5982hU9SpjAEd6AvDcgqrhTS+tN35/nD1JQWQmvflnVidIwnGkh379fKKzGzQHJsz1N262BFflovk7OApJXZ+37vxEaVMZJw/jv8ax6R3QkKRhk5khJVx0XnBzAF3YNs3J9YlJephUXUcghQQQoIIUEEKCCMh3i7o4fwgZWGK1pUCMq2UAHNColw7cOscIeOEPGTxPZ+Kkl5mHWhI9mZmQpzShCCSn2lCtOHSJFyTiKjY3y5h6OKFqPapjctaU+FVst27/adMrjSG+OFClHFdAdzdhQMTCysy5fzEl2fDqCaAMz/qLjOtQ4huCvy1W+hfPlw0MHw6gUpK3D1CTelxS4LfCJ0TVSFKTJAKmwk/tANi5/cDVsjwhBQTMKsn5k503Od2+GT8UQEq1TlSTzty1A9NYaqWgTBm+JQyootnx30u0al0xykhqPSp8NS/IWp5w+TLCSM5DMSDYEl3o9f7VhhVN2mcuXJqXZRv1N87hmygShKUYpmppfP7Z20gWNxSlAhLZ0l62T+pI0axHKHy9iSpbI8QH7rAm5vTdcnNmdrJEwIGOb4UKo2at/I1ej74Zg1pYF1An6xLq9PWjR7MsH5boqDyHM58iBEG1LWFlMzKlPplXW5hsnEhzMox+At889YciUFDEP1XAoKaAb79NIVta2aWm6b71Z/QcngisWkAOeFwmlXKiwTTU/OkTCcxVvJbcLue3yhCDjtaNF2X3fmTgJ6MQkAkgJ8LOElJKS2Yh+IbEFtXqtW0YXTLN7nM+w0EVJQ143IiWNx2CCFBBHCIII8/7x9lmRNKglRlTCS5CcoUok5QEl38vOPL2uUtBxpLDi18uD/h44/iGK2649/WK1NaHMRofy6QS52IOCBWoNL52L73844UtV3071HKGrmeyC/l1AprFyUhiUBqZ3tw1HtHEvj8RPDjDJR4cxsaDfkKVtU/tGpgAvcm2Qz7OcPBKlAVwgOTwp+IksAAAQw13N/deGollsbcBu+/nwhUxalKfPn05Q2TNClMAWAfqW9wH58oyuQ4Ci303Vz5PlDcKkJqanyGdN+/Q6x2csnQEmgSA482FhFB2AKTUsNbU4DXf0hYWxdyTG47t9k+BL4gnOouopUoguxsoBtmawicIQiiAw4ueZjpJNTFxHY5GX77dkeIgTktmljizKLZLtlYpd2L0teJtpl4k4gKjrHcRSIyWHmi6QGIra3L99o8uWuwVQvS4B451PYyFglGIFx5jjDigA1LhnBsPn1i+WpS0hS3Bf00H2hOIoDJAeAldAKagACzaileXlFWDGSEi7VJ3Ea8IoSrDVZ/Lv+d0Gw0sXOlNtA1fm8YZiQn7Pry9Y6qYQkK18h3SCKAF6bDV9r+fnD3WEskmm+w6eevnOhSlQRbEWfbYdYXK2dX6nr9d13I3Q0LULd+0d7N7J8eckZV5EEFSwAUv9mvkTyhitnmp8UxdDYa79w9d0dCwLAPuEekISwA2+dIIzDoIIUEEKCCFBBCgghQQRHxuClzUhMxIUAXAO7EfAkeZggjKdvdylTaYZcrDgABP9MqZgBZwHcX2YNuk7OgqKsz337wxEzCGy77/JjPq7t4xE1SchWAS0wDThP1ubWc0PNsbRKThaWjSj5h61bWzt0gCApRJXcaN0IcdREOXlWlftkAZioJVlBWOEqfo9Y85XzgsKUGNBViWD2IBqXv8AaBPgAbIuW/d5WIhsztDMc7nMFBJNmsCA9HrpHpfD/h6zLXL/AEoLk792tQGJ5AZwtSwkjEXawp14aDPhdqZ8tLFgaal/O1zXrzaPbRs65coS8QSMhQAPpXLI11EImzpsxRUXJPenlB5eFWtaUpknLNyHMpKwGWSHBAsW8neETCseAzvCa0AP0z+8NBUoJUf1Jt9P+J8mGUXfZvdacpYE6QlKMxSSldcoCmUPMCjWL0tCFzCo1Uo8WHoB6xP/ACoNVF40/d7u5LwqMoUZhOX2gGBQ7ZRpfc2ELJJLmKUpCQwi6jkdhQQQoIIUEEKCCAY3CJmoKFgEHcAtzAUCHggjDY3u3PlKJS8yW7CuZbG1EoHrXziCZsoR4pYtp7W5UjqSwbLvvPdFIVhbsQchY2dJBfiHl8DGZW1GUtlhgQwuAfuHo/AtQw4ywR4aHP7d9XgUmcxOgSSPP+50/OK0f6szEDUuXZ6cPIDnvjmAhISB+a39T9octrqJI0SN9H5/NY9aUk/qUK72LPoLdH40hRmYfCKP2e/KD9n+LMUqXLlqUpgaMKFTFTqYX+aQ2b8mUpKiXNSdXp923BnhBUZiqUEbnsHu6JJExZCpgsoZksCLFOYpN4hn7Qqaa27vDQGi+hEdhQQQoIIxXeXsKYhZmSU5kqU6kjOpTlySAElg+hpXTWHaNiRMOIX9e+UcZlYhGdUutQyqgpIIINHfb4iEib8kHE72fOtM/wAHpDRLC0tb0gMteU+dPQCvQxdMnJUkFFy1udBeh1pCsHiqGofTvyhxnEAKHtEOfjXpDNnCgBhFPM72yD6sCRDCMROPvdvpD1LCAVKOY25fq0enKkY/CDbW/S3lE654YtQae+sWPZ+FXiFFMsHKkhKlAp4H1AUQ+/8AeMIXLlIxXUa9dd0ZQCoAmNz2R2WiQjKkDN9ZQSAVGtS3WI1rK1YjDgGidGY7CgghQQQoIIUEEKCCFBBCgghQQQoIIHMkJUClSUkG4IBB6iCCAo7OkhGQSpYQTmKQkAPuwDPSCCHJwMoBKRLQyRlSMoomlBsKCnIQQQaWgJACQAAGAAYAchBBDoIIUEEKCCFBBCgghQQQoIIUEEKCCIOL7IkTPalpdiARQgG7ERhctCwygDxjoURaKyZ3Nwp0mDhCQy1UAaz101e5jshKZBJlgB9wPq8ClFVzBZHdPCJL+Hmq4zKKgL6E2rYvFS9qnKur6ekYCQLRb4fDolpyoSlCRokAD0ETxqCwQQoIIUEEKCCFBBFZ2n2FIntnSXBcFKlJIO/CQ56vGShKrgGOgkRS4vuW75Zx9kAZ0A8QNyUkaaNEY2BCT4CR942ZhIaAp7kKB/xxf/t1I/FHrS5yZaWSnzhKgVXMWGC7myEAZyqYwZlMxFbgC9fcIWuapd++sZ+Ul3IjQSZQSkJSAEpAAAsAKAekLhkPgghQQQoIIUEEVnavaSpUyWhKM2cKLsstlKBaWlRrnuWAbnBBERfedAWseHMIQnMCMvEAZoUQCr2R4JvUvaCCJ/ZnayJ5WEBYytVSWCgSoApOodJ52cVEEET4IIx/fL6RMN2dOTKnS56lKRnBlpQQxJS3EsF+HaPT2L4VN2tBWggMWq/sYwpYTeKD+d+A/wCzi/wSv/LFn/p3af7k9T7Rn5yYseyPpXweIzZJWIGVnzJl6vtMO0eN8XkK+FhBnVxOzbm1bWJdp+IS5DYgS+je8XMrvnIV9Sb6J/5R4CvjmzjJXl7xhHxOWuyT5e8TJXeSUqyV+if+UJV/EWzD9qug94rRtCVWBiXL7UQqwV7v1hJ/ijZB+1XQf+UUoQVWhsztZA0V7v1jo/ijZD+1XQf+UUJ2RZzERpneOUPqr9E/8oaP4i2Y/tV0HvDk/DZhzHn7RFmd8ZI+pN9E/wDKGj47s5yV5e8OT8HnH9yfP2iqxP0n4RCiky57jZKNn+3FSPiMpacQB8veLpf8MbUtIUFJ6n/xgX81sH/2sR+GX/5I3/PS9D3zjf8A6U2v+5HU/wDjF3gO8aMZhJs6SJiAklHEwU4SkuMpOihFEqaJocR43xD4fM2GYJcwgkh6PqRmBpEbEdoyZcnxZisSHnTJKUpmqUVGWuYlw5AqmUpTeVSztiGI2M7w4SWSCvFlQUUlIUsqBZahTNcy5a1gXIG5AJBFx2TKTPQV5pyWmTJbeMsv4cxSH0vldtHaCCPNvpj7w4vATpCMNiJqErQSoFWauYh+MHSPc+E7Ns8xC1T0YmUkXIYF3NNAHhUwkWjz4fSZ2n/m5vojn93lHrI2P4YUYlSiL/uUbFW8ZJJ8owVL1jv8y+0/83N9Ec/u8oadg+FAkGWqhNirIqGo/sJ7D8xL1hK+kvtMf/dzfRHP7vIx2ZsHwlF5aup/z/y/wV5QBUw599mLbu7377RmzWXipqhlJYZQXHQR4f8AE+y7Nsnw9O0bKkpJmYS7n+56EnMRDt+1TZMt0li4i0nd/MSlKVKnTQVZaFaaZlEFyzUAJ9N4+HTtG1KUQF2fIZD6xEjattUopC7P+0ZB9M4tf/eDF/5mb+IfpEn9T2n+7yHtEX9X2v8Au8h7R0d4MX/mZv4v2jn9T2n+7yHtHP6vtf8Ad5D2jSSu1VjIlRxBJky5gX4zBalqSjKAKjiUHJAvR9PNV8X28uRNDYiGwigAJe2gj7vAmlMom9iYiZPSsrM6XlWUBp6lhQABcKYOxJSWcBSVAEs8I2n45t0ogJmu4f8ASkNyY8RuIcCNCUk5RK7QlKTKmKTNnOlCiP6irgEiFSv4h29UxKSsVIyT7R35KI87nd78ShSwqfNATlObxLgllE8NMoBJAemzx9GnbdqUAQq75Dl15R7a9h2RKiCizfuOrHpfODdld6MTOl5xPmjiUGzg+yoirC7B/PWMT/iG1Sl4SrTIZjhG9n+H7HORjCMyLnItrEz/AK1iv8xO/F+0J/qu1f3eQ9of/SNk/t8z7xm+3u+mNkzGGJm5SQLijpcm3KPS2Xa581DlVeA1jo+G7BLSFTJbgrw/qIYYXe8QJX0h44pdWJnChJDpLNfTasUGbPdgryhkvYPhZl4lyiKEnxEs189K24PHT9IWNdv4mdpbLqzabqEc+bPZ8Q7/ABHT8P8AhYVh+UrKxObNnqoCO/zBxumKnH8P3eX3xHPnT9e6+0b/AKd8JNkKPNX+G/8AzEXvcfvji5+NkIXiJqkKmAKSpqgpJ0ENkzZpmBKjrEXxD4fsKdiXOkIIIKbk5tvORj1nt2al0pMmXOVlWseJQBKcoUxCFlyVJoBvtW+PkorMfjMAtIMxACVqcqAACiHBJyF1B1kPW5POCCJKe35EorzSzKJWzBIzKJSVkkAXyhRuSW3IEEESUd4UKmJloRMUSopsBRpzHiNQVSFp9DYgkgjxr/2g/wD56R/+OP8A9i4+x/hz/wBur/d9BE868eXR9DCY1v0f3nf7f/6j89/j7/pyOKv/AMx4/wAVujn9I9EwcflcyEyIvMHEMyPakReYOIZkezIgeKjSI9OXFPiosRF8uKfFRYiPQlxhu2v8Zfl8BHu7N/0hH0myf9FPecQofFMeqfRyCeysSAWJmrYs7Hw5bFtW2j1dh/6Z4+0fn/8AFX/vE/7B6qiym9kyf6ubE4biX/VfCSqqzKLr3ZSVnMbFKtjFsfMxxUlE1SkrxUl1KBPiYSUM6kApB4rkBBAfQFqQQROw2cEIRj5YzHMAnDywCZhCnoWJUV5ty7wQRRd4+4H/AFOclU/GKVklJKFIlIAIWpfr7N+cXbJ8Qm7KFJQAQq7h9fcxlSAYrP5FYf8AzU38CIrPx3aD+1H/ABGbv1c9TrGflCF/IrD/AOam/gR86x3+u7R/aj/iM39z1OsHyhC/kVh/81N/Aj51jP8AXJ9ThRW/hFb+56nWD5Q3wHsP6L5AUlcnEzk5jl45cuqVIKwoMTRQANa1LgGI/iW3TfiEgSJzYQrFQNWvuYTP2KVOThW8WKfo/lmYqT/ETKCp8CXlJSEqyhi+YBaTZq0JILeJ/TpLvXrE39JkO7q6wJHdEUefiU8WRTyZJyqYEA5VnMSCKIzNqzGM/wBK2ff1jH9F2Xf1juH7opVMRL/iJyVKJBCkYfhKXoWmHMSx9jMzF2Ywf0rZ9/WD+i7Lv6xcJ7ImIkSJip+clCAkDDyiqifEYFSh7IQVX+rRywiQ/wAP7IST4qkn9Wse0JqoLhuxRhymVKxKJQUkzGl4WWlISBdTUDgU3ynYwTf4f2WacUwqJ3qeATVC0R8UJq0FAxS+OQZnFJlJoUr4SCvPm4TQJLatGU/w3sKVBQCqb4785UQsd3ClyVBRxCypTqUUyJThKGClqJIJCQsCjnioDFv9MkkYXLcYu/qs9ypkvwiPie68qStcv+LmOipyypIBUsp4aqHETMScxZPFU3jh+FbOal+sdHxfaE0DdI5M7usH8fEZciVhXh4ZiFlKUj/EoXUzqYcCqsHjn9I2bQ9Y1/Wdq3dI6j6MJeJK1LxKzVLf05RoqWlWhIssihIh8vYZUsMl+sdHxvaQkpISQS9Uvk3pSCfyZk/5lf8A6UuN/wAqjU9Y1/Xdod8KP+Ihs36HpCAVHFLASHJ8JFAmvub3QfyqNT1jo+O7SC4Sj/iMmb0HQRVz/o4wsuSZyp81OUhBSZUgEUCg5KsgGXKRxbC9IP5ZGp6xwfHNoBcJQ9B+kWDN6DoIse7/AHMkYfEy5sufMUZc0MlUtCQsZvDJGU5hlVTiAttWNI2dCVYg8L2j4xtE+UZKgkJLOwa1o9PxWElzABMQlYFQFAH4w+PKgauzJJIJlSyU24RSr0pvWCCGDsfD5cvgy8t2yBvhzPrBBBFdnSSXMtD3fKPv/wDkX+NW5ggig71dwsJ2hNTNxAmZkoyDKvKGBJ2u6jHobJ8Sn7KgolsxL2jCkBV4pf5N9mbTv/U/aKv69teo6Rz5SYndl/RhgJGbwxN4md1vZ+XOPK+JzlfEgkT/ANrs1L/iJ5+wypzY3pFtL7o4cWz/AIv2jxT8G2Y5HrGE/DpKbP1iTL7vyRbN6/tCj8A2Q5HrFCZCU2iVL7NQLP6wo/w3sRyPWKUqKbQ1fZcs3f1jo/hzYhkesPG1TBEdfd+Sb5vX9oYPgGyDI9YaPiE0WaI6+6eHN8/4v2hg+C7KMj1ho+LbQNOkV2I+jjBLUVKE1z9/y2ilGwSUhg8Vo/iPbUJwhukD/llgdpv4/wBo1/JSt8b/APU23f49It+z+7cvDYaZIw7gLJVxl+IgDTThEPlSkywyY8rbtum7ZMEyazgNTSp+sRJvd1SwoTES15lEl5s36xWWAAoB4irbwyI4PO7FUsFKpcogqzkGbNvXlbiNIIIjze7ZIVllykqKVJCvEmls+YFqfeLbU2ggixkYbEIUSlMkDIlATmXQIKm+r973QQRIzYn7Mn8a/wDjBBCzYn7Mn8a/+MEELNifsyfxr/4wQRCw/Z06XlyJlAJVmYzJhsgoADpoACGHLnBBDjgJuczMkoKVcibMH2QS2VgSEJD7CCCASuxpiQkAJGRJSn+tNoFXrluftX5wQQWR2ZNQEAJlsj2QZsxqWplYs8EEc/6bOMqXKWmUQhIAImTEmichLpS4dJI84II5O7HK1BSpGGUoBnKlWsx4agCw0ggga+xJmQISiUkJSUoHiTCE5kqS4SzOy1B+fSCCJeMwc6Y2dEks9pkwULOCyapLBwaFhBBAJ3ZUxSioolOSFP4sz2hlZQ4aKZKQ+wbeCCHo7OmpBCUSkuEpcTZoLIJIrle5J5uXd4IIfgcJPlBQSmTlJDDOugShKAHKa0TBBEnNifsyfxr/AOMEEcmDEKBBRIIIYjMuoP8AtggiD/0mZlCcsuhzA+NNzPlyvmZ3ycPSkEEKR2MoLBCJSOJJJClqLILgAKDAU+WEEEf/2Q=="/>
          <p:cNvSpPr>
            <a:spLocks noChangeAspect="1" noChangeArrowheads="1"/>
          </p:cNvSpPr>
          <p:nvPr/>
        </p:nvSpPr>
        <p:spPr bwMode="auto">
          <a:xfrm>
            <a:off x="5029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8" descr="data:image/jpeg;base64,/9j/4AAQSkZJRgABAQAAAQABAAD/2wCEAAkGBxMTEhUUExQVFRUXGCAYGRcYGBocHxwcGhscGx4fHh0YHiggIB0lGxkdIjEiJiwrMi8uGiAzODUsOCotLisBCgoKDg0OGxAQGy4kICYsLC8vNi8yLi8xLC0sMCwsLzAtLywtLC8vLC0sLCwtLSwsLC0vLywyMCwsLSwsLCwsL//AABEIAKYBMAMBEQACEQEDEQH/xAAbAAABBQEBAAAAAAAAAAAAAAADAAIEBQYBB//EAEgQAAECBAQDBQQIBAUDAQkAAAECEQADITEEEkFRImFxBQYTgZEyobHwB0JSYpLB0eEUFyPxM1RygtIVU9OTCBYkNENEdLPC/8QAGwEAAwEBAQEBAAAAAAAAAAAAAAMEAgEFBgf/xAA/EQABAgQDBgQFAgUDAwUBAAABAhEAAyExEkFRBGFxgZHwIqGx0QUTweHxMkIGFBVSYiNykjOC0hY0orLCQ//aAAwDAQACEQMRAD8A9vmTAkOogDcloIIdBBCgghQQQoIIUEEVmI7fwyFmWqckLF01ejHT/UPWMlaRcxkqAvFJP79IyrMuRNWUkAAgJCnLEubMKxtGBVMQ+sYM5IivV9I5CVH+EW4KQONLF2zF7U5P5RSNlURcd8Pq0ZO0JEEm/SAoSwoYSYVl6JUCkFvtDR6WGsTkICsOMPvp6/S+UZRtIUWwkRZI794TMEHxEqJSGKCwzFnKg6QBU3sDGFqQksFA8Pa/lFCS4eNDIxktfsTEK/0qBs23UeogSoKDiNENB47HIUEEKCCFBBCggjA4/wCkZUqZPBw6FS5E8SDlxCfGUSUB0SSl1e2KA1YwQRvoIIrO1+3sPhh/VmAElgkcSj/tFW52joBMZUoJDmMjjO/00peXJEsFwCs5i2imDAV0LvHCCV4EkWf7dK+8OlICw/ffB4qpnejGqqMTldqeHLDMzniSbsddT5UAICSVJ5vb69QITMZJwux75cKxKw/ezGoLqUhaXfil1YM4BQzdSDeIDtILhIqN4+p/B1jqETP3EefqzRfdk9/JK+GenwlM5U7ovQOQCD1Dc4YV4WxhuLR0tiwguY1ktYIBFQQ4PIxuCHQQRne2u8M1GIGFwuH/AIif4XjLCpglISgqKQ6ilTqUoEAAaVaCCLfsnFqmyUTFSlyVKDmWtsyTYgtTz1DQQQ/HY2XJQVzVpQgXUosK0HvgjhIFTGYm9/JRJEuWogEpKlEJB2KQHJBLXa8YmKKFBIDk99b0vSMfM0EU2I76Yz6gkWAbIo139sFvKK0IlM6yR3wjCpihp1juH794oH+pLkqTSozIbe5U5hE1cuvywSdI2gr/AHDvWNF2V30w80hKz4Szoogj8aeEdCQ8LC3uCOIIjRUkUeNGhYIBBBBsRG41DoIIUEEKCCFBBHnf0oBWKmSez0SZs9JSqfPRKUhJCQCiU6pikpbxVZmevh9YII0XcDtWZiMFLM4ET5TyJ4LOJso5FO1HLZqfaggjRQQQOfOSgZlqCRQOSwqWFTuSB5wQRme3e+kqWGw6pc+YCMyAsBksavZ7U6wtc1KKH6/QGFrmYciYxHbfac/ErlqmzBLqEqRKKmYOsjM7kOA9nDQSZ6V4sKFPhcElquBQNvNyeETGYpTpJY96P6x3DYOUapJJdiCR51IL76RN/M7SlRROSA4BBANLgOAXGhqrOrRxCUJLKJ5Z9fQwdWFk1CUlShdKlKb3AU6vDZW1bakD5igEnMJF94dn3pO8CKsMpvCk8yPvEJag9AQXAdIKfJ0pAtau8egQpaMSiFBnchxxYlRrwGTQhS2/b5+wEMLLJDFqutXHUU4czg7E26x581cwjHLPDCMAIrTwgWu5dtYcqUUkKmAYtL0yxPrkAX4CJkqWEABKfrXYaCjgAU4uceaVGcpRd6DUu7uxKjVxdx1hpmHAkrDVLgZBm3ce3hsmV4U0zZI8LMGUpLulXNiMyX0NxBJUoSnUolYU4sMaaOLFjRuO417NoRLWwpQ79/K+6uUaDsnvTPw6P/iyvEksnNLloSQctyE0KVXejbRuT8TClgKDA1B7zGcYGIKwKFW/MbHsbtVGJl+JLCglyOIMaco9YKCg4jUTo7BCgghQQR512n9Hc6avFNMwgRiZxm+IrDlU+U4SP6czxAEkZHBahJggjQ96e8AwyRKlsucpNAVEEJYjO4SRfo8bQkGptCpk0I4x50mUubMVMmqzKN1qbMWLsGHsge4CNzpkuU+EEm/BqVOptCv1kC5fvhEpctIKnoRqKVcPQaPCJQ+WEFQobi+VPJoqSlUxKsO6Bpw7sohia5a6b8+lucKnln+UphlpwavLLhR9iaGwTBi357yN2r33Xh60UNVPQFOr7OLny8tYSmYlRZSWOT79B9xxyjX8qyXRUXcU6jKCeCtQ+qdnH57trCloQiZiU4audG3GlToct8YExOEpGenfH67rLsLtZeDUEl1yn4gOIijDKVqoHqRalOapG3Od2++ZegsLVrnDflFfiH0+3pHpEuYFAEFwfnSPWhEZztrsHEHFDF4OdLlzTK8CYmbLK0KQFFaSMqkkLSVK1YvW0EEdxHaP8BhJaZ01WJnAMVHIla1Fzmy2CXpqwGtTG0IKi0YWsIDmPO8dMm4mcVzS69GAATQMAN2FT+0MX8pBuK25VJ9onVMdLnvukH8AJCgrQCotpcHSjQiWQEpUpNCc+deNXpGgCqqb92aEJImU9kcqFruGsNW1brC5kxUrxSy4324H6HkMoaCE/wDUFd2Xv3eCrllOrJagIZh0FKfLRIlcuZceIaa8b8AOhhipBUHHlX7wEyXDZEk22JHM28qfpqYlyApRAGV7VtdutYEhKHINdd+7v73nd/tuZhCETVFUotQkqMtOmUJ00YuwHlCpe2DEw/TZ7bqPfk0MCFqr6d849DkzApIULEAjShrYx6ULh8EEKCCFBBCgghQQQOdPSj2lJT1IHLXmRBBHmveLvXiJqjJR4CpJWXWAo5pYJIAzUzW80Ei9HGUyFKOQ76Z8RxhJXjOFMZ8yUI9gJQ6XLpFRUWDMaGtLxPsuy/zCSC+JKmobuAoXdxWzG2VDDps4ICQpIKVDoRShuKV9QbEhKSHbIoKFS+U/ApLUBO31o4iYuWsieAQQwKaNuL76kOOUZ/lUzh/oqJLWN9/EPUN0EWA7PUEPVRBdw1q70PoOpjsvaJUycySwUlmJPHef+LjhEK0LS4UKQc4hOVlF2+1VQLbdKs3uhMzZpkk40OnXQjS7mtjQ847LUolgn7etOMCXhjNKQXy2yGhJ3YBnvSltREitqMpJWWY6Z7i70tXxakuz+gFJZk1Iz05e9eFoS8IQSHf7oCR0DDLT0EbTtJW0yaGLFuu/hk9S1w0YSlKpjIOtTvYE510hygWQC4IsGOrip9PfGVyyMcxdyRa4ZrVyqeFjWDaEhaktYNR8nz40H4jspYSouDkIppa3uLvEc2Vi2dIBZZOdb3vavXKoYrmsuaQa5HgKdfWEJVcpVYODoQ1b6G/UDkIXichbBlE0zSoW5vnWhOReKZqSqX/kkX10PFnBGnnElpmInEomzpZNvDWcqgLgpYhw/tc7b2CaZLfLqMxZjutTcbatbCFhYdVDnpu4E2zHUN6L3e7xy8U4QiYkpS6s41dmBeu7/m4HoSZwmBrHMZiNKQUxdw6MwoIIi9p40SZSphyskPxKCbVNTqwJ8o6lJUQBnBHlPjmfMXNWTmWXLqcJTokE6beZgCVs5tlR38xbNuFYlKXmOeEHJAUGTajObCp67fLxLORgGBwSS9A3C/WKpMtwpVhl39usPw8hyXZ2foxAPvf9qxTPmoSEKZ2IbgXbyoI0FkBhavNu+6QXw2Oz2oC+/lX37QmYtBDkOdMuW88qDWFAKUWFtYGuSHAdj68yK6fNKQkOXUvLt2FXem9nziqV4A6Lad+Wmb1goVVgW/Pm99vm8c5MxSXVUWGnIW1GY4Xja1IAZIru+vrRn1NorpylFWYAgCgSdRYnr50aLpEmRLBLvvG+/LstGFkIASaks5GTVA3DXWNR3B7UKScMpQIAzSwiWpgFHVYJFObe0IqFQ7Hnfv6xMAQS/H3jbTpmVJLEsHYM/vIEEajybtTGHFzzOUVMCUy0kJcIPMb33sHpXUtag6Nbu9hw+vS0TKZS3NoalAB14Q9Wvz/WFTnQhz+pRyJNO/aNoSVL8MGlIcml/Zeum3m1f2DJuHClSjY1ammfrGwoooOcdRIZiGpRzv8ACtPfC53y2IVQGrDvLMZnQwYio4RX6QZCSbsXPsn59LtEJSCzhhlpr+bAw5KFS/0H7990ghlN7Lef5fOt4RN2ha6HTLfqbny5Whv+mlLKoe8su6RW4uc5oaJqQbki/kKGmrRTsuxICgpQ06GjZ5PHSTLR4ixNA2Q14m3B+EaTuN23lJw8xSACcyMyyVF2DB6e0aCLkA4eHKJSfGe+PnG7jsdhQQQoIIUEEKCCPK++Hb6carwBIIyA8a3d6ApS2xFS7cIrDUpwqeZRIZzkHrXQnKh3tEs6fhIA94opHZ/AzlOU1yEit9NCB5P6A2qUKBIJJblq2pLGzUqSRFU2cUjGC6SHDsb0IqDUFxlrYxMEgBMsuLEOptXIYX0VbnEsszlbUupAISf+IF7ZHi0cUr58kugeEvQkULg2cXCYNipign6rOXNQBc1Z9NOcb2HZ1q8QIJ0Dkl2H1LH6QiUJZBBxBrWLHP8AtbswNGIXLTwpLsCU/VNWozqvy8oxPly/mFSAQ2rUpY26Zi2setKAnECaoVsa4vMAHjip+6sElzkLOZTJVseElruAGZxbielVERN/MzJZKNcj6jSjVdKR/kY7N2JQBTKq+hcPxHq2K7pTFigknNSliATRupD156conmYU+JIc0LFyLjNhpuqaUjx58kpOBDhmfL7cupzEgHQ0Udai5oav+lusRgKcqQHAbQ77b21dnqc+y5gCjk3rv03PxekDxqGVQaedaXBYsT7ugOpKyJJJNSb5O7nNwwDWYYmaK0AF1U15D7+YiGMNlDEuSCSr0LAEtb1j1JgxLx4Xw1bcxFCBm9Ljq8SF1r3Ze5+pbkzxKwyg7KGgynoKgvsNeWrR5+0yllMxYAFS4vndObP0J0JhonKSkCtPXf8AXMQPH4NKxlZliqS7dKsdCziPPk7Wt1LxUzABI9QBWtWByaHhOFbmx1Y378tQYhoxEyUpCpa1SporYHOmxC81L6m7R6MuYpcwLleJCR/x4NlZwHAvXLoGBKkvRw+4+hpVxlHpHYXaCZkpAVNTMmgMugSXF3SDSPXlTBMQFjOEg6xaQyOxlvpCxOXDhFONYFUOGqo8RomiTX+8VbIwmYlZD7D1jC3IYRh8LL4QkUcauHA+A+dIm/mGIIDtoxqafZ9bXBhqkBKlE68vvw66RYCWlKQK10bSpbp+usSjGpb0J65U4cyTlS0df9uQb7+gy8o7Ln6pDu7c/reQr7m69mbO6fGbAehG9zTQ+VeIAxN3Vu8odlq5Lq1Ow8yKeZ1gVLCQwdh5n728r0haQVUVQDuvfAXMdSAFOqoA60/Smu/mMKRMUMJv5Pu6GgFh12uZYIFD6QHEcQyh96dHv0f5JhqZPiDAOMt/11c/aOy2ScfThnTfbNqkCkCmEAZVBwaWFAaVex+dYamU7t+13zCjflY7nZmjCnXMxC/dt3Co3wHsdWTESiCouvK3iFHAqgDguwoddYSieUll5gDO/d3ijaSC1LGvP6ZU0jd9+8WlGEU+Q5iEgEl6kB05akh4sktjDxKsskx51hEHLlSABRI6WYNr7rwfORJq7m/btu/LxwIClObae+nYEWuHkBKaq8gNw3qx/RoimrK5gVhHM6N1ry3mNJYUSe38rdmHSJiQXCXqRqegFHJJp1600uQuYgIKmoOz2PYUEhWEce+zDkvq3JLW3qHqenTeFzZSUh3Js5fW3lxrrGkqJomn17/LQspcZyTp88/Q9HgKQtwU1NaZdvWtY0uYEBkcIHiCQOEmuouxtfTm250jSZbpSFB93eZyaMy04i57+w890C8NBQHD7Gvmdx7ocEKCiixz0tu/LWMLmrUZjjsfWA4Na5M6WUqWGWEnIE5sqqH2wQbk19YVL2gAsugIP29AIbMKVDHmG849dTYfnD45HYIIUEEKCCMr3+7UmSpaUSJgRNW4IZ+BmJf6rEhj+hjC5mAYj378IxMmBArc23xhsNJy1Li4JsHG5uzEmm14QVrUcLBTtxZWgqHcAByCXtEKHKntkX77eCzcLlIW9GZTEilGL3oNPvRiZOlmYQUkNTxV9aUPk9Xj0USFTJXyTVy6T/lZv+4U4hIe8OkoKUFVAUnNUVpUin3SoEtpDdswCYMBowrlpY8BR6vbKM7K6liXVlYh0YjzrHZrFNOFwGUAGZQD5CaC3tE9L0tkKmBbIYgk0ADnCS1OfADhCpSVILqZ8xWlf3dbX+pk4dCgzp5sqiQXT7Tuol2J/wBXSJlhcqcVqoxoDZ7m7O1cqcoYdp8eFr9Tw0GgH3hSZOqjW4+q9L0YpLAEXoW1IDNpWmaMwE1r+rfybVgAN9TGqWXCvY7gDcdXPWBSxlOejBJcgVGvEAxNSRSouReJF7GQAmYPESwy1s1nuySGBq7gxUvaxNSJbsd5LciX6Ko37gGeTInJdIlqa4Cc2Ybagtd3DasI8+bLSknE7CmLVy5Y/upSods4DLUXxpGpoxGlAxHEOGqWpBCkuRYk1Ckku12KaADzaNGVOQlJLEtYUNnF6UbOlWDwo4SCCDoGOVqUq4eh6xyclSbpJpp66hINNHe8USNsUlBwJFL6PlQ1Qagul02vHJSEGuLdb1Ac95QKaaVzA0fhNCGNWdmOrm0TpmhCWWCSkka0J6G+6zEQ9chSy8shjvAdsqsX0o9YejFAjM4KhTK4q+lNdIlVsYxkD9I0y5UtTF/yekKEqYZfyygi9xcXv6NSlLmATUOSVMcw19GrZttjuK37CkyyAkkYnyfmbPX6a0RMKgEhD+HhX7/fcAHu126jDYhJ8Fa8ySCoJBb/AHPckN+dA3pfJVKdSiADXS+7LXS9A7lalYZgNADQ10zj1Ps7GiajOETEVIaYkoNCzsasdI1FEZf6Q5RPgHjbMauMoOUsSl3JZ9IVNUoMBnRtfp1va8OlgMScvS3tGWwwYOwBJajudy/OMkAAOSRvZNXYBtzdWji3JJa1dfx63iRNHCaOw560+HztiTPUFV1HAAV4APm9bCFollr5HrwNSYLKSnMa6Fv09xPvjOGatDCzgbs/e1taxwqCSKa93giSkuC7Nf8AW+jbWvDsKkpC1d2Ay303WADwpYqx777MNJYEJqSb9Az9L1+8NwY0EqB8fHugtpw5bSAokmwHf25nKFLASHUQxtX3+ZrzpCfmAzPCHOuvHeB66Q2Ykq8ITx70FoBOQCWYl7mzvTXRqRmdMK0Brf7TRq150jkmWlLqNCLceQNRf6xDxRSlSXyf4iarYglwwUNQ46xFhmKUMX3FdO9TFCZaC9NMqce2Eav6QiDIkBBOQrDBKeGiSzqAZI+dI9gzFI/Tn15ROEBQL5VjKYdG4qHFSG1smwo9oUlIAxA0/wARUNqTW/Okcml/C2l/tEw3rZ9KV+ecLROu16M4rv52yjiJaikb+n2EPk4dIIcgCh6UY+4Rxc6cp6Vc+r3yvxjBCWFX13+Xl6wZaasXB0PM+jOWF9VULRqW+EEs2fLWuWfEOcoyrFnDZzJCrq+qP0ZtjtvZo3KdVwA/VsszHUJdTaQsPKIOZVt2118tOVfNU2agzGFxpamm8d0MamNhZL/b3N+kDmo4sxLm9A/QUuKxmZtAwYUsHpcud9vxGUS3FT1iFjkAAkpq43A8qumsQLUtbNavZ1bWHolodsVwOz9o9XwYGRLUoKZir3mp6x7gjEGgghQQRC7WxcmXLaeoJQt0VerpJIpV2BggjyXFIw83ETDhzmEtXA6iaJLGqjUFTsS9GjO0ISFpSr9JCXNaE4jTkw8xEyy6q7x5CLYkKCTlsRVLjzY9D+GFyJU2WpaPmGoLAsaaPcMSGyrCVofM990gWICGUxbNw9eXXSmr9Q6SqciUDNAIqdaig8q26CHy/mKIwmzPkzVrpU9YDh0GiFV0Y2KSCASdQGZtSdXEeXtEwEsAzB9WYvXXIaULO8esSQ08XepH9zMWGQJYvfKjGD4YFkFVfzMsm5DcILUHOL5bHEGsWJOhpQkU4AaVvEG1zE/MwEAC4GQCg/Woq/lErCSgd6AW1oLAEiwO9zyiTaNpUQ4Ls5ANbFWWQtcC0TFBS73HpWnE2zaOzEqc2JPCHqX56X0p7IhqZ0u6VFLeIkVfNtw4jyjfzMIaz98H9LQFU7KoA5mYEkkENVQzEUsHBubGzxlJKwAwBDsA+IUu3/2DVPSMJ2cUKagUuzmvZ4w5eEYlQcEmpLKByiudNmFK6WEL+UoJTJmOCXJJubDKhNavyi6RtKg4XUJoN3+03GZ0fIwxMwAjNQNR+JJNGZ/ZPlszxn52GYrTIaVZxoCQ+6wGjikTEeGoerXDajMB7g5OTHVrUCKEVsLsHLigzB076i8NwJnICSWUzsqt8nq4bj5Ul8KU47tmLjiNOxrEgzeWwzClaNmGxAERzZSUMOLpoc/2kXa9KNllC8SiK1fMd/k2hv8ADiYSKKQbCxHNjzsdXN3gmTMCAlvFrUgtq3+Jvpkkw1OKQrEg35GmXFOfRqQGbgU1yhiKkJJFH+P5wTNowM3hSbHLhpQMM3ThL0jZ2hc0OCCRqAS+lQ4fJv3PrFdisLlSVylkq1zAMSag0018/R+zTZiiBNDOCA+nTP0pxSlUtROJArWhL+pD5W+sbPuR2rip0uWJiUFCUlKlAnM4Ay0J1fbQg2r6hFAe+8+cdCcPge1DxHtEnv8ASk/w4mHKDKUCCpRSwVwltyXsdoWsAjxCnb+UMRmNR9/URiZFdswryFTVurnr7vPG0qDIehpv7tfKhrfcxOJLto/09/e0FEwAcRZSi9TWkUolhLlIoNNTa1zlp9F4pi1Url+NISZiSQzkkEOBybXptDTidRyBF+WjHeawBJwgGjb/AKVGcPQpWibV3+BhRmLCQ9ac9Nx35/SHKlylKpTvn9BDkSllXEb3Z6akUb5c1aFLJZgGPv58eMOSqWB4Kga572L8fLOOqmC4J2DMPeQ/z0i+VswSkB/X0B9elIiUVkuode26CATJZCa621PIV9fPSMIlpmKJFe+mj5ZvcGgKZgDblxt0GZ0gvYCc+IlMF0UFcABy5Tq9g9H62h/yEyUswdzyt71OcJmTCpTcOd/LSNl33wxXhipOYlCguhADChJe4CSTCFpSR4rR2WS5AzBjBSA4pdyQnl+jnybpEh2rAfHazn1bW/F3vGGcOLtWDyJlFFWtH+dKM8P+Qx8L5k7+tuGccVN8QGjd7+cPKkjK6g5pRjemnlHCo4lCXlXT7cKcI5gUoMRHSsm2areb1vX8oDOP7w7Pybr6Q0SUmgNu931jqFrJDAJB9m1HqS1efl1MTLmEVB6+UUJloT4b6tuyy8s+EdmhNnBCdCCr3Oz822izZ9nWhAJ6hu+jxMZpKnDjy+/Uw1b5avWz0s1OFvkRkoC1MFfTn7vxAgQK42+vrEWShC1ywohlKDZklQOUuXA+ENRsqUgqWKu3Cn2tGpk8/pGn1NvfpHrMqWEgBICQLABh6CNQqHwQQoIIpO93aXgYdR8FU10kUAIBsMz7vDJQBWHtnwzjhtHnGDlhIcXKUgdM1T5k+8xzbnmzyCM8R/3MWHBIz3AxOKyS/wDl/wDmJUuYwUzElw1vas5OxLc3jKpuHAkOVJb/AOIAfgQ3Bqaw/ZJRWMaiyfWgtAZEsqYBQzCmciqaEUHJiavUB3YCM7QRLUTfEzj9rfejtwJNI0VBC8QDJJdtTqfMvfJLAwfKUVBP2iNVOWruTvd8tmhW0qRMmJK2JSSdxzLZ2B/EdkzQtCgqiS1dGNDuDnoTnWCSuI8LMXLHmhwnUtwk1bpGUqSAvFW1quRS28ipxCnONzpbfqDKFOBBJrvs3XSJafaIKqhwWF2JfLvRQPSJ5ssrAWAVpOhpmwBoWBBBqbnlCrwqfLzzhuJWTwooQaMeFJDK6kvUDZ96mzSaByAGfRnowvVjqzkWaGoWBU51v5aRyRlAoQwuQHLsLnepjO0yV+EkFOItWoAr6gcGtHEglTjo3Ibs+MMlINSijuSgUo4rkFDU6vYco0qepZKD+0hIIzIc51u2bAtrDxKwSxm7m7No/rSCIkuCzFyX56MoGhNySTT3QJ+XMOFZLg0BvTQ8ibEChEKWqowkjeL14WMBLD2GZ2yLoBRRICq0YilfKNy9mIBBAL2F7t/tPW4cUEME1Cv1li5ZQvzAZ31FTm8MmzXUWzDKniS9QnYjUCp1uWZxGEyxWWr9Lm7O75G4Kqg1IObCNTZKpeFawK2KbHiKM33Ig6GFSObg7PpsRSNIlrmLIQqpoyq2rclydGoAxD2CdolslxbUfepbQ1iaeRfUPyHKoDHpSPNWjwqQUFgatR9+Ydmqa11aFJWcVQ48+lx13WipxmVRyKBQVe0zEMCHFKuCQHaytYyCZSVfJViAdnoQOdNc2d6Rag4R882DV/yIoXtVnrmN8Su7eBmGetCcTMlpmhRAS101YFnAAUdiKefqbFtgmI+Uo+IV45daVamkRS1MsjWPSJ8vMlSXZwQ9CzhnrT1ixSQoFJsYpjy7FdmGTMWhYUKnIo/WS7AnKWqAPfSPJnq+V/pqqOPQ7876XyjaVkrGG/dvs31jqpQUOFIBF7V0eg+fg6XMTLGE2LtQZZNfdWFqmzFHxE0vU+/vCQr2SHrSpa7Q8ywlKkqLDQXpX6QJUVHCB3zgYLguailerE9AYetL+IBgHrXOuuYpDn8SUgVI3UDWtmYMEsmpqakbDb06wyWpWPE9ujn2rxrGJswBgkBudd/WEuUCct3YnkOfW3rtGJylzNOLb93fm+pUwpBUzaVNz7X6aw2ehNWKmapqzbX90MT/ADEsAIFfqep8xHCQuik04t6D6GNF3C7KCQqdwqKnCTxZgKEAi1XfXSOETH/1CH3VA4RxRBtGrxeHTMQULSlST9VQcHUODescIcNGY8txOAMqctCiQUkhJYpSoB2bMNmGzg2jyZn+k6FdWru6nMV/3QwTC4Ca6j6t3yjsyQlQByuQag/kCd4o2aZgBSo3sa+Zhap6iThpyHs8OlnKkMxALsAPnz5Q7AVJLnCSMzufsQsTUkteH5yaC2o+A521/OAoBNPo3pvqIchgAVCuX1N4fLKmJJvQbt12LP5BoZixKBIFK+3P0EdmKSgYQONr/a0d8EU90amzVKLoFdzjdGPm0oab2aG4mSSWzV01b3X5x2XNXKS4S/dNPrGypJ8IBHDu0WvcfsxRmmeSSkOEKCgxcVcX+FXjRK1HEtOGlutaboyQAAAXjdwRyFBBCggjGfSHOniWEpyCWtQD1ejKJJdmACtL5eYh0lw6hVstXo3OFzf0tGNM7NlSnhSz5t8pFA+ge+r84m2iYozlYVOWuN92DmpPIMwdgIrlSBKQpU4ObBOjj9xFrWvq2cnCArCUJoFDMDX2hbyqC9zvE84plqWqW5CVVc3DObMTV06WYCsKmrVLBmL/AFCwowe24ZsIlh0uUsM1GZrcIat3z/h9H/ISkfLWXKair1LeQBS4GZYb5VPReff1z3QpZPS5oCKDzvU6htbtG5+EKaWGALG1PCQ3FyXLsL5VchACfFoafU7h5mmsRppYpRepSktZTlSm0YAPQWUdoXs4wTqFnTQaAh+RJfnlDyszdnKwbM//ANX8x03xMUXWyTw1SojLwpAFjQEuLkW3g2eYkIBspktmAASOp47zSIEszqO4ede+UPEkE8JzU9lTcIUfaNPaN9bi1YEzPBgwsQSzOzJ1OuTUNXreOYSPEeVMsoFKJL1UXLB2FAW4QW0PO5rHJoGJC5Yq1CHuWIYWe2WbQ+WxASQQDXkNfbdYROSQylHNQC9FChLg61PuERzUJShCVAZl99AHOrCzZ5CN/OXMPTzy5P2YiTZV1e0wdQBbNq4axDM/I8mo2ZJwJlKo71NWFaPUhLPS7sbPC5zTFkpHhH0oPt2IS5pUkXK1FgCTUuCH9xLBgBzjcvHICpgFDamvDPiBTPEADxKVKUXLjf2OW+GqwiVMxIZlXIYtxdC1aWcWjmzqLhDAhz4qObsQpJNc7VflDEz1oW9nHIjRrH8kQ0Z5dFOsCyg+alQ46Pa+gEY22TLXe2jC/wD2tfWlW3GGywldZagk6E0IN2xC2bKJG+HBaW4S+oS5tanzoTHGmJ//AKYgRcNRqjcXBzbQnWQy0nwLdEwaW6V8uQEMkzMwKian6qtQzButT/uEeROSoFwG3g2pmCzPyBsIomqVKaUrIF6/q1rYkdaGxMRTNwxxEkTinKktxEuoKYEOLgU+QYZsiZ0kOQ5UU8AHFeY8n3NMhICwoWPfYyj1bCYlExIVLUFJqAQXBYsa9RHvxTFX3j7ETPRmAAmpsoJBURXgckUJ5iFzJYmBj36+kcIeME+VZQtOSYlwRmSbXqglh13jzQibIOEmhrTdZnz4eUbHjDKv3zI9N8Cmn2SNL+ofzbbrvF0iZLLpfLzrSr3y300cXKwnF001/P3hyZwLJ0BuOQt+fpvB4jMJFntnkBaldMr7oJaShDj9RBro5JJ+nXSHeMsk5abqPLRuW+mselLShQaw6k/RzvJPRo4yBVVTkLdj1jmEWgOq55+6KDs6nSDQF+LBuj7gLtHJs4uEDLp37RfdidhLnqCpoUmWLpOdCibgigBTbWOTtoQgYJXX75nU9IyA943QEedGo7BBFH3n7FE9GdJImIHCXUzXIyhwS1izu3SETpCZorfhHCM84wqCUqyqC0KHCygpNwNFCorTrpHmFMyXRQBDvqzZ7tDu1aNDxDxUPrx92fdDcWshNNHLdD8B83EelspRMmJzJ/G7J26XEYMopL2Hff2hktQAAFySHuQN/OGzVlToB8NHNnbd25jUsEKxqDnIbz9B3eD/AMToA5almbmdP2hyJQAZPN6fctkw4wYAaqP3gku7qVXXy05C1IaJFAlNtfq1zzOULM0OBpEnsvBKxKssv2AWmKSpLprqFFzYh62MVLVLkVurLd7cOsdBKrxv8Dg0SkhKEpSAAKJAdukecSSXMbiRHIIUEEKCCPO/pDw8wzpSVTXQslaUEMAEeGCgkGuYqoW5F3ombNwMCWBubtvbNnru1tFMqUoyzNTcEAcwS7l2tpnFNKKFlOaXUOAnMXDqDhQrqLcommSdocmWo4KVASMQ1B8NKilTrCkIwpUErq4d9a2Z99abomypgdwCLAVFqctm98ZlyVqOCZNGWIVGbkNe7ZD6RLOlFKRch3d3pRtc36QVYSVU9kgGjaEk6clH0G8d+YuSgJLFQ3F6nPyAGhfJwuWlKj4rDf1yyoTyzIBfLarO7MQdSom/Pbdz5ZSVKlBBrYu1vEH/AHWeuRKq0AhiSkqJUGFedCO+PWFjpby15HdKlKSoPVQBFCK6MVCgdujFKWiYHs3GyhS+bkaaQ/YFNMGMFiSlnsk06BgRW4HMkmYF8TFIOQFNHqcpHX8w3ONJxYMOVda4d+iSDW2bZQidJKJqkFzauo1vnl9IkyySbEAqND9wM3CasRHSrChzo+F2oouMTijvYvvcwtfiOEOTv/MPk4XPV0EhHjHOS5d+FPkTXdqxwTqk0F83azAUuGGZy0aNlKVEpByYPyfv/KHTkHKL3CgDdlMGFd3PpEaEkTihk0SBd2JepoKiluTsTG5aAmrZlVufuBAZ5AAT95STTT2i9dkn5rHqnDMJKsISMLMdLm3K1NLQSUgFxyDcvU2iMiSSM78RCaMPtDRnJ5Us2kam7QkzSmYkZgVFmOjsfzuG1S0kYU2oTbf1GnneLFABIJbMAX+8N3prrowEeaAJZYnwksDTwl6uxBYnLExyBBhCxVjaBzJXk/k2/nq3+q8bTMIBQxJ35kVtT0e1WAjiZaQXNOFvP6RXzpGY0OUqoqjjKABUavQbtUXMInLQWT8shV9O2sdOUelLUpPimMpItq+RBNf8rKBzBpHZwrlUMitC7i510V6XYPcqxqUlyf8AT1ap4NVtXfU2CRJgIBMs4hnr/wBwzG/rhgRKZS0FeVSELCisAE3ykMdA4tUtrEmL5iiQ+JgGNaXuM2ByATzMOTLxBgOI0NLZ1pq+uUehdp9tSMJhhPUlQlkoAShHE8wgJAQKuSoUj6eFwuxO8UnEqWhAmImS2K5U2WqWsBT5TlWA6SxqNoIIn4zBS5oyrS4d9RUdIytCVjCoOIIy2I7mZQoy5zguppgTQ6ZSkBhe4MSTNiSSFIJBHEvxr35Q1M0ihtGcxHZCkEjxsKCEgq/rpFVZbOHAqGdtGuIr2OUpBJml9GGurm+XdOLnDIdcu78YsMH3ZmTXBnSMqVBJKFlVNqa2od9NfRVtEtIZCTzb2PQFonAJOImNB2X3OkSzmmf1lsAcw4SxcHKXqDrE0yeuZc99iBEtKbRo0hgwoBCYZHYIIoe1u9UqRP8A4fwsRNm+GJpEmUqYyFKUkE5bVSYIIuMJP8RCV5VJzJCsq0lKg4dlJNQRqIIIhdo9hSJzlSEhZ/8AqJCc/kSDpTpGFoSsMqAFrRmcT3SnJJyqQtJJIFUqSBYOSynL7NEMzYlA45Sq77EdL/Wt2hyZmRtFMewMUD/grcjMbECrMGNS2l6nzr2cTMTzGDeenbXjJUkUFm/PekSMP3fxRIAlKTUOolIvc3q2wj1fmSUi7ngfqR9YlWFr3Rcdm9yya4hVwxloUWNA3EAkhi+lWHSJ17QpRfSOIkBJcl410iSEJCUhgAANaClzU+cIJeph8EgghQQQoIIUEEYP6Rez0lcmb4i8wVRGYEDgWxCW1Y9abRPPphLOHAPOlDFMlOKXMS7UfoQaxU5c6Uke2A2lXGnMAvzA5RNLwy5yQf8AplRu9ACOgJDH+0l/3Bp04VIUpQYv6PAkTSGFKNxBvumu3C/4osmS0JQpRTVTlnyYNnkc2ybfGUSnUrxME0Jszfd/WJcw5EvZiGJsQ9f9oFfJunlBKFqZy6qcCGZnDP8ApFqGuQjsuYqacah4R9N4rWwGprHEKJbKrhGpuoXSz1PDtzbeHKkrwWDEYtLDCoUBFzR2AHWOJUkzAS70bMDjarOM2vHZIejHKTV/vAEUPDU5tqCLJpSkBRDNZwNCLjyFhescKFWBfhw0NYh4FLChcqSUBTuM8twD0IA9BG1MmaxsSNLHloHJ5ZxvaFLUWOQd9xqR/wBpJ5f7YmzJwKQU/wCoPouykn1PqeTvRIKlqcuCcLszg1cbgLRPLLKfSve+0OwoAY6C2YOzXYjTMWiLa141FmqxAGj/AFT4hxNXsqY/zMAyHnn5nyiTOXUJNQGNbquQANgfhpqiWVJliesAklSq6Bkix/2331hxYORZgK7y/wBDEXESnVQj+nmLG2dWxqeEDbXlFcqZhLFTmlgznOjjFxHRhGkSlhL2J5MPvZ44tIQipYBg5oOEuSfqmjjQiF4/nzKWsGfmQ7AFzm4fSBCPFhFSb+1L+0dm4xKiCgE0cZRqRTiIy2o1rawuSmanwLqC4fIh7WZhkQwfMQ9cjUhO6j9L+VIbMWpTcLP94Elhplo5ADF2qT0clMxCsILtUf45VpUDMDdTOJ1Jlozfl7t6fYEmUTxqUz0DUASKA1qHeuteUQrWpSiCXc9Tyo2YDBq5xVMmYx8uWl8NS9a58WqLZUvHJ0xKtQUs6le1ZmD1uGPOMfKloU6g6j+kJe55MWLhrJDuQ7RsSpt1HDb/AB9m7YGKwzVLmypcuWuYgkAVH2mLOdA9DTShaHStkMtTOyjelgcsmckZB+DgMKylWJgAD1OT0qdGtUkmNz3sw2KxeCKUYcpmidKWJapiKiXMRMPFYWI8o9SI4d2Lg8QcZOx2Klpw6f4dMlMvxBMOVC1zFLUpICR7TAB7G0EEQO3u/rKMvCpStjWceJGzJAIJLvWwbWGCUrv6wta2FIy2KnzpgHiTFzC5cqJI4qMAAzNpr6QpKfmrdqNQb7/atofLWlCSVVt3X6RGVJDhJSMw2DelLfD3wwT8AICmOhoPP3O4mOTJZIxpAUnzHFvYbwIcMMkELDZhUFjR7EEFxUX3iNXzleEu1bH1cV1F6QpAloFm6v1eLvszvDi8P9YTkAMELVW7vnLrfkXHKOHaAFBCXJ3hvMd9IaEkjEaDXv39Y3vYfbcvEozIcEMFJUkpIJD2Vcc4oSsKFIyYs41BHn/ezu9Pmdo/xCcNMnyjhUSv6eLOHIWmZMUXyqSVBlC9III23ZYIkywpBlkISCgrzlLAUK/rEfa1ggjvaOPlyEGZNVlQLlifgHgAeCMPj+/y1qAw8sJluQZky5DEgpS4az8XpSOzQEJNfFlpkL8TGUqCiwyjP4vtrFTD/UnTQLOhWUUNPZAD8x0jsoAXIJoWOXTfnXeRFKkoIOCrZZ+vl0eASsTiD7OJnOFAkmauhFne9rR2dNWhQ/0+gf004GJAlBLlRG7Xzi1wXevHSSAf66RcLAcv95FQKbHzidEwKBJUPMeoh5CEipL8PuY2nYPeqViOBX9KaAHQspqT9gu6g/IGzgR1E1K7RwoUA5EX8MjMKCCFBBCggjHfSXIkCQmfMYLlzEFBq6mU5Swu6M1I4oOCIo2Up+YyrEEdQW82jKrVkAF+IudilJS/QZST/qEQTi6sYH7RTXGSoJ4qcAb0vkGVsbFOFRoASeAI78s4nlIcks4qsb0NRyb4HYxKieoDXEwToAKYX51GugIhcxJWTLFAL+/E5eURFKKxbhbK3qHFaJdIJBuCLB49DAiXMddVEvnknMbnYHIvkGhQmgBSRRhTdl19MqxLkIZJdyavvQkVG9QW5QuZgmTCSL2yGpqLOKdc2jKJ6gHTUvxhyJbLruzfdKb6GgDPWjxybMUrZsRU5KUkZ5jR6ktTVhlAx+aQoMH4UfnlEWbhiVrBFVM+X7VBmD1JdIpanKrZq0zEk5tiBdi1XGujac4r+YUBExJ/SSGNRnfjiI4QyXiAJbqKXAyqSWyqUkXFdqg1pHfmLmTcCi2jvTE/oNczDRs6QcQGIHxBtN96vQ2qDE3DzLkBbAD2ah7uMzU6bRNOmKWr5YdyX8IH+0DXUnjEgku5cByL7n0cC0cxuNIVQpBqHNSBrR+np1jEsS5jJoHAZ3URmaZVto7xZLkqMsuCXOVHyZ91fzEaStwAnxC3spAIp9rQlhzN+ZihS5iUvY77vxsG82YRpQBICsL7y/kHZzokQdKBlURLSOEsVkFTNUlknYj3wuXJUJiSgu1HG83zqSxyObxJtE56LmU3D3b0g+IlKBJzaUSE1pYEqJZ2FDTlDJJC1FJs5c115231yAMLSpCapTpUmvQAHziGZFalUwqcK2YHiYBn0BcO9hBOUnAmWTgTQjNWvi1cWtQ+NheiScbrlpFPU2Ll7XvlyhsxQ9pAATqpg6m2J50f9Xjf8o0sJUllZJ83IFWN8LuLsGwjSCUVxOM9B3+IFiCHyDiJ3qE013IGlzR2vGtmBmqC0UZwVcWLDIVs1ql8o0SBLKjROWqmo/3NLgA3iw7v4ZasRL8LKVJ4llbswpprxUsIq+WlGIJ1PEuc99AeTRKqYZqgTQZDIDvmc49JjMajz7vn28Zsw4eUohCP8RaVKSc1QUUYM136QxBAINybDvv1iadMIOARQYbCsXIcmwsADam5IA9YTtG0KUCQWFRlU8XsBWOoQTQlm+l90OW7ry9OWjP1363rGxL+X8sIv+X6F4sly0lB+Ye7x2VKoAaHc3Jbr1I2eEbQ8wl0vuraz/jgRZlhRR4kFu7Nvz/MOUOl2zEV8z9o+XWJxjScJOIenqCO2BipAlzE/wBp0yPDQdW0oTBE4NJ9r9D+vyY5OnfLfAXz1vQPXCGt6XhIRNAc0fth7dYamcZU1KpJCFsSmgNNXzA3FP7RJs/zyrFnVyXyegAyfWHDCUurJhzNq5tn949L7G7STiJSZiQUvdKmcEUIOUkR7QL2iQF4nQR2I3aWOTIlLmrfKgOWZ/JzeOgElhHCQA5jyTtjHzcZNzL0HAlmCU1DqqQVB69YeZkuUip9zuEIxKV4mgqZACQ3Ivbzr81ESY1TZhUqjCra6cuWcMShhh19IaZbkkgBJvztZ42ZgVKEtrEseZ+/nDlpMtbg19IcMOGZuHYGvlyve1a3jz/mKQTgrxsOHrvjaFomqHzKKyOvEZHvSOS5LuRQHX7T1vtXz560E/OGoGWgGgNt5eOTEGQpmrut+eNuMOGBIIUVHMC6BYjU1FQxYuIgnbWEshAZrkb9N96R18ZJIbuh7Ebful3g8X+jNKfEAdJzEmYA+Y2YM2+sX7PMUtLqB56ZRlacJaNPFEYhQQQoIIg9toBkTElCpgUkpypDk5uGg84DG5Uwy1pWMiD0jy2WFOBOSuWpKyCkjRID3NAS5fn0jw50x1OGUEsM6EEjKr1DWbzjQBSkoSwcZ525ZNfUmJ8qeDRKVEaVFQ/q72idUubh+bNUzlywICSRQ6VoD5howEgJYKxHiz7taC27fBlKSFE8IAD1NWZrX18j5O1K5QQlClEq6Nd3cVs41F84wnYphS6UU79z0iKrtBIUQAogHMFAaXcXPsh7XTakeklKflJWFDEQ18wc2IzoGLgHSHK2KaH+YWy7y86xI8eZmAAAIo7OLauaOBtp5RGDKXJJDE1vx5O31OkJnplILk152NdDnvFIhYmRMM1Lu4Jq6qOFOOEJ1YeflHqSUfLkFIZ2wnTJnZgLAmvrFBmIwTABUhxQXrri1MKZJyEkFklQSvIkAVU7sxNAbB6KcnfAViWmaLEHdkwralODw4zEzpXySK3S5JtcXArVuFqxNkYaWUpdlZqqDk1NxxE3UMsSz0eNYqCKVLWD9fGOm4xLK2lVCKcGF30Fr6wSRKSMwDZlEhstGce5s3RiaPGhJWE4Um5oABQgYbncCb1ehjk2ecac2GpevvY6UEMl8QDcWgFCKD2iTRy4NCNIYdmVj8FBzrVzU8no1dAY7iT+7jz4hvTWOKn0LF71dx9bckUffbetiASpPzASHFAGyAFqNrUHUNClSU3355+h8ucFBq6lV3fVq0FNLJG5J1idW0/PBQgBg7AUAD5q01PABga6VKDua05ngNN5vpDkoFSalRonkLZtyfaOwLQqQlSUvIL4jc5gH9o/teg1LXNIfMASyMk1LanXfYU0egiHNmOeEkJFVTAza+z7yT0Z7i7Z5ZZgd1b7x/t31rUkuYFkCqx4sk5Ded+6/AMDXKJRfdwQLA2Pm9f7RYZaU7Rgl/pNW1uFDiCX5jMmJVlSgV9eI+zbqRpO5nZMxZXPRPUhBIGQAGgymhNhcNYnpEQUog4rufU/nnAgeg941PejGGVhpi0hRIFMqgkg6VPNg3OGSZfzFhPe+NEsHjzLAE5MyyTrU1UpW51qYBJSzC5u4ds3rqPYXhQQfmFrxMAUpyCaetLC/T16iJJwTiShAASLtTeeGfHSKZYCRiVc99nprB8PKYnoRe7EDXkn3ecG0bQrAG1B6uT653jIrxr3+I6QMzX0J2auutXfSkZM5SkACgy108rAV13wtgCFq5DvvLhxqsBmFfPT16wvwoBb7fjgbveKQaOaGBzpwSHNRycqH5/n+SzspWzCvQDu/qKxoTFTFYBR/PuwFjlWkQ5uHJBUSVak0cNblannFyJpQCEBiWbeLfd9Nc8TZqUrCE0Afgde/SLHuRj0ysQUJCEpWKtKUpZUKqTmTUXBqPqv0aCVAklzfke+kYXKMtVc/p35R6fGYzHm/frtTxcQmTwqlyyFkeGoEKNBxE1IZ6aKGwMaMlSkggs7wqbUNFYpDBg2bZvq3IGjN8RGSlhjLsLVdzvsb+jZR2Ul2Q3H6Q6VKLV00A6MG00+bp2eaACs2L+h83pFE4hKgEnu8SlI2oWDmzBnpo94yieg4guzkNz/AB7wkpJZhVusNTLBAP1Rofed2bSMrCllwKfR7cdPzG5YAoo1PffvHJYDApdzUjq5ofn84mmS8fhT7Dfpb6mKBMEokHK2cCxHFwp4t616D9NPOCVLYlUw1dhTqem68ZcD/UVQaZE9513WiBInrlqzIUrOg5kpSWLHhIJNg5I/tHpOFLACQAL+Z9uzE6wpYC+J4n7iPW+y8V4kpC2IcOxIJbQkppUV840oFJYwAvWJccjsKCCFBBHnffTBYhEzxViSqUpRSWzOeJ5eawfK4cagb18vadlQmZ81LgnOhAysfOhGbZxXsygoFCg4Y7svbeKZxTysMVBwpSm+q5S3+oIISerekS/6KltNLXYkkhXDRzkGZwziFjaP5ZTS0hI3JB4HxAq4Mob6uAXDyUS6AS0pVqEih16vqP1h8ozZjKQio10y5g2Ou4QbRtEyYn/UUqu99TbulYJOl5cqrVO3M3aqTUDrHpS5y1YpBYlg1TuBdhQjwkh6EZxEJSFG5pw9+kGw80nKoHQA6mymplesedP2ZZKklIfE2eZT7tfMZwyYEJIU5qwOmmsBxUohIYAtQdQoEMclLDyfnFSGWlYwgEgF3/xZx5kln1esN2ae81DqLWNMrHPeOdoGV51ZQ5BYs7UUFUNLMCnQezo0VyZOHZwsjIi5rZs3ORuIUVKSospilwKDL7+8OkzVAqCgqjkOQ7MQFDcsDbVzrHmJQAH/AHJOt6vmH4MLC8W7RKTjTgZlbrFg4pvrWwIzBhpClqygEslxmWwJomgF6FtNTF6P0lBUQBQsE8OORYb4S8nxKURU6nLt6UiUVEkFnelSwvcAEFnGrm3OMpmMlSlVw2DJI30BYmtAHA4tEwmJskjXPzLewrBQgghnUaVzadM7A0AtrDF7UpSMJAw6UBVW6i5ZNydRuodNLADF/wA8K90hmIUwq9AHJUKJF2B9H53iCcpUzwlIIJdrUc3pRIqwNTkLvZs7AlYVu1JVkB68qu8Q1jPXLMCL7KU4d1bPonYV2PoyZIBq4ObU5VP6Rwqb0pG/mCVRJSSObcDmo/3ZZZGAzF5b1Fy4ZzTbyo20UK2lSq3NhRiAN6aA8QAYjOzpX4iW3v51AJ5HSIS8qpiAoFKVGnCS4SXNWoBU73apiKbtK/8Apyy6ha4amdrjIMHAyAjYlpSm+IHPfw131cO4zj1Tu3gpMuX/AEUlLnKonMCSglJJCi9wYaAEgAWELMUn0jYgZJUvhJVMCmKaskKLhVk1AHy0PkTRKJVm1O+EcKCqkZPDIcBxQC5cAtRhqxs8RfNJspjuqR9xUu+oDAw5bAkDM9v7ZZ1ieVnLQc7DQc9YymWhRYlsrmmKjMKDzLXeF43OLthApRUSx+8C2liw9RXY8qMUZQSSBkG41v8AYgPwEaS+IEi/2v7X+plsAGFBpz8wQ97R0+PO/kG4/bjeEpZBJNe+9/CO1qoU+fh+2hphMuW+FNch3pYXYX0jqlFag97991gCZec7f2p5H9d4b4SsJLsLHUZ88nOTcYaVFA7v9uIrwgE8FNtKmlD0e2obnGlkIQcY3AXYH0qz5QuW0xTHrw11pmK8YZgMyZ0lQCifFHsFKSSosQMzbmhI6R5wniWoBJyAzt3q7aw6aSt9xHT8Zi8etBRyuxdny0d9to9GFR5LjZ+efMWXcrUOMg0Sco60FhYdYo2hYAQhOQ875b7b+EdRLdJJ1EScJLAqRfir7vPXlpEM1Sl0OT7+91WpAVOPDw927cw1E0JOUaknkLv5kCnnzgVKIPiyHOhHv9I6ohVe93dPODJcpBLsACBV33O51Arp5a+XLExSQzvXc/p20ZUThDc/YfU9nmUEHRrWYPazC+72ha0q/VvoNT2wfpu0FpRQc4ItTAUqLafv8P16wQ6iaW5/TU7oUk4/1ceWnE5dIjmU1RQGpO52IjSZYSkKubAHIa9YFzA2Dy0O7Xne9zEPGkKAWRV/czfqPkxhQwqKEl2Be1+OWR/MPkKCAz0JHf2PtG1+jman+HKBkBSo0SjKWembQliz8oaid82vKFAYXGkayNx2FBBCggit7b7GRiUBK1LSA/sEC4bUG1/KMrQFpYwG0ebTJiEzCmXMzKSHBqKGmrV5HkevhLlzEulSKG7WIFidBm9xmCmg7KnGiJ9sj36GhvRVYJLCVMCADXoTy+DacjUtTNXKYFRAq4Du1CXehJFdDQ1BLPmyAxwDQvpfy65i8Gw88EKllsyQ7dC7H9dzDlyflzEz5aXSo3O8MDvbMG6Q2sefUuVX+vb8DlaH4Z8wHCxBZ9w/pf8AOKJqMEpTh1Egmz1Zn1seY1ELmSyUAHMEesdnqTkUbspyGGzCjdL/AJwqWpR2iXLb9oHQk6Vz3dIfISEoKjuFda/bmIgJZSsgLAZklj7Ni1X+rQU1LxZL2eZ8nAtqEGtXNQGqN17NeztnpT8wLFlYTxP7vME/SDqBqpvZYHhdwTsdgkEAnQCMzUokspDE5DNrEGps5c7oZsi0rmrSrNuShY7nNDxfKDyVUcAgrqSSKPqSC9qmlyd66J8IJVxtXMCgdyNK2fCGjCpZxMR+nlxG6uZ+0GlpLbalVTsXBLereumFgnCtT0sBpXSgqWYVOoYkzTFv4h319TQZCHTp4QOIsbMH9Bckk/El9YxKlGc4QHG8uNQ7UJ0H6X3BjRKQVOo18qfQan8RV4ZOZlqpmCcqXDAAU9m5Lk/dBpUObZOBJKgAS538yo0fO3ANF20laB8lNALmtTmAMgLb7k1aDKXmPCkkbqqH0v67xYUqQkCYptyfDTkMRJsP0jjEJYW9/t6w4SAA5Liz2flv8IX8iYvwAYXyaw4ZcCVOX/SASOFaU+Ihzvry/AEXfdPBYtCkzJkiWyqP4nsoLOUpy9aE/F4UtCJX+mgDecyd5z7sABA5UcSj9o28KjsZL6QJZKZJ4iMxBGV01STxUcVDCsJnAnCRrlQ2OtORvaHSyyVbg/m3oTGSkhmS1XvdhpV6jWArdGNJyy8OejXsK5gg0jMyjk10zv7C+4xIcHMBaz9Tv+cIlJW4Knu9b0pvA3kiDAgXag5a534Aw8TWUXFCD+/uYQxMmWUtvG/hvatH51hajQKG/v8AEFlTC7jWjcr1tRz+0MITgGAub57snJNBz1aMLSQqzQOYoKdJNi5Ca0sBTk3pzjnzEy6i3r1L10iiVKW2LXty+n3yaHGaE7Am5KhtZr+6EoCpviNtwry7tHFpdVyW3fgbzUxHmTavUJtQMx24qf3jK5WKjBxdhfffn+DDJYwpbXXQcIjmWVzZaUgcUxIIWrKG5kAsaUYRiTsiiXAtfrpv0d8zGyvC7kG2Xed39Y9WUkqQQtKXKWUl3TUVDs7c2j0YkjyXDSgMrFIHEDkqL1KSab6e6JZYxODW7cas4zrm56w+b+62Xn3aJcuZTNqTTlC55wkIDNTUPbvrCxKdR3DzPfSCED0Y+lXpSOkFaXJZz679fSADCaaN9gGf7wRKwQC1QAG01B8q+gPKHSpKnJxU7oONeOdIUonCB3zgq1DhoH1Ogyh3L8x04jQRkAuXLM3Mnn3whSAVDwiBMCSVkBzTcB9tyNL6aR1cwICUoqfXi/ramkVYCAwFB0f7ZdY6tbjhTy4g3mxY/CMJUUhlEgbiKbj9OyV/LDuojlX087xDxTGrpLMAzn9vjEhClFjcu9jVrUva8VoSzsktvpn19I1P0dLV4UwELCSslLjhoAmhNa7cos2SWUJL5n6CFzmdhGviqEwoIIUEEKCCKLvT2OqdKAkpR4gP1qBi7g0s5+JhE+QJqdDkdOjRwpBjB+EpLoUnIsB8ii/QpXZSdjz8o8nbJSpMzx+NJuQNWukWO+m6rmNSZjMhRwnI5Dj6Z747KmggXKknp7tdtopTMWAZSP0KqDeoqBSoLgmoCmcl2Jh02VjLmixlkdGNAxtplS0ERlBBNQMwNSaUY6sw+RHoSApZZIdSgkizfufR93lVoRMUSigatd1o7iiySCBxCwo5AfozprEOxKxKMxJYpUAH0cjkzuNLmESkeHAotRzxNc8xTqYbh5bKGxSFFwalmN/9oDfYirapgQh3cqNGq2E34tvzbUwxJVMSlbfpJHI2Fd4V1g86YCzUFi2hs1Dev6xIiWubNwr/AFXqT9LANfixyjaMMpBepP0c9n8kWGOVRT9U1SkNUWIfkfcR5XJaWcL3/d/iMgMg+l3F82TiqegTQdyuOR5jOtQdRBMbjUpYCpLUDBvNXxanWhJGPaFkyklQNK2bMl+T0L2NGSdS9kCRjmHCOpP35/VUQ5ySf9ShUmlBWmtSAHJFa6UvTsyUqCJi3GgLAA1r6GtXG4QSNpwghIYCoepJy3UqbUZs4lJQGqHOvwZtbU+GzJQUSyGQmu6l+OVbcSIlK3YqLn7QVAept8enu8gIehIQWQHUdct53CtM1O1KxjEVVPffeUO7v4OXjZgCvGRkBWnKClqAVJp9e1XIJ2JTOnJQnCgkqzPfeVmjaU5mPQ8FhhLQEAqIGqi5Ll6nziCGQeCCKfvXgjNwywnLmDKGZZQBlqXIB0e9IwskJcXFelY0kgXjzfDTgQQoFjW1DVxZ3FvN+kebUMtBF8qnfQs3NqNekPKSfDuo/deXlEoFSWDO9XJHUNy+dosQvGhSxQ8ub1d387i8TLQgHxK6A+zQ5BUSniSLgtV3G5rttaOFSSlalA3Fxw07+mkYQLcKt5dY4w1JPoeVzUD+0C5RDCoyz14Hhyh4W6nYd8LnvWCy0IFQCWu9S/N/7OdGjp2crIQFDu9q33tbWNfOXhxEMTZqU7pqz6xyZMUx06c9Plv0tXglJYppyPl+d5DRMJQUanr3zy4QKcAAwc0qWOt25/2MckIx1URXkTrevQMDVoYteEVFMm8nb1udREzuXh1zMQCCQmWHJKMwJdmc2LOY3NKB4EZE+YHrWEqcqfcPrHpUJgjyzt+WZWJmJKTlUoqDoKQczq4dwFOH/IxFtCg+EUI9D93+lYckh8T5Dda0CygEEqB5DToIXK2gqcGh33PHTyjK5aylkClOHdM/OkOGJeyVOa2bpe1toepITQEO4rag+nmYyJagXUa13xxKlcJZnDEPap1tVht+nFj/AFDhVr6DSvqeEOThwEdtXKHmSpbgryjZLX+Bs9rtHEYwnFdvr3n1jaFypYGEVOunflB+FIYO+rFm5EiOyNnUVFcxx5982hU9SpjAEd6AvDcgqrhTS+tN35/nD1JQWQmvflnVidIwnGkh379fKKzGzQHJsz1N262BFflovk7OApJXZ+37vxEaVMZJw/jv8ax6R3QkKRhk5khJVx0XnBzAF3YNs3J9YlJephUXUcghQQQoIIUEEKCCMh3i7o4fwgZWGK1pUCMq2UAHNColw7cOscIeOEPGTxPZ+Kkl5mHWhI9mZmQpzShCCSn2lCtOHSJFyTiKjY3y5h6OKFqPapjctaU+FVst27/adMrjSG+OFClHFdAdzdhQMTCysy5fzEl2fDqCaAMz/qLjOtQ4huCvy1W+hfPlw0MHw6gUpK3D1CTelxS4LfCJ0TVSFKTJAKmwk/tANi5/cDVsjwhBQTMKsn5k503Od2+GT8UQEq1TlSTzty1A9NYaqWgTBm+JQyootnx30u0al0xykhqPSp8NS/IWp5w+TLCSM5DMSDYEl3o9f7VhhVN2mcuXJqXZRv1N87hmygShKUYpmppfP7Z20gWNxSlAhLZ0l62T+pI0axHKHy9iSpbI8QH7rAm5vTdcnNmdrJEwIGOb4UKo2at/I1ej74Zg1pYF1An6xLq9PWjR7MsH5boqDyHM58iBEG1LWFlMzKlPplXW5hsnEhzMox+At889YciUFDEP1XAoKaAb79NIVta2aWm6b71Z/QcngisWkAOeFwmlXKiwTTU/OkTCcxVvJbcLue3yhCDjtaNF2X3fmTgJ6MQkAkgJ8LOElJKS2Yh+IbEFtXqtW0YXTLN7nM+w0EVJQ143IiWNx2CCFBBHCIII8/7x9lmRNKglRlTCS5CcoUok5QEl38vOPL2uUtBxpLDi18uD/h44/iGK2649/WK1NaHMRofy6QS52IOCBWoNL52L73844UtV3071HKGrmeyC/l1AprFyUhiUBqZ3tw1HtHEvj8RPDjDJR4cxsaDfkKVtU/tGpgAvcm2Qz7OcPBKlAVwgOTwp+IksAAAQw13N/deGollsbcBu+/nwhUxalKfPn05Q2TNClMAWAfqW9wH58oyuQ4Ci303Vz5PlDcKkJqanyGdN+/Q6x2csnQEmgSA482FhFB2AKTUsNbU4DXf0hYWxdyTG47t9k+BL4gnOouopUoguxsoBtmawicIQiiAw4ueZjpJNTFxHY5GX77dkeIgTktmljizKLZLtlYpd2L0teJtpl4k4gKjrHcRSIyWHmi6QGIra3L99o8uWuwVQvS4B451PYyFglGIFx5jjDigA1LhnBsPn1i+WpS0hS3Bf00H2hOIoDJAeAldAKagACzaileXlFWDGSEi7VJ3Ea8IoSrDVZ/Lv+d0Gw0sXOlNtA1fm8YZiQn7Pry9Y6qYQkK18h3SCKAF6bDV9r+fnD3WEskmm+w6eevnOhSlQRbEWfbYdYXK2dX6nr9d13I3Q0LULd+0d7N7J8eckZV5EEFSwAUv9mvkTyhitnmp8UxdDYa79w9d0dCwLAPuEekISwA2+dIIzDoIIUEEKCCFBBCgghQQRHxuClzUhMxIUAXAO7EfAkeZggjKdvdylTaYZcrDgABP9MqZgBZwHcX2YNuk7OgqKsz337wxEzCGy77/JjPq7t4xE1SchWAS0wDThP1ubWc0PNsbRKThaWjSj5h61bWzt0gCApRJXcaN0IcdREOXlWlftkAZioJVlBWOEqfo9Y85XzgsKUGNBViWD2IBqXv8AaBPgAbIuW/d5WIhsztDMc7nMFBJNmsCA9HrpHpfD/h6zLXL/AEoLk792tQGJ5AZwtSwkjEXawp14aDPhdqZ8tLFgaal/O1zXrzaPbRs65coS8QSMhQAPpXLI11EImzpsxRUXJPenlB5eFWtaUpknLNyHMpKwGWSHBAsW8neETCseAzvCa0AP0z+8NBUoJUf1Jt9P+J8mGUXfZvdacpYE6QlKMxSSldcoCmUPMCjWL0tCFzCo1Uo8WHoB6xP/ACoNVF40/d7u5LwqMoUZhOX2gGBQ7ZRpfc2ELJJLmKUpCQwi6jkdhQQQoIIUEEKCCAY3CJmoKFgEHcAtzAUCHggjDY3u3PlKJS8yW7CuZbG1EoHrXziCZsoR4pYtp7W5UjqSwbLvvPdFIVhbsQchY2dJBfiHl8DGZW1GUtlhgQwuAfuHo/AtQw4ywR4aHP7d9XgUmcxOgSSPP+50/OK0f6szEDUuXZ6cPIDnvjmAhISB+a39T9octrqJI0SN9H5/NY9aUk/qUK72LPoLdH40hRmYfCKP2e/KD9n+LMUqXLlqUpgaMKFTFTqYX+aQ2b8mUpKiXNSdXp923BnhBUZiqUEbnsHu6JJExZCpgsoZksCLFOYpN4hn7Qqaa27vDQGi+hEdhQQQoIIxXeXsKYhZmSU5kqU6kjOpTlySAElg+hpXTWHaNiRMOIX9e+UcZlYhGdUutQyqgpIIINHfb4iEib8kHE72fOtM/wAHpDRLC0tb0gMteU+dPQCvQxdMnJUkFFy1udBeh1pCsHiqGofTvyhxnEAKHtEOfjXpDNnCgBhFPM72yD6sCRDCMROPvdvpD1LCAVKOY25fq0enKkY/CDbW/S3lE654YtQae+sWPZ+FXiFFMsHKkhKlAp4H1AUQ+/8AeMIXLlIxXUa9dd0ZQCoAmNz2R2WiQjKkDN9ZQSAVGtS3WI1rK1YjDgGidGY7CgghQQQoIIUEEKCCFBBCgghQQQoIIHMkJUClSUkG4IBB6iCCAo7OkhGQSpYQTmKQkAPuwDPSCCHJwMoBKRLQyRlSMoomlBsKCnIQQQaWgJACQAAGAAYAchBBDoIIUEEKCCFBBCgghQQQoIIUEEKCCIOL7IkTPalpdiARQgG7ERhctCwygDxjoURaKyZ3Nwp0mDhCQy1UAaz101e5jshKZBJlgB9wPq8ClFVzBZHdPCJL+Hmq4zKKgL6E2rYvFS9qnKur6ekYCQLRb4fDolpyoSlCRokAD0ETxqCwQQoIIUEEKCCFBBFZ2n2FIntnSXBcFKlJIO/CQ56vGShKrgGOgkRS4vuW75Zx9kAZ0A8QNyUkaaNEY2BCT4CR942ZhIaAp7kKB/xxf/t1I/FHrS5yZaWSnzhKgVXMWGC7myEAZyqYwZlMxFbgC9fcIWuapd++sZ+Ul3IjQSZQSkJSAEpAAAsAKAekLhkPgghQQQoIIUEEVnavaSpUyWhKM2cKLsstlKBaWlRrnuWAbnBBERfedAWseHMIQnMCMvEAZoUQCr2R4JvUvaCCJ/ZnayJ5WEBYytVSWCgSoApOodJ52cVEEET4IIx/fL6RMN2dOTKnS56lKRnBlpQQxJS3EsF+HaPT2L4VN2tBWggMWq/sYwpYTeKD+d+A/wCzi/wSv/LFn/p3af7k9T7Rn5yYseyPpXweIzZJWIGVnzJl6vtMO0eN8XkK+FhBnVxOzbm1bWJdp+IS5DYgS+je8XMrvnIV9Sb6J/5R4CvjmzjJXl7xhHxOWuyT5e8TJXeSUqyV+if+UJV/EWzD9qug94rRtCVWBiXL7UQqwV7v1hJ/ijZB+1XQf+UUoQVWhsztZA0V7v1jo/ijZD+1XQf+UUJ2RZzERpneOUPqr9E/8oaP4i2Y/tV0HvDk/DZhzHn7RFmd8ZI+pN9E/wDKGj47s5yV5e8OT8HnH9yfP2iqxP0n4RCiky57jZKNn+3FSPiMpacQB8veLpf8MbUtIUFJ6n/xgX81sH/2sR+GX/5I3/PS9D3zjf8A6U2v+5HU/wDjF3gO8aMZhJs6SJiAklHEwU4SkuMpOihFEqaJocR43xD4fM2GYJcwgkh6PqRmBpEbEdoyZcnxZisSHnTJKUpmqUVGWuYlw5AqmUpTeVSztiGI2M7w4SWSCvFlQUUlIUsqBZahTNcy5a1gXIG5AJBFx2TKTPQV5pyWmTJbeMsv4cxSH0vldtHaCCPNvpj7w4vATpCMNiJqErQSoFWauYh+MHSPc+E7Ns8xC1T0YmUkXIYF3NNAHhUwkWjz4fSZ2n/m5vojn93lHrI2P4YUYlSiL/uUbFW8ZJJ8owVL1jv8y+0/83N9Ec/u8oadg+FAkGWqhNirIqGo/sJ7D8xL1hK+kvtMf/dzfRHP7vIx2ZsHwlF5aup/z/y/wV5QBUw599mLbu7377RmzWXipqhlJYZQXHQR4f8AE+y7Nsnw9O0bKkpJmYS7n+56EnMRDt+1TZMt0li4i0nd/MSlKVKnTQVZaFaaZlEFyzUAJ9N4+HTtG1KUQF2fIZD6xEjattUopC7P+0ZB9M4tf/eDF/5mb+IfpEn9T2n+7yHtEX9X2v8Au8h7R0d4MX/mZv4v2jn9T2n+7yHtHP6vtf8Ad5D2jSSu1VjIlRxBJky5gX4zBalqSjKAKjiUHJAvR9PNV8X28uRNDYiGwigAJe2gj7vAmlMom9iYiZPSsrM6XlWUBp6lhQABcKYOxJSWcBSVAEs8I2n45t0ogJmu4f8ASkNyY8RuIcCNCUk5RK7QlKTKmKTNnOlCiP6irgEiFSv4h29UxKSsVIyT7R35KI87nd78ShSwqfNATlObxLgllE8NMoBJAemzx9GnbdqUAQq75Dl15R7a9h2RKiCizfuOrHpfODdld6MTOl5xPmjiUGzg+yoirC7B/PWMT/iG1Sl4SrTIZjhG9n+H7HORjCMyLnItrEz/AK1iv8xO/F+0J/qu1f3eQ9of/SNk/t8z7xm+3u+mNkzGGJm5SQLijpcm3KPS2Xa581DlVeA1jo+G7BLSFTJbgrw/qIYYXe8QJX0h44pdWJnChJDpLNfTasUGbPdgryhkvYPhZl4lyiKEnxEs189K24PHT9IWNdv4mdpbLqzabqEc+bPZ8Q7/ABHT8P8AhYVh+UrKxObNnqoCO/zBxumKnH8P3eX3xHPnT9e6+0b/AKd8JNkKPNX+G/8AzEXvcfvji5+NkIXiJqkKmAKSpqgpJ0ENkzZpmBKjrEXxD4fsKdiXOkIIIKbk5tvORj1nt2al0pMmXOVlWseJQBKcoUxCFlyVJoBvtW+PkorMfjMAtIMxACVqcqAACiHBJyF1B1kPW5POCCJKe35EorzSzKJWzBIzKJSVkkAXyhRuSW3IEEESUd4UKmJloRMUSopsBRpzHiNQVSFp9DYgkgjxr/2g/wD56R/+OP8A9i4+x/hz/wBur/d9BE868eXR9DCY1v0f3nf7f/6j89/j7/pyOKv/AMx4/wAVujn9I9EwcflcyEyIvMHEMyPakReYOIZkezIgeKjSI9OXFPiosRF8uKfFRYiPQlxhu2v8Zfl8BHu7N/0hH0myf9FPecQofFMeqfRyCeysSAWJmrYs7Hw5bFtW2j1dh/6Z4+0fn/8AFX/vE/7B6qiym9kyf6ubE4biX/VfCSqqzKLr3ZSVnMbFKtjFsfMxxUlE1SkrxUl1KBPiYSUM6kApB4rkBBAfQFqQQROw2cEIRj5YzHMAnDywCZhCnoWJUV5ty7wQRRd4+4H/AFOclU/GKVklJKFIlIAIWpfr7N+cXbJ8Qm7KFJQAQq7h9fcxlSAYrP5FYf8AzU38CIrPx3aD+1H/ABGbv1c9TrGflCF/IrD/AOam/gR86x3+u7R/aj/iM39z1OsHyhC/kVh/81N/Aj51jP8AXJ9ThRW/hFb+56nWD5Q3wHsP6L5AUlcnEzk5jl45cuqVIKwoMTRQANa1LgGI/iW3TfiEgSJzYQrFQNWvuYTP2KVOThW8WKfo/lmYqT/ETKCp8CXlJSEqyhi+YBaTZq0JILeJ/TpLvXrE39JkO7q6wJHdEUefiU8WRTyZJyqYEA5VnMSCKIzNqzGM/wBK2ff1jH9F2Xf1juH7opVMRL/iJyVKJBCkYfhKXoWmHMSx9jMzF2Ywf0rZ9/WD+i7Lv6xcJ7ImIkSJip+clCAkDDyiqifEYFSh7IQVX+rRywiQ/wAP7IST4qkn9Wse0JqoLhuxRhymVKxKJQUkzGl4WWlISBdTUDgU3ynYwTf4f2WacUwqJ3qeATVC0R8UJq0FAxS+OQZnFJlJoUr4SCvPm4TQJLatGU/w3sKVBQCqb4785UQsd3ClyVBRxCypTqUUyJThKGClqJIJCQsCjnioDFv9MkkYXLcYu/qs9ypkvwiPie68qStcv+LmOipyypIBUsp4aqHETMScxZPFU3jh+FbOal+sdHxfaE0DdI5M7usH8fEZciVhXh4ZiFlKUj/EoXUzqYcCqsHjn9I2bQ9Y1/Wdq3dI6j6MJeJK1LxKzVLf05RoqWlWhIssihIh8vYZUsMl+sdHxvaQkpISQS9Uvk3pSCfyZk/5lf8A6UuN/wAqjU9Y1/Xdod8KP+Ihs36HpCAVHFLASHJ8JFAmvub3QfyqNT1jo+O7SC4Sj/iMmb0HQRVz/o4wsuSZyp81OUhBSZUgEUCg5KsgGXKRxbC9IP5ZGp6xwfHNoBcJQ9B+kWDN6DoIse7/AHMkYfEy5sufMUZc0MlUtCQsZvDJGU5hlVTiAttWNI2dCVYg8L2j4xtE+UZKgkJLOwa1o9PxWElzABMQlYFQFAH4w+PKgauzJJIJlSyU24RSr0pvWCCGDsfD5cvgy8t2yBvhzPrBBBFdnSSXMtD3fKPv/wDkX+NW5ggig71dwsJ2hNTNxAmZkoyDKvKGBJ2u6jHobJ8Sn7KgolsxL2jCkBV4pf5N9mbTv/U/aKv69teo6Rz5SYndl/RhgJGbwxN4md1vZ+XOPK+JzlfEgkT/ANrs1L/iJ5+wypzY3pFtL7o4cWz/AIv2jxT8G2Y5HrGE/DpKbP1iTL7vyRbN6/tCj8A2Q5HrFCZCU2iVL7NQLP6wo/w3sRyPWKUqKbQ1fZcs3f1jo/hzYhkesPG1TBEdfd+Sb5vX9oYPgGyDI9YaPiE0WaI6+6eHN8/4v2hg+C7KMj1ho+LbQNOkV2I+jjBLUVKE1z9/y2ilGwSUhg8Vo/iPbUJwhukD/llgdpv4/wBo1/JSt8b/APU23f49It+z+7cvDYaZIw7gLJVxl+IgDTThEPlSkywyY8rbtum7ZMEyazgNTSp+sRJvd1SwoTES15lEl5s36xWWAAoB4irbwyI4PO7FUsFKpcogqzkGbNvXlbiNIIIjze7ZIVllykqKVJCvEmls+YFqfeLbU2ggixkYbEIUSlMkDIlATmXQIKm+r973QQRIzYn7Mn8a/wDjBBCzYn7Mn8a/+MEELNifsyfxr/4wQRCw/Z06XlyJlAJVmYzJhsgoADpoACGHLnBBDjgJuczMkoKVcibMH2QS2VgSEJD7CCCASuxpiQkAJGRJSn+tNoFXrluftX5wQQWR2ZNQEAJlsj2QZsxqWplYs8EEc/6bOMqXKWmUQhIAImTEmichLpS4dJI84II5O7HK1BSpGGUoBnKlWsx4agCw0ggga+xJmQISiUkJSUoHiTCE5kqS4SzOy1B+fSCCJeMwc6Y2dEks9pkwULOCyapLBwaFhBBAJ3ZUxSioolOSFP4sz2hlZQ4aKZKQ+wbeCCHo7OmpBCUSkuEpcTZoLIJIrle5J5uXd4IIfgcJPlBQSmTlJDDOugShKAHKa0TBBEnNifsyfxr/AOMEEcmDEKBBRIIIYjMuoP8AtggiD/0mZlCcsuhzA+NNzPlyvmZ3ycPSkEEKR2MoLBCJSOJJJClqLILgAKDAU+WEEEf/2Q=="/>
          <p:cNvSpPr>
            <a:spLocks noChangeAspect="1" noChangeArrowheads="1"/>
          </p:cNvSpPr>
          <p:nvPr/>
        </p:nvSpPr>
        <p:spPr bwMode="auto">
          <a:xfrm>
            <a:off x="5181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0" descr="data:image/jpeg;base64,/9j/4AAQSkZJRgABAQAAAQABAAD/2wCEAAkGBxMTEhUUExQVFRUXGCAYGRcYGBocHxwcGhscGx4fHh0YHiggIB0lGxkdIjEiJiwrMi8uGiAzODUsOCotLisBCgoKDg0OGxAQGy4kICYsLC8vNi8yLi8xLC0sMCwsLzAtLywtLC8vLC0sLCwtLSwsLC0vLywyMCwsLSwsLCwsL//AABEIAKYBMAMBEQACEQEDEQH/xAAbAAABBQEBAAAAAAAAAAAAAAADAAIEBQYBB//EAEgQAAECBAQDBQQIBAUDAQkAAAECEQADITEEEkFRImFxBQYTgZEyobHwB0JSYpLB0eEUFyPxM1RygtIVU9OTCBYkNENEdLPC/8QAGwEAAwEBAQEBAAAAAAAAAAAAAAMEAgEFBgf/xAA/EQABAgQDBgQFAgUDAwUBAAABAhEAAyExEkFRBGFxgZHwIqGx0QUTweHxMkIGFBVSYiNykjOC0hY0orLCQ//aAAwDAQACEQMRAD8A9vmTAkOogDcloIIdBBCgghQQQoIIUEEVmI7fwyFmWqckLF01ejHT/UPWMlaRcxkqAvFJP79IyrMuRNWUkAAgJCnLEubMKxtGBVMQ+sYM5IivV9I5CVH+EW4KQONLF2zF7U5P5RSNlURcd8Pq0ZO0JEEm/SAoSwoYSYVl6JUCkFvtDR6WGsTkICsOMPvp6/S+UZRtIUWwkRZI794TMEHxEqJSGKCwzFnKg6QBU3sDGFqQksFA8Pa/lFCS4eNDIxktfsTEK/0qBs23UeogSoKDiNENB47HIUEEKCCFBBCggjA4/wCkZUqZPBw6FS5E8SDlxCfGUSUB0SSl1e2KA1YwQRvoIIrO1+3sPhh/VmAElgkcSj/tFW52joBMZUoJDmMjjO/00peXJEsFwCs5i2imDAV0LvHCCV4EkWf7dK+8OlICw/ffB4qpnejGqqMTldqeHLDMzniSbsddT5UAICSVJ5vb69QITMZJwux75cKxKw/ezGoLqUhaXfil1YM4BQzdSDeIDtILhIqN4+p/B1jqETP3EefqzRfdk9/JK+GenwlM5U7ovQOQCD1Dc4YV4WxhuLR0tiwguY1ktYIBFQQ4PIxuCHQQRne2u8M1GIGFwuH/AIif4XjLCpglISgqKQ6ilTqUoEAAaVaCCLfsnFqmyUTFSlyVKDmWtsyTYgtTz1DQQQ/HY2XJQVzVpQgXUosK0HvgjhIFTGYm9/JRJEuWogEpKlEJB2KQHJBLXa8YmKKFBIDk99b0vSMfM0EU2I76Yz6gkWAbIo139sFvKK0IlM6yR3wjCpihp1juH794oH+pLkqTSozIbe5U5hE1cuvywSdI2gr/AHDvWNF2V30w80hKz4Szoogj8aeEdCQ8LC3uCOIIjRUkUeNGhYIBBBBsRG41DoIIUEEKCCFBBHnf0oBWKmSez0SZs9JSqfPRKUhJCQCiU6pikpbxVZmevh9YII0XcDtWZiMFLM4ET5TyJ4LOJso5FO1HLZqfaggjRQQQOfOSgZlqCRQOSwqWFTuSB5wQRme3e+kqWGw6pc+YCMyAsBksavZ7U6wtc1KKH6/QGFrmYciYxHbfac/ErlqmzBLqEqRKKmYOsjM7kOA9nDQSZ6V4sKFPhcElquBQNvNyeETGYpTpJY96P6x3DYOUapJJdiCR51IL76RN/M7SlRROSA4BBANLgOAXGhqrOrRxCUJLKJ5Z9fQwdWFk1CUlShdKlKb3AU6vDZW1bakD5igEnMJF94dn3pO8CKsMpvCk8yPvEJag9AQXAdIKfJ0pAtau8egQpaMSiFBnchxxYlRrwGTQhS2/b5+wEMLLJDFqutXHUU4czg7E26x581cwjHLPDCMAIrTwgWu5dtYcqUUkKmAYtL0yxPrkAX4CJkqWEABKfrXYaCjgAU4uceaVGcpRd6DUu7uxKjVxdx1hpmHAkrDVLgZBm3ce3hsmV4U0zZI8LMGUpLulXNiMyX0NxBJUoSnUolYU4sMaaOLFjRuO417NoRLWwpQ79/K+6uUaDsnvTPw6P/iyvEksnNLloSQctyE0KVXejbRuT8TClgKDA1B7zGcYGIKwKFW/MbHsbtVGJl+JLCglyOIMaco9YKCg4jUTo7BCgghQQR512n9Hc6avFNMwgRiZxm+IrDlU+U4SP6czxAEkZHBahJggjQ96e8AwyRKlsucpNAVEEJYjO4SRfo8bQkGptCpk0I4x50mUubMVMmqzKN1qbMWLsGHsge4CNzpkuU+EEm/BqVOptCv1kC5fvhEpctIKnoRqKVcPQaPCJQ+WEFQobi+VPJoqSlUxKsO6Bpw7sohia5a6b8+lucKnln+UphlpwavLLhR9iaGwTBi357yN2r33Xh60UNVPQFOr7OLny8tYSmYlRZSWOT79B9xxyjX8qyXRUXcU6jKCeCtQ+qdnH57trCloQiZiU4audG3GlToct8YExOEpGenfH67rLsLtZeDUEl1yn4gOIijDKVqoHqRalOapG3Od2++ZegsLVrnDflFfiH0+3pHpEuYFAEFwfnSPWhEZztrsHEHFDF4OdLlzTK8CYmbLK0KQFFaSMqkkLSVK1YvW0EEdxHaP8BhJaZ01WJnAMVHIla1Fzmy2CXpqwGtTG0IKi0YWsIDmPO8dMm4mcVzS69GAATQMAN2FT+0MX8pBuK25VJ9onVMdLnvukH8AJCgrQCotpcHSjQiWQEpUpNCc+deNXpGgCqqb92aEJImU9kcqFruGsNW1brC5kxUrxSy4324H6HkMoaCE/wDUFd2Xv3eCrllOrJagIZh0FKfLRIlcuZceIaa8b8AOhhipBUHHlX7wEyXDZEk22JHM28qfpqYlyApRAGV7VtdutYEhKHINdd+7v73nd/tuZhCETVFUotQkqMtOmUJ00YuwHlCpe2DEw/TZ7bqPfk0MCFqr6d849DkzApIULEAjShrYx6ULh8EEKCCFBBCgghQQQOdPSj2lJT1IHLXmRBBHmveLvXiJqjJR4CpJWXWAo5pYJIAzUzW80Ei9HGUyFKOQ76Z8RxhJXjOFMZ8yUI9gJQ6XLpFRUWDMaGtLxPsuy/zCSC+JKmobuAoXdxWzG2VDDps4ICQpIKVDoRShuKV9QbEhKSHbIoKFS+U/ApLUBO31o4iYuWsieAQQwKaNuL76kOOUZ/lUzh/oqJLWN9/EPUN0EWA7PUEPVRBdw1q70PoOpjsvaJUycySwUlmJPHef+LjhEK0LS4UKQc4hOVlF2+1VQLbdKs3uhMzZpkk40OnXQjS7mtjQ847LUolgn7etOMCXhjNKQXy2yGhJ3YBnvSltREitqMpJWWY6Z7i70tXxakuz+gFJZk1Iz05e9eFoS8IQSHf7oCR0DDLT0EbTtJW0yaGLFuu/hk9S1w0YSlKpjIOtTvYE510hygWQC4IsGOrip9PfGVyyMcxdyRa4ZrVyqeFjWDaEhaktYNR8nz40H4jspYSouDkIppa3uLvEc2Vi2dIBZZOdb3vavXKoYrmsuaQa5HgKdfWEJVcpVYODoQ1b6G/UDkIXichbBlE0zSoW5vnWhOReKZqSqX/kkX10PFnBGnnElpmInEomzpZNvDWcqgLgpYhw/tc7b2CaZLfLqMxZjutTcbatbCFhYdVDnpu4E2zHUN6L3e7xy8U4QiYkpS6s41dmBeu7/m4HoSZwmBrHMZiNKQUxdw6MwoIIi9p40SZSphyskPxKCbVNTqwJ8o6lJUQBnBHlPjmfMXNWTmWXLqcJTokE6beZgCVs5tlR38xbNuFYlKXmOeEHJAUGTajObCp67fLxLORgGBwSS9A3C/WKpMtwpVhl39usPw8hyXZ2foxAPvf9qxTPmoSEKZ2IbgXbyoI0FkBhavNu+6QXw2Oz2oC+/lX37QmYtBDkOdMuW88qDWFAKUWFtYGuSHAdj68yK6fNKQkOXUvLt2FXem9nziqV4A6Lad+Wmb1goVVgW/Pm99vm8c5MxSXVUWGnIW1GY4Xja1IAZIru+vrRn1NorpylFWYAgCgSdRYnr50aLpEmRLBLvvG+/LstGFkIASaks5GTVA3DXWNR3B7UKScMpQIAzSwiWpgFHVYJFObe0IqFQ7Hnfv6xMAQS/H3jbTpmVJLEsHYM/vIEEajybtTGHFzzOUVMCUy0kJcIPMb33sHpXUtag6Nbu9hw+vS0TKZS3NoalAB14Q9Wvz/WFTnQhz+pRyJNO/aNoSVL8MGlIcml/Zeum3m1f2DJuHClSjY1ammfrGwoooOcdRIZiGpRzv8ACtPfC53y2IVQGrDvLMZnQwYio4RX6QZCSbsXPsn59LtEJSCzhhlpr+bAw5KFS/0H7990ghlN7Lef5fOt4RN2ha6HTLfqbny5Whv+mlLKoe8su6RW4uc5oaJqQbki/kKGmrRTsuxICgpQ06GjZ5PHSTLR4ixNA2Q14m3B+EaTuN23lJw8xSACcyMyyVF2DB6e0aCLkA4eHKJSfGe+PnG7jsdhQQQoIIUEEKCCPK++Hb6carwBIIyA8a3d6ApS2xFS7cIrDUpwqeZRIZzkHrXQnKh3tEs6fhIA94opHZ/AzlOU1yEit9NCB5P6A2qUKBIJJblq2pLGzUqSRFU2cUjGC6SHDsb0IqDUFxlrYxMEgBMsuLEOptXIYX0VbnEsszlbUupAISf+IF7ZHi0cUr58kugeEvQkULg2cXCYNipign6rOXNQBc1Z9NOcb2HZ1q8QIJ0Dkl2H1LH6QiUJZBBxBrWLHP8AtbswNGIXLTwpLsCU/VNWozqvy8oxPly/mFSAQ2rUpY26Zi2setKAnECaoVsa4vMAHjip+6sElzkLOZTJVseElruAGZxbielVERN/MzJZKNcj6jSjVdKR/kY7N2JQBTKq+hcPxHq2K7pTFigknNSliATRupD156conmYU+JIc0LFyLjNhpuqaUjx58kpOBDhmfL7cupzEgHQ0Udai5oav+lusRgKcqQHAbQ77b21dnqc+y5gCjk3rv03PxekDxqGVQaedaXBYsT7ugOpKyJJJNSb5O7nNwwDWYYmaK0AF1U15D7+YiGMNlDEuSCSr0LAEtb1j1JgxLx4Xw1bcxFCBm9Ljq8SF1r3Ze5+pbkzxKwyg7KGgynoKgvsNeWrR5+0yllMxYAFS4vndObP0J0JhonKSkCtPXf8AXMQPH4NKxlZliqS7dKsdCziPPk7Wt1LxUzABI9QBWtWByaHhOFbmx1Y378tQYhoxEyUpCpa1SporYHOmxC81L6m7R6MuYpcwLleJCR/x4NlZwHAvXLoGBKkvRw+4+hpVxlHpHYXaCZkpAVNTMmgMugSXF3SDSPXlTBMQFjOEg6xaQyOxlvpCxOXDhFONYFUOGqo8RomiTX+8VbIwmYlZD7D1jC3IYRh8LL4QkUcauHA+A+dIm/mGIIDtoxqafZ9bXBhqkBKlE68vvw66RYCWlKQK10bSpbp+usSjGpb0J65U4cyTlS0df9uQb7+gy8o7Ln6pDu7c/reQr7m69mbO6fGbAehG9zTQ+VeIAxN3Vu8odlq5Lq1Ow8yKeZ1gVLCQwdh5n728r0haQVUVQDuvfAXMdSAFOqoA60/Smu/mMKRMUMJv5Pu6GgFh12uZYIFD6QHEcQyh96dHv0f5JhqZPiDAOMt/11c/aOy2ScfThnTfbNqkCkCmEAZVBwaWFAaVex+dYamU7t+13zCjflY7nZmjCnXMxC/dt3Co3wHsdWTESiCouvK3iFHAqgDguwoddYSieUll5gDO/d3ijaSC1LGvP6ZU0jd9+8WlGEU+Q5iEgEl6kB05akh4sktjDxKsskx51hEHLlSABRI6WYNr7rwfORJq7m/btu/LxwIClObae+nYEWuHkBKaq8gNw3qx/RoimrK5gVhHM6N1ry3mNJYUSe38rdmHSJiQXCXqRqegFHJJp1600uQuYgIKmoOz2PYUEhWEce+zDkvq3JLW3qHqenTeFzZSUh3Js5fW3lxrrGkqJomn17/LQspcZyTp88/Q9HgKQtwU1NaZdvWtY0uYEBkcIHiCQOEmuouxtfTm250jSZbpSFB93eZyaMy04i57+w890C8NBQHD7Gvmdx7ocEKCiixz0tu/LWMLmrUZjjsfWA4Na5M6WUqWGWEnIE5sqqH2wQbk19YVL2gAsugIP29AIbMKVDHmG849dTYfnD45HYIIUEEKCCMr3+7UmSpaUSJgRNW4IZ+BmJf6rEhj+hjC5mAYj378IxMmBArc23xhsNJy1Li4JsHG5uzEmm14QVrUcLBTtxZWgqHcAByCXtEKHKntkX77eCzcLlIW9GZTEilGL3oNPvRiZOlmYQUkNTxV9aUPk9Xj0USFTJXyTVy6T/lZv+4U4hIe8OkoKUFVAUnNUVpUin3SoEtpDdswCYMBowrlpY8BR6vbKM7K6liXVlYh0YjzrHZrFNOFwGUAGZQD5CaC3tE9L0tkKmBbIYgk0ADnCS1OfADhCpSVILqZ8xWlf3dbX+pk4dCgzp5sqiQXT7Tuol2J/wBXSJlhcqcVqoxoDZ7m7O1cqcoYdp8eFr9Tw0GgH3hSZOqjW4+q9L0YpLAEXoW1IDNpWmaMwE1r+rfybVgAN9TGqWXCvY7gDcdXPWBSxlOejBJcgVGvEAxNSRSouReJF7GQAmYPESwy1s1nuySGBq7gxUvaxNSJbsd5LciX6Ko37gGeTInJdIlqa4Cc2Ybagtd3DasI8+bLSknE7CmLVy5Y/upSods4DLUXxpGpoxGlAxHEOGqWpBCkuRYk1Ckku12KaADzaNGVOQlJLEtYUNnF6UbOlWDwo4SCCDoGOVqUq4eh6xyclSbpJpp66hINNHe8USNsUlBwJFL6PlQ1Qagul02vHJSEGuLdb1Ac95QKaaVzA0fhNCGNWdmOrm0TpmhCWWCSkka0J6G+6zEQ9chSy8shjvAdsqsX0o9YejFAjM4KhTK4q+lNdIlVsYxkD9I0y5UtTF/yekKEqYZfyygi9xcXv6NSlLmATUOSVMcw19GrZttjuK37CkyyAkkYnyfmbPX6a0RMKgEhD+HhX7/fcAHu126jDYhJ8Fa8ySCoJBb/AHPckN+dA3pfJVKdSiADXS+7LXS9A7lalYZgNADQ10zj1Ps7GiajOETEVIaYkoNCzsasdI1FEZf6Q5RPgHjbMauMoOUsSl3JZ9IVNUoMBnRtfp1va8OlgMScvS3tGWwwYOwBJajudy/OMkAAOSRvZNXYBtzdWji3JJa1dfx63iRNHCaOw560+HztiTPUFV1HAAV4APm9bCFollr5HrwNSYLKSnMa6Fv09xPvjOGatDCzgbs/e1taxwqCSKa93giSkuC7Nf8AW+jbWvDsKkpC1d2Ay303WADwpYqx777MNJYEJqSb9Az9L1+8NwY0EqB8fHugtpw5bSAokmwHf25nKFLASHUQxtX3+ZrzpCfmAzPCHOuvHeB66Q2Ykq8ITx70FoBOQCWYl7mzvTXRqRmdMK0Brf7TRq150jkmWlLqNCLceQNRf6xDxRSlSXyf4iarYglwwUNQ46xFhmKUMX3FdO9TFCZaC9NMqce2Eav6QiDIkBBOQrDBKeGiSzqAZI+dI9gzFI/Tn15ROEBQL5VjKYdG4qHFSG1smwo9oUlIAxA0/wARUNqTW/Okcml/C2l/tEw3rZ9KV+ecLROu16M4rv52yjiJaikb+n2EPk4dIIcgCh6UY+4Rxc6cp6Vc+r3yvxjBCWFX13+Xl6wZaasXB0PM+jOWF9VULRqW+EEs2fLWuWfEOcoyrFnDZzJCrq+qP0ZtjtvZo3KdVwA/VsszHUJdTaQsPKIOZVt2118tOVfNU2agzGFxpamm8d0MamNhZL/b3N+kDmo4sxLm9A/QUuKxmZtAwYUsHpcud9vxGUS3FT1iFjkAAkpq43A8qumsQLUtbNavZ1bWHolodsVwOz9o9XwYGRLUoKZir3mp6x7gjEGgghQQRC7WxcmXLaeoJQt0VerpJIpV2BggjyXFIw83ETDhzmEtXA6iaJLGqjUFTsS9GjO0ISFpSr9JCXNaE4jTkw8xEyy6q7x5CLYkKCTlsRVLjzY9D+GFyJU2WpaPmGoLAsaaPcMSGyrCVofM990gWICGUxbNw9eXXSmr9Q6SqciUDNAIqdaig8q26CHy/mKIwmzPkzVrpU9YDh0GiFV0Y2KSCASdQGZtSdXEeXtEwEsAzB9WYvXXIaULO8esSQ08XepH9zMWGQJYvfKjGD4YFkFVfzMsm5DcILUHOL5bHEGsWJOhpQkU4AaVvEG1zE/MwEAC4GQCg/Woq/lErCSgd6AW1oLAEiwO9zyiTaNpUQ4Ls5ANbFWWQtcC0TFBS73HpWnE2zaOzEqc2JPCHqX56X0p7IhqZ0u6VFLeIkVfNtw4jyjfzMIaz98H9LQFU7KoA5mYEkkENVQzEUsHBubGzxlJKwAwBDsA+IUu3/2DVPSMJ2cUKagUuzmvZ4w5eEYlQcEmpLKByiudNmFK6WEL+UoJTJmOCXJJubDKhNavyi6RtKg4XUJoN3+03GZ0fIwxMwAjNQNR+JJNGZ/ZPlszxn52GYrTIaVZxoCQ+6wGjikTEeGoerXDajMB7g5OTHVrUCKEVsLsHLigzB076i8NwJnICSWUzsqt8nq4bj5Ul8KU47tmLjiNOxrEgzeWwzClaNmGxAERzZSUMOLpoc/2kXa9KNllC8SiK1fMd/k2hv8ADiYSKKQbCxHNjzsdXN3gmTMCAlvFrUgtq3+Jvpkkw1OKQrEg35GmXFOfRqQGbgU1yhiKkJJFH+P5wTNowM3hSbHLhpQMM3ThL0jZ2hc0OCCRqAS+lQ4fJv3PrFdisLlSVylkq1zAMSag0018/R+zTZiiBNDOCA+nTP0pxSlUtROJArWhL+pD5W+sbPuR2rip0uWJiUFCUlKlAnM4Ay0J1fbQg2r6hFAe+8+cdCcPge1DxHtEnv8ASk/w4mHKDKUCCpRSwVwltyXsdoWsAjxCnb+UMRmNR9/URiZFdswryFTVurnr7vPG0qDIehpv7tfKhrfcxOJLto/09/e0FEwAcRZSi9TWkUolhLlIoNNTa1zlp9F4pi1Url+NISZiSQzkkEOBybXptDTidRyBF+WjHeawBJwgGjb/AKVGcPQpWibV3+BhRmLCQ9ac9Nx35/SHKlylKpTvn9BDkSllXEb3Z6akUb5c1aFLJZgGPv58eMOSqWB4Kga572L8fLOOqmC4J2DMPeQ/z0i+VswSkB/X0B9elIiUVkuode26CATJZCa621PIV9fPSMIlpmKJFe+mj5ZvcGgKZgDblxt0GZ0gvYCc+IlMF0UFcABy5Tq9g9H62h/yEyUswdzyt71OcJmTCpTcOd/LSNl33wxXhipOYlCguhADChJe4CSTCFpSR4rR2WS5AzBjBSA4pdyQnl+jnybpEh2rAfHazn1bW/F3vGGcOLtWDyJlFFWtH+dKM8P+Qx8L5k7+tuGccVN8QGjd7+cPKkjK6g5pRjemnlHCo4lCXlXT7cKcI5gUoMRHSsm2areb1vX8oDOP7w7Pybr6Q0SUmgNu931jqFrJDAJB9m1HqS1efl1MTLmEVB6+UUJloT4b6tuyy8s+EdmhNnBCdCCr3Oz822izZ9nWhAJ6hu+jxMZpKnDjy+/Uw1b5avWz0s1OFvkRkoC1MFfTn7vxAgQK42+vrEWShC1ywohlKDZklQOUuXA+ENRsqUgqWKu3Cn2tGpk8/pGn1NvfpHrMqWEgBICQLABh6CNQqHwQQoIIpO93aXgYdR8FU10kUAIBsMz7vDJQBWHtnwzjhtHnGDlhIcXKUgdM1T5k+8xzbnmzyCM8R/3MWHBIz3AxOKyS/wDl/wDmJUuYwUzElw1vas5OxLc3jKpuHAkOVJb/AOIAfgQ3Bqaw/ZJRWMaiyfWgtAZEsqYBQzCmciqaEUHJiavUB3YCM7QRLUTfEzj9rfejtwJNI0VBC8QDJJdtTqfMvfJLAwfKUVBP2iNVOWruTvd8tmhW0qRMmJK2JSSdxzLZ2B/EdkzQtCgqiS1dGNDuDnoTnWCSuI8LMXLHmhwnUtwk1bpGUqSAvFW1quRS28ipxCnONzpbfqDKFOBBJrvs3XSJafaIKqhwWF2JfLvRQPSJ5ssrAWAVpOhpmwBoWBBBqbnlCrwqfLzzhuJWTwooQaMeFJDK6kvUDZ96mzSaByAGfRnowvVjqzkWaGoWBU51v5aRyRlAoQwuQHLsLnepjO0yV+EkFOItWoAr6gcGtHEglTjo3Ibs+MMlINSijuSgUo4rkFDU6vYco0qepZKD+0hIIzIc51u2bAtrDxKwSxm7m7No/rSCIkuCzFyX56MoGhNySTT3QJ+XMOFZLg0BvTQ8ibEChEKWqowkjeL14WMBLD2GZ2yLoBRRICq0YilfKNy9mIBBAL2F7t/tPW4cUEME1Cv1li5ZQvzAZ31FTm8MmzXUWzDKniS9QnYjUCp1uWZxGEyxWWr9Lm7O75G4Kqg1IObCNTZKpeFawK2KbHiKM33Ig6GFSObg7PpsRSNIlrmLIQqpoyq2rclydGoAxD2CdolslxbUfepbQ1iaeRfUPyHKoDHpSPNWjwqQUFgatR9+Ydmqa11aFJWcVQ48+lx13WipxmVRyKBQVe0zEMCHFKuCQHaytYyCZSVfJViAdnoQOdNc2d6Rag4R882DV/yIoXtVnrmN8Su7eBmGetCcTMlpmhRAS101YFnAAUdiKefqbFtgmI+Uo+IV45daVamkRS1MsjWPSJ8vMlSXZwQ9CzhnrT1ixSQoFJsYpjy7FdmGTMWhYUKnIo/WS7AnKWqAPfSPJnq+V/pqqOPQ7876XyjaVkrGG/dvs31jqpQUOFIBF7V0eg+fg6XMTLGE2LtQZZNfdWFqmzFHxE0vU+/vCQr2SHrSpa7Q8ywlKkqLDQXpX6QJUVHCB3zgYLguailerE9AYetL+IBgHrXOuuYpDn8SUgVI3UDWtmYMEsmpqakbDb06wyWpWPE9ujn2rxrGJswBgkBudd/WEuUCct3YnkOfW3rtGJylzNOLb93fm+pUwpBUzaVNz7X6aw2ehNWKmapqzbX90MT/ADEsAIFfqep8xHCQuik04t6D6GNF3C7KCQqdwqKnCTxZgKEAi1XfXSOETH/1CH3VA4RxRBtGrxeHTMQULSlST9VQcHUODescIcNGY8txOAMqctCiQUkhJYpSoB2bMNmGzg2jyZn+k6FdWru6nMV/3QwTC4Ca6j6t3yjsyQlQByuQag/kCd4o2aZgBSo3sa+Zhap6iThpyHs8OlnKkMxALsAPnz5Q7AVJLnCSMzufsQsTUkteH5yaC2o+A521/OAoBNPo3pvqIchgAVCuX1N4fLKmJJvQbt12LP5BoZixKBIFK+3P0EdmKSgYQONr/a0d8EU90amzVKLoFdzjdGPm0oab2aG4mSSWzV01b3X5x2XNXKS4S/dNPrGypJ8IBHDu0WvcfsxRmmeSSkOEKCgxcVcX+FXjRK1HEtOGlutaboyQAAAXjdwRyFBBCggjGfSHOniWEpyCWtQD1ejKJJdmACtL5eYh0lw6hVstXo3OFzf0tGNM7NlSnhSz5t8pFA+ge+r84m2iYozlYVOWuN92DmpPIMwdgIrlSBKQpU4ObBOjj9xFrWvq2cnCArCUJoFDMDX2hbyqC9zvE84plqWqW5CVVc3DObMTV06WYCsKmrVLBmL/AFCwowe24ZsIlh0uUsM1GZrcIat3z/h9H/ISkfLWXKair1LeQBS4GZYb5VPReff1z3QpZPS5oCKDzvU6htbtG5+EKaWGALG1PCQ3FyXLsL5VchACfFoafU7h5mmsRppYpRepSktZTlSm0YAPQWUdoXs4wTqFnTQaAh+RJfnlDyszdnKwbM//ANX8x03xMUXWyTw1SojLwpAFjQEuLkW3g2eYkIBspktmAASOp47zSIEszqO4ede+UPEkE8JzU9lTcIUfaNPaN9bi1YEzPBgwsQSzOzJ1OuTUNXreOYSPEeVMsoFKJL1UXLB2FAW4QW0PO5rHJoGJC5Yq1CHuWIYWe2WbQ+WxASQQDXkNfbdYROSQylHNQC9FChLg61PuERzUJShCVAZl99AHOrCzZ5CN/OXMPTzy5P2YiTZV1e0wdQBbNq4axDM/I8mo2ZJwJlKo71NWFaPUhLPS7sbPC5zTFkpHhH0oPt2IS5pUkXK1FgCTUuCH9xLBgBzjcvHICpgFDamvDPiBTPEADxKVKUXLjf2OW+GqwiVMxIZlXIYtxdC1aWcWjmzqLhDAhz4qObsQpJNc7VflDEz1oW9nHIjRrH8kQ0Z5dFOsCyg+alQ46Pa+gEY22TLXe2jC/wD2tfWlW3GGywldZagk6E0IN2xC2bKJG+HBaW4S+oS5tanzoTHGmJ//AKYgRcNRqjcXBzbQnWQy0nwLdEwaW6V8uQEMkzMwKian6qtQzButT/uEeROSoFwG3g2pmCzPyBsIomqVKaUrIF6/q1rYkdaGxMRTNwxxEkTinKktxEuoKYEOLgU+QYZsiZ0kOQ5UU8AHFeY8n3NMhICwoWPfYyj1bCYlExIVLUFJqAQXBYsa9RHvxTFX3j7ETPRmAAmpsoJBURXgckUJ5iFzJYmBj36+kcIeME+VZQtOSYlwRmSbXqglh13jzQibIOEmhrTdZnz4eUbHjDKv3zI9N8Cmn2SNL+ofzbbrvF0iZLLpfLzrSr3y300cXKwnF001/P3hyZwLJ0BuOQt+fpvB4jMJFntnkBaldMr7oJaShDj9RBro5JJ+nXSHeMsk5abqPLRuW+mselLShQaw6k/RzvJPRo4yBVVTkLdj1jmEWgOq55+6KDs6nSDQF+LBuj7gLtHJs4uEDLp37RfdidhLnqCpoUmWLpOdCibgigBTbWOTtoQgYJXX75nU9IyA943QEedGo7BBFH3n7FE9GdJImIHCXUzXIyhwS1izu3SETpCZorfhHCM84wqCUqyqC0KHCygpNwNFCorTrpHmFMyXRQBDvqzZ7tDu1aNDxDxUPrx92fdDcWshNNHLdD8B83EelspRMmJzJ/G7J26XEYMopL2Hff2hktQAAFySHuQN/OGzVlToB8NHNnbd25jUsEKxqDnIbz9B3eD/AMToA5almbmdP2hyJQAZPN6fctkw4wYAaqP3gku7qVXXy05C1IaJFAlNtfq1zzOULM0OBpEnsvBKxKssv2AWmKSpLprqFFzYh62MVLVLkVurLd7cOsdBKrxv8Dg0SkhKEpSAAKJAdukecSSXMbiRHIIUEEKCCPO/pDw8wzpSVTXQslaUEMAEeGCgkGuYqoW5F3ombNwMCWBubtvbNnru1tFMqUoyzNTcEAcwS7l2tpnFNKKFlOaXUOAnMXDqDhQrqLcommSdocmWo4KVASMQ1B8NKilTrCkIwpUErq4d9a2Z99abomypgdwCLAVFqctm98ZlyVqOCZNGWIVGbkNe7ZD6RLOlFKRch3d3pRtc36QVYSVU9kgGjaEk6clH0G8d+YuSgJLFQ3F6nPyAGhfJwuWlKj4rDf1yyoTyzIBfLarO7MQdSom/Pbdz5ZSVKlBBrYu1vEH/AHWeuRKq0AhiSkqJUGFedCO+PWFjpby15HdKlKSoPVQBFCK6MVCgdujFKWiYHs3GyhS+bkaaQ/YFNMGMFiSlnsk06BgRW4HMkmYF8TFIOQFNHqcpHX8w3ONJxYMOVda4d+iSDW2bZQidJKJqkFzauo1vnl9IkyySbEAqND9wM3CasRHSrChzo+F2oouMTijvYvvcwtfiOEOTv/MPk4XPV0EhHjHOS5d+FPkTXdqxwTqk0F83azAUuGGZy0aNlKVEpByYPyfv/KHTkHKL3CgDdlMGFd3PpEaEkTihk0SBd2JepoKiluTsTG5aAmrZlVufuBAZ5AAT95STTT2i9dkn5rHqnDMJKsISMLMdLm3K1NLQSUgFxyDcvU2iMiSSM78RCaMPtDRnJ5Us2kam7QkzSmYkZgVFmOjsfzuG1S0kYU2oTbf1GnneLFABIJbMAX+8N3prrowEeaAJZYnwksDTwl6uxBYnLExyBBhCxVjaBzJXk/k2/nq3+q8bTMIBQxJ35kVtT0e1WAjiZaQXNOFvP6RXzpGY0OUqoqjjKABUavQbtUXMInLQWT8shV9O2sdOUelLUpPimMpItq+RBNf8rKBzBpHZwrlUMitC7i510V6XYPcqxqUlyf8AT1ap4NVtXfU2CRJgIBMs4hnr/wBwzG/rhgRKZS0FeVSELCisAE3ykMdA4tUtrEmL5iiQ+JgGNaXuM2ByATzMOTLxBgOI0NLZ1pq+uUehdp9tSMJhhPUlQlkoAShHE8wgJAQKuSoUj6eFwuxO8UnEqWhAmImS2K5U2WqWsBT5TlWA6SxqNoIIn4zBS5oyrS4d9RUdIytCVjCoOIIy2I7mZQoy5zguppgTQ6ZSkBhe4MSTNiSSFIJBHEvxr35Q1M0ihtGcxHZCkEjxsKCEgq/rpFVZbOHAqGdtGuIr2OUpBJml9GGurm+XdOLnDIdcu78YsMH3ZmTXBnSMqVBJKFlVNqa2od9NfRVtEtIZCTzb2PQFonAJOImNB2X3OkSzmmf1lsAcw4SxcHKXqDrE0yeuZc99iBEtKbRo0hgwoBCYZHYIIoe1u9UqRP8A4fwsRNm+GJpEmUqYyFKUkE5bVSYIIuMJP8RCV5VJzJCsq0lKg4dlJNQRqIIIhdo9hSJzlSEhZ/8AqJCc/kSDpTpGFoSsMqAFrRmcT3SnJJyqQtJJIFUqSBYOSynL7NEMzYlA45Sq77EdL/Wt2hyZmRtFMewMUD/grcjMbECrMGNS2l6nzr2cTMTzGDeenbXjJUkUFm/PekSMP3fxRIAlKTUOolIvc3q2wj1fmSUi7ngfqR9YlWFr3Rcdm9yya4hVwxloUWNA3EAkhi+lWHSJ17QpRfSOIkBJcl410iSEJCUhgAANaClzU+cIJeph8EgghQQQoIIUEEYP6Rez0lcmb4i8wVRGYEDgWxCW1Y9abRPPphLOHAPOlDFMlOKXMS7UfoQaxU5c6Uke2A2lXGnMAvzA5RNLwy5yQf8AplRu9ACOgJDH+0l/3Bp04VIUpQYv6PAkTSGFKNxBvumu3C/4osmS0JQpRTVTlnyYNnkc2ybfGUSnUrxME0Jszfd/WJcw5EvZiGJsQ9f9oFfJunlBKFqZy6qcCGZnDP8ApFqGuQjsuYqacah4R9N4rWwGprHEKJbKrhGpuoXSz1PDtzbeHKkrwWDEYtLDCoUBFzR2AHWOJUkzAS70bMDjarOM2vHZIejHKTV/vAEUPDU5tqCLJpSkBRDNZwNCLjyFhescKFWBfhw0NYh4FLChcqSUBTuM8twD0IA9BG1MmaxsSNLHloHJ5ZxvaFLUWOQd9xqR/wBpJ5f7YmzJwKQU/wCoPouykn1PqeTvRIKlqcuCcLszg1cbgLRPLLKfSve+0OwoAY6C2YOzXYjTMWiLa141FmqxAGj/AFT4hxNXsqY/zMAyHnn5nyiTOXUJNQGNbquQANgfhpqiWVJliesAklSq6Bkix/2331hxYORZgK7y/wBDEXESnVQj+nmLG2dWxqeEDbXlFcqZhLFTmlgznOjjFxHRhGkSlhL2J5MPvZ44tIQipYBg5oOEuSfqmjjQiF4/nzKWsGfmQ7AFzm4fSBCPFhFSb+1L+0dm4xKiCgE0cZRqRTiIy2o1rawuSmanwLqC4fIh7WZhkQwfMQ9cjUhO6j9L+VIbMWpTcLP94Elhplo5ADF2qT0clMxCsILtUf45VpUDMDdTOJ1Jlozfl7t6fYEmUTxqUz0DUASKA1qHeuteUQrWpSiCXc9Tyo2YDBq5xVMmYx8uWl8NS9a58WqLZUvHJ0xKtQUs6le1ZmD1uGPOMfKloU6g6j+kJe55MWLhrJDuQ7RsSpt1HDb/AB9m7YGKwzVLmypcuWuYgkAVH2mLOdA9DTShaHStkMtTOyjelgcsmckZB+DgMKylWJgAD1OT0qdGtUkmNz3sw2KxeCKUYcpmidKWJapiKiXMRMPFYWI8o9SI4d2Lg8QcZOx2Klpw6f4dMlMvxBMOVC1zFLUpICR7TAB7G0EEQO3u/rKMvCpStjWceJGzJAIJLvWwbWGCUrv6wta2FIy2KnzpgHiTFzC5cqJI4qMAAzNpr6QpKfmrdqNQb7/atofLWlCSVVt3X6RGVJDhJSMw2DelLfD3wwT8AICmOhoPP3O4mOTJZIxpAUnzHFvYbwIcMMkELDZhUFjR7EEFxUX3iNXzleEu1bH1cV1F6QpAloFm6v1eLvszvDi8P9YTkAMELVW7vnLrfkXHKOHaAFBCXJ3hvMd9IaEkjEaDXv39Y3vYfbcvEozIcEMFJUkpIJD2Vcc4oSsKFIyYs41BHn/ezu9Pmdo/xCcNMnyjhUSv6eLOHIWmZMUXyqSVBlC9III23ZYIkywpBlkISCgrzlLAUK/rEfa1ggjvaOPlyEGZNVlQLlifgHgAeCMPj+/y1qAw8sJluQZky5DEgpS4az8XpSOzQEJNfFlpkL8TGUqCiwyjP4vtrFTD/UnTQLOhWUUNPZAD8x0jsoAXIJoWOXTfnXeRFKkoIOCrZZ+vl0eASsTiD7OJnOFAkmauhFne9rR2dNWhQ/0+gf004GJAlBLlRG7Xzi1wXevHSSAf66RcLAcv95FQKbHzidEwKBJUPMeoh5CEipL8PuY2nYPeqViOBX9KaAHQspqT9gu6g/IGzgR1E1K7RwoUA5EX8MjMKCCFBBCggjHfSXIkCQmfMYLlzEFBq6mU5Swu6M1I4oOCIo2Up+YyrEEdQW82jKrVkAF+IudilJS/QZST/qEQTi6sYH7RTXGSoJ4qcAb0vkGVsbFOFRoASeAI78s4nlIcks4qsb0NRyb4HYxKieoDXEwToAKYX51GugIhcxJWTLFAL+/E5eURFKKxbhbK3qHFaJdIJBuCLB49DAiXMddVEvnknMbnYHIvkGhQmgBSRRhTdl19MqxLkIZJdyavvQkVG9QW5QuZgmTCSL2yGpqLOKdc2jKJ6gHTUvxhyJbLruzfdKb6GgDPWjxybMUrZsRU5KUkZ5jR6ktTVhlAx+aQoMH4UfnlEWbhiVrBFVM+X7VBmD1JdIpanKrZq0zEk5tiBdi1XGujac4r+YUBExJ/SSGNRnfjiI4QyXiAJbqKXAyqSWyqUkXFdqg1pHfmLmTcCi2jvTE/oNczDRs6QcQGIHxBtN96vQ2qDE3DzLkBbAD2ah7uMzU6bRNOmKWr5YdyX8IH+0DXUnjEgku5cByL7n0cC0cxuNIVQpBqHNSBrR+np1jEsS5jJoHAZ3URmaZVto7xZLkqMsuCXOVHyZ91fzEaStwAnxC3spAIp9rQlhzN+ZihS5iUvY77vxsG82YRpQBICsL7y/kHZzokQdKBlURLSOEsVkFTNUlknYj3wuXJUJiSgu1HG83zqSxyObxJtE56LmU3D3b0g+IlKBJzaUSE1pYEqJZ2FDTlDJJC1FJs5c115231yAMLSpCapTpUmvQAHziGZFalUwqcK2YHiYBn0BcO9hBOUnAmWTgTQjNWvi1cWtQ+NheiScbrlpFPU2Ll7XvlyhsxQ9pAATqpg6m2J50f9Xjf8o0sJUllZJ83IFWN8LuLsGwjSCUVxOM9B3+IFiCHyDiJ3qE013IGlzR2vGtmBmqC0UZwVcWLDIVs1ql8o0SBLKjROWqmo/3NLgA3iw7v4ZasRL8LKVJ4llbswpprxUsIq+WlGIJ1PEuc99AeTRKqYZqgTQZDIDvmc49JjMajz7vn28Zsw4eUohCP8RaVKSc1QUUYM136QxBAINybDvv1iadMIOARQYbCsXIcmwsADam5IA9YTtG0KUCQWFRlU8XsBWOoQTQlm+l90OW7ry9OWjP1363rGxL+X8sIv+X6F4sly0lB+Ye7x2VKoAaHc3Jbr1I2eEbQ8wl0vuraz/jgRZlhRR4kFu7Nvz/MOUOl2zEV8z9o+XWJxjScJOIenqCO2BipAlzE/wBp0yPDQdW0oTBE4NJ9r9D+vyY5OnfLfAXz1vQPXCGt6XhIRNAc0fth7dYamcZU1KpJCFsSmgNNXzA3FP7RJs/zyrFnVyXyegAyfWHDCUurJhzNq5tn949L7G7STiJSZiQUvdKmcEUIOUkR7QL2iQF4nQR2I3aWOTIlLmrfKgOWZ/JzeOgElhHCQA5jyTtjHzcZNzL0HAlmCU1DqqQVB69YeZkuUip9zuEIxKV4mgqZACQ3Ivbzr81ESY1TZhUqjCra6cuWcMShhh19IaZbkkgBJvztZ42ZgVKEtrEseZ+/nDlpMtbg19IcMOGZuHYGvlyve1a3jz/mKQTgrxsOHrvjaFomqHzKKyOvEZHvSOS5LuRQHX7T1vtXz560E/OGoGWgGgNt5eOTEGQpmrut+eNuMOGBIIUVHMC6BYjU1FQxYuIgnbWEshAZrkb9N96R18ZJIbuh7Ebful3g8X+jNKfEAdJzEmYA+Y2YM2+sX7PMUtLqB56ZRlacJaNPFEYhQQQoIIg9toBkTElCpgUkpypDk5uGg84DG5Uwy1pWMiD0jy2WFOBOSuWpKyCkjRID3NAS5fn0jw50x1OGUEsM6EEjKr1DWbzjQBSkoSwcZ525ZNfUmJ8qeDRKVEaVFQ/q72idUubh+bNUzlywICSRQ6VoD5howEgJYKxHiz7taC27fBlKSFE8IAD1NWZrX18j5O1K5QQlClEq6Nd3cVs41F84wnYphS6UU79z0iKrtBIUQAogHMFAaXcXPsh7XTakeklKflJWFDEQ18wc2IzoGLgHSHK2KaH+YWy7y86xI8eZmAAAIo7OLauaOBtp5RGDKXJJDE1vx5O31OkJnplILk152NdDnvFIhYmRMM1Lu4Jq6qOFOOEJ1YeflHqSUfLkFIZ2wnTJnZgLAmvrFBmIwTABUhxQXrri1MKZJyEkFklQSvIkAVU7sxNAbB6KcnfAViWmaLEHdkwralODw4zEzpXySK3S5JtcXArVuFqxNkYaWUpdlZqqDk1NxxE3UMsSz0eNYqCKVLWD9fGOm4xLK2lVCKcGF30Fr6wSRKSMwDZlEhstGce5s3RiaPGhJWE4Um5oABQgYbncCb1ehjk2ecac2GpevvY6UEMl8QDcWgFCKD2iTRy4NCNIYdmVj8FBzrVzU8no1dAY7iT+7jz4hvTWOKn0LF71dx9bckUffbetiASpPzASHFAGyAFqNrUHUNClSU3355+h8ucFBq6lV3fVq0FNLJG5J1idW0/PBQgBg7AUAD5q01PABga6VKDua05ngNN5vpDkoFSalRonkLZtyfaOwLQqQlSUvIL4jc5gH9o/teg1LXNIfMASyMk1LanXfYU0egiHNmOeEkJFVTAza+z7yT0Z7i7Z5ZZgd1b7x/t31rUkuYFkCqx4sk5Ded+6/AMDXKJRfdwQLA2Pm9f7RYZaU7Rgl/pNW1uFDiCX5jMmJVlSgV9eI+zbqRpO5nZMxZXPRPUhBIGQAGgymhNhcNYnpEQUog4rufU/nnAgeg941PejGGVhpi0hRIFMqgkg6VPNg3OGSZfzFhPe+NEsHjzLAE5MyyTrU1UpW51qYBJSzC5u4ds3rqPYXhQQfmFrxMAUpyCaetLC/T16iJJwTiShAASLtTeeGfHSKZYCRiVc99nprB8PKYnoRe7EDXkn3ecG0bQrAG1B6uT653jIrxr3+I6QMzX0J2auutXfSkZM5SkACgy108rAV13wtgCFq5DvvLhxqsBmFfPT16wvwoBb7fjgbveKQaOaGBzpwSHNRycqH5/n+SzspWzCvQDu/qKxoTFTFYBR/PuwFjlWkQ5uHJBUSVak0cNblannFyJpQCEBiWbeLfd9Nc8TZqUrCE0Afgde/SLHuRj0ysQUJCEpWKtKUpZUKqTmTUXBqPqv0aCVAklzfke+kYXKMtVc/p35R6fGYzHm/frtTxcQmTwqlyyFkeGoEKNBxE1IZ6aKGwMaMlSkggs7wqbUNFYpDBg2bZvq3IGjN8RGSlhjLsLVdzvsb+jZR2Ul2Q3H6Q6VKLV00A6MG00+bp2eaACs2L+h83pFE4hKgEnu8SlI2oWDmzBnpo94yieg4guzkNz/AB7wkpJZhVusNTLBAP1Rofed2bSMrCllwKfR7cdPzG5YAoo1PffvHJYDApdzUjq5ofn84mmS8fhT7Dfpb6mKBMEokHK2cCxHFwp4t616D9NPOCVLYlUw1dhTqem68ZcD/UVQaZE9513WiBInrlqzIUrOg5kpSWLHhIJNg5I/tHpOFLACQAL+Z9uzE6wpYC+J4n7iPW+y8V4kpC2IcOxIJbQkppUV840oFJYwAvWJccjsKCCFBBHnffTBYhEzxViSqUpRSWzOeJ5eawfK4cagb18vadlQmZ81LgnOhAysfOhGbZxXsygoFCg4Y7svbeKZxTysMVBwpSm+q5S3+oIISerekS/6KltNLXYkkhXDRzkGZwziFjaP5ZTS0hI3JB4HxAq4Mob6uAXDyUS6AS0pVqEih16vqP1h8ozZjKQio10y5g2Ou4QbRtEyYn/UUqu99TbulYJOl5cqrVO3M3aqTUDrHpS5y1YpBYlg1TuBdhQjwkh6EZxEJSFG5pw9+kGw80nKoHQA6mymplesedP2ZZKklIfE2eZT7tfMZwyYEJIU5qwOmmsBxUohIYAtQdQoEMclLDyfnFSGWlYwgEgF3/xZx5kln1esN2ae81DqLWNMrHPeOdoGV51ZQ5BYs7UUFUNLMCnQezo0VyZOHZwsjIi5rZs3ORuIUVKSospilwKDL7+8OkzVAqCgqjkOQ7MQFDcsDbVzrHmJQAH/AHJOt6vmH4MLC8W7RKTjTgZlbrFg4pvrWwIzBhpClqygEslxmWwJomgF6FtNTF6P0lBUQBQsE8OORYb4S8nxKURU6nLt6UiUVEkFnelSwvcAEFnGrm3OMpmMlSlVw2DJI30BYmtAHA4tEwmJskjXPzLewrBQgghnUaVzadM7A0AtrDF7UpSMJAw6UBVW6i5ZNydRuodNLADF/wA8K90hmIUwq9AHJUKJF2B9H53iCcpUzwlIIJdrUc3pRIqwNTkLvZs7AlYVu1JVkB68qu8Q1jPXLMCL7KU4d1bPonYV2PoyZIBq4ObU5VP6Rwqb0pG/mCVRJSSObcDmo/3ZZZGAzF5b1Fy4ZzTbyo20UK2lSq3NhRiAN6aA8QAYjOzpX4iW3v51AJ5HSIS8qpiAoFKVGnCS4SXNWoBU73apiKbtK/8Apyy6ha4amdrjIMHAyAjYlpSm+IHPfw131cO4zj1Tu3gpMuX/AEUlLnKonMCSglJJCi9wYaAEgAWELMUn0jYgZJUvhJVMCmKaskKLhVk1AHy0PkTRKJVm1O+EcKCqkZPDIcBxQC5cAtRhqxs8RfNJspjuqR9xUu+oDAw5bAkDM9v7ZZ1ieVnLQc7DQc9YymWhRYlsrmmKjMKDzLXeF43OLthApRUSx+8C2liw9RXY8qMUZQSSBkG41v8AYgPwEaS+IEi/2v7X+plsAGFBpz8wQ97R0+PO/kG4/bjeEpZBJNe+9/CO1qoU+fh+2hphMuW+FNch3pYXYX0jqlFag97991gCZec7f2p5H9d4b4SsJLsLHUZ88nOTcYaVFA7v9uIrwgE8FNtKmlD0e2obnGlkIQcY3AXYH0qz5QuW0xTHrw11pmK8YZgMyZ0lQCifFHsFKSSosQMzbmhI6R5wniWoBJyAzt3q7aw6aSt9xHT8Zi8etBRyuxdny0d9to9GFR5LjZ+efMWXcrUOMg0Sco60FhYdYo2hYAQhOQ875b7b+EdRLdJJ1EScJLAqRfir7vPXlpEM1Sl0OT7+91WpAVOPDw927cw1E0JOUaknkLv5kCnnzgVKIPiyHOhHv9I6ohVe93dPODJcpBLsACBV33O51Arp5a+XLExSQzvXc/p20ZUThDc/YfU9nmUEHRrWYPazC+72ha0q/VvoNT2wfpu0FpRQc4ItTAUqLafv8P16wQ6iaW5/TU7oUk4/1ceWnE5dIjmU1RQGpO52IjSZYSkKubAHIa9YFzA2Dy0O7Xne9zEPGkKAWRV/czfqPkxhQwqKEl2Be1+OWR/MPkKCAz0JHf2PtG1+jman+HKBkBSo0SjKWembQliz8oaid82vKFAYXGkayNx2FBBCggit7b7GRiUBK1LSA/sEC4bUG1/KMrQFpYwG0ebTJiEzCmXMzKSHBqKGmrV5HkevhLlzEulSKG7WIFidBm9xmCmg7KnGiJ9sj36GhvRVYJLCVMCADXoTy+DacjUtTNXKYFRAq4Du1CXehJFdDQ1BLPmyAxwDQvpfy65i8Gw88EKllsyQ7dC7H9dzDlyflzEz5aXSo3O8MDvbMG6Q2sefUuVX+vb8DlaH4Z8wHCxBZ9w/pf8AOKJqMEpTh1Egmz1Zn1seY1ELmSyUAHMEesdnqTkUbspyGGzCjdL/AJwqWpR2iXLb9oHQk6Vz3dIfISEoKjuFda/bmIgJZSsgLAZklj7Ni1X+rQU1LxZL2eZ8nAtqEGtXNQGqN17NeztnpT8wLFlYTxP7vME/SDqBqpvZYHhdwTsdgkEAnQCMzUokspDE5DNrEGps5c7oZsi0rmrSrNuShY7nNDxfKDyVUcAgrqSSKPqSC9qmlyd66J8IJVxtXMCgdyNK2fCGjCpZxMR+nlxG6uZ+0GlpLbalVTsXBLereumFgnCtT0sBpXSgqWYVOoYkzTFv4h319TQZCHTp4QOIsbMH9Bckk/El9YxKlGc4QHG8uNQ7UJ0H6X3BjRKQVOo18qfQan8RV4ZOZlqpmCcqXDAAU9m5Lk/dBpUObZOBJKgAS538yo0fO3ANF20laB8lNALmtTmAMgLb7k1aDKXmPCkkbqqH0v67xYUqQkCYptyfDTkMRJsP0jjEJYW9/t6w4SAA5Liz2flv8IX8iYvwAYXyaw4ZcCVOX/SASOFaU+Ihzvry/AEXfdPBYtCkzJkiWyqP4nsoLOUpy9aE/F4UtCJX+mgDecyd5z7sABA5UcSj9o28KjsZL6QJZKZJ4iMxBGV01STxUcVDCsJnAnCRrlQ2OtORvaHSyyVbg/m3oTGSkhmS1XvdhpV6jWArdGNJyy8OejXsK5gg0jMyjk10zv7C+4xIcHMBaz9Tv+cIlJW4Knu9b0pvA3kiDAgXag5a534Aw8TWUXFCD+/uYQxMmWUtvG/hvatH51hajQKG/v8AEFlTC7jWjcr1tRz+0MITgGAub57snJNBz1aMLSQqzQOYoKdJNi5Ca0sBTk3pzjnzEy6i3r1L10iiVKW2LXty+n3yaHGaE7Am5KhtZr+6EoCpviNtwry7tHFpdVyW3fgbzUxHmTavUJtQMx24qf3jK5WKjBxdhfffn+DDJYwpbXXQcIjmWVzZaUgcUxIIWrKG5kAsaUYRiTsiiXAtfrpv0d8zGyvC7kG2Xed39Y9WUkqQQtKXKWUl3TUVDs7c2j0YkjyXDSgMrFIHEDkqL1KSab6e6JZYxODW7cas4zrm56w+b+62Xn3aJcuZTNqTTlC55wkIDNTUPbvrCxKdR3DzPfSCED0Y+lXpSOkFaXJZz679fSADCaaN9gGf7wRKwQC1QAG01B8q+gPKHSpKnJxU7oONeOdIUonCB3zgq1DhoH1Ogyh3L8x04jQRkAuXLM3Mnn3whSAVDwiBMCSVkBzTcB9tyNL6aR1cwICUoqfXi/ramkVYCAwFB0f7ZdY6tbjhTy4g3mxY/CMJUUhlEgbiKbj9OyV/LDuojlX087xDxTGrpLMAzn9vjEhClFjcu9jVrUva8VoSzsktvpn19I1P0dLV4UwELCSslLjhoAmhNa7cos2SWUJL5n6CFzmdhGviqEwoIIUEEKCCKLvT2OqdKAkpR4gP1qBi7g0s5+JhE+QJqdDkdOjRwpBjB+EpLoUnIsB8ii/QpXZSdjz8o8nbJSpMzx+NJuQNWukWO+m6rmNSZjMhRwnI5Dj6Z747KmggXKknp7tdtopTMWAZSP0KqDeoqBSoLgmoCmcl2Jh02VjLmixlkdGNAxtplS0ERlBBNQMwNSaUY6sw+RHoSApZZIdSgkizfufR93lVoRMUSigatd1o7iiySCBxCwo5AfozprEOxKxKMxJYpUAH0cjkzuNLmESkeHAotRzxNc8xTqYbh5bKGxSFFwalmN/9oDfYirapgQh3cqNGq2E34tvzbUwxJVMSlbfpJHI2Fd4V1g86YCzUFi2hs1Dev6xIiWubNwr/AFXqT9LANfixyjaMMpBepP0c9n8kWGOVRT9U1SkNUWIfkfcR5XJaWcL3/d/iMgMg+l3F82TiqegTQdyuOR5jOtQdRBMbjUpYCpLUDBvNXxanWhJGPaFkyklQNK2bMl+T0L2NGSdS9kCRjmHCOpP35/VUQ5ySf9ShUmlBWmtSAHJFa6UvTsyUqCJi3GgLAA1r6GtXG4QSNpwghIYCoepJy3UqbUZs4lJQGqHOvwZtbU+GzJQUSyGQmu6l+OVbcSIlK3YqLn7QVAept8enu8gIehIQWQHUdct53CtM1O1KxjEVVPffeUO7v4OXjZgCvGRkBWnKClqAVJp9e1XIJ2JTOnJQnCgkqzPfeVmjaU5mPQ8FhhLQEAqIGqi5Ll6nziCGQeCCKfvXgjNwywnLmDKGZZQBlqXIB0e9IwskJcXFelY0kgXjzfDTgQQoFjW1DVxZ3FvN+kebUMtBF8qnfQs3NqNekPKSfDuo/deXlEoFSWDO9XJHUNy+dosQvGhSxQ8ub1d387i8TLQgHxK6A+zQ5BUSniSLgtV3G5rttaOFSSlalA3Fxw07+mkYQLcKt5dY4w1JPoeVzUD+0C5RDCoyz14Hhyh4W6nYd8LnvWCy0IFQCWu9S/N/7OdGjp2crIQFDu9q33tbWNfOXhxEMTZqU7pqz6xyZMUx06c9Plv0tXglJYppyPl+d5DRMJQUanr3zy4QKcAAwc0qWOt25/2MckIx1URXkTrevQMDVoYteEVFMm8nb1udREzuXh1zMQCCQmWHJKMwJdmc2LOY3NKB4EZE+YHrWEqcqfcPrHpUJgjyzt+WZWJmJKTlUoqDoKQczq4dwFOH/IxFtCg+EUI9D93+lYckh8T5Dda0CygEEqB5DToIXK2gqcGh33PHTyjK5aylkClOHdM/OkOGJeyVOa2bpe1toepITQEO4rag+nmYyJagXUa13xxKlcJZnDEPap1tVht+nFj/AFDhVr6DSvqeEOThwEdtXKHmSpbgryjZLX+Bs9rtHEYwnFdvr3n1jaFypYGEVOunflB+FIYO+rFm5EiOyNnUVFcxx5982hU9SpjAEd6AvDcgqrhTS+tN35/nD1JQWQmvflnVidIwnGkh379fKKzGzQHJsz1N262BFflovk7OApJXZ+37vxEaVMZJw/jv8ax6R3QkKRhk5khJVx0XnBzAF3YNs3J9YlJephUXUcghQQQoIIUEEKCCMh3i7o4fwgZWGK1pUCMq2UAHNColw7cOscIeOEPGTxPZ+Kkl5mHWhI9mZmQpzShCCSn2lCtOHSJFyTiKjY3y5h6OKFqPapjctaU+FVst27/adMrjSG+OFClHFdAdzdhQMTCysy5fzEl2fDqCaAMz/qLjOtQ4huCvy1W+hfPlw0MHw6gUpK3D1CTelxS4LfCJ0TVSFKTJAKmwk/tANi5/cDVsjwhBQTMKsn5k503Od2+GT8UQEq1TlSTzty1A9NYaqWgTBm+JQyootnx30u0al0xykhqPSp8NS/IWp5w+TLCSM5DMSDYEl3o9f7VhhVN2mcuXJqXZRv1N87hmygShKUYpmppfP7Z20gWNxSlAhLZ0l62T+pI0axHKHy9iSpbI8QH7rAm5vTdcnNmdrJEwIGOb4UKo2at/I1ej74Zg1pYF1An6xLq9PWjR7MsH5boqDyHM58iBEG1LWFlMzKlPplXW5hsnEhzMox+At889YciUFDEP1XAoKaAb79NIVta2aWm6b71Z/QcngisWkAOeFwmlXKiwTTU/OkTCcxVvJbcLue3yhCDjtaNF2X3fmTgJ6MQkAkgJ8LOElJKS2Yh+IbEFtXqtW0YXTLN7nM+w0EVJQ143IiWNx2CCFBBHCIII8/7x9lmRNKglRlTCS5CcoUok5QEl38vOPL2uUtBxpLDi18uD/h44/iGK2649/WK1NaHMRofy6QS52IOCBWoNL52L73844UtV3071HKGrmeyC/l1AprFyUhiUBqZ3tw1HtHEvj8RPDjDJR4cxsaDfkKVtU/tGpgAvcm2Qz7OcPBKlAVwgOTwp+IksAAAQw13N/deGollsbcBu+/nwhUxalKfPn05Q2TNClMAWAfqW9wH58oyuQ4Ci303Vz5PlDcKkJqanyGdN+/Q6x2csnQEmgSA482FhFB2AKTUsNbU4DXf0hYWxdyTG47t9k+BL4gnOouopUoguxsoBtmawicIQiiAw4ueZjpJNTFxHY5GX77dkeIgTktmljizKLZLtlYpd2L0teJtpl4k4gKjrHcRSIyWHmi6QGIra3L99o8uWuwVQvS4B451PYyFglGIFx5jjDigA1LhnBsPn1i+WpS0hS3Bf00H2hOIoDJAeAldAKagACzaileXlFWDGSEi7VJ3Ea8IoSrDVZ/Lv+d0Gw0sXOlNtA1fm8YZiQn7Pry9Y6qYQkK18h3SCKAF6bDV9r+fnD3WEskmm+w6eevnOhSlQRbEWfbYdYXK2dX6nr9d13I3Q0LULd+0d7N7J8eckZV5EEFSwAUv9mvkTyhitnmp8UxdDYa79w9d0dCwLAPuEekISwA2+dIIzDoIIUEEKCCFBBCgghQQRHxuClzUhMxIUAXAO7EfAkeZggjKdvdylTaYZcrDgABP9MqZgBZwHcX2YNuk7OgqKsz337wxEzCGy77/JjPq7t4xE1SchWAS0wDThP1ubWc0PNsbRKThaWjSj5h61bWzt0gCApRJXcaN0IcdREOXlWlftkAZioJVlBWOEqfo9Y85XzgsKUGNBViWD2IBqXv8AaBPgAbIuW/d5WIhsztDMc7nMFBJNmsCA9HrpHpfD/h6zLXL/AEoLk792tQGJ5AZwtSwkjEXawp14aDPhdqZ8tLFgaal/O1zXrzaPbRs65coS8QSMhQAPpXLI11EImzpsxRUXJPenlB5eFWtaUpknLNyHMpKwGWSHBAsW8neETCseAzvCa0AP0z+8NBUoJUf1Jt9P+J8mGUXfZvdacpYE6QlKMxSSldcoCmUPMCjWL0tCFzCo1Uo8WHoB6xP/ACoNVF40/d7u5LwqMoUZhOX2gGBQ7ZRpfc2ELJJLmKUpCQwi6jkdhQQQoIIUEEKCCAY3CJmoKFgEHcAtzAUCHggjDY3u3PlKJS8yW7CuZbG1EoHrXziCZsoR4pYtp7W5UjqSwbLvvPdFIVhbsQchY2dJBfiHl8DGZW1GUtlhgQwuAfuHo/AtQw4ywR4aHP7d9XgUmcxOgSSPP+50/OK0f6szEDUuXZ6cPIDnvjmAhISB+a39T9octrqJI0SN9H5/NY9aUk/qUK72LPoLdH40hRmYfCKP2e/KD9n+LMUqXLlqUpgaMKFTFTqYX+aQ2b8mUpKiXNSdXp923BnhBUZiqUEbnsHu6JJExZCpgsoZksCLFOYpN4hn7Qqaa27vDQGi+hEdhQQQoIIxXeXsKYhZmSU5kqU6kjOpTlySAElg+hpXTWHaNiRMOIX9e+UcZlYhGdUutQyqgpIIINHfb4iEib8kHE72fOtM/wAHpDRLC0tb0gMteU+dPQCvQxdMnJUkFFy1udBeh1pCsHiqGofTvyhxnEAKHtEOfjXpDNnCgBhFPM72yD6sCRDCMROPvdvpD1LCAVKOY25fq0enKkY/CDbW/S3lE654YtQae+sWPZ+FXiFFMsHKkhKlAp4H1AUQ+/8AeMIXLlIxXUa9dd0ZQCoAmNz2R2WiQjKkDN9ZQSAVGtS3WI1rK1YjDgGidGY7CgghQQQoIIUEEKCCFBBCgghQQQoIIHMkJUClSUkG4IBB6iCCAo7OkhGQSpYQTmKQkAPuwDPSCCHJwMoBKRLQyRlSMoomlBsKCnIQQQaWgJACQAAGAAYAchBBDoIIUEEKCCFBBCgghQQQoIIUEEKCCIOL7IkTPalpdiARQgG7ERhctCwygDxjoURaKyZ3Nwp0mDhCQy1UAaz101e5jshKZBJlgB9wPq8ClFVzBZHdPCJL+Hmq4zKKgL6E2rYvFS9qnKur6ekYCQLRb4fDolpyoSlCRokAD0ETxqCwQQoIIUEEKCCFBBFZ2n2FIntnSXBcFKlJIO/CQ56vGShKrgGOgkRS4vuW75Zx9kAZ0A8QNyUkaaNEY2BCT4CR942ZhIaAp7kKB/xxf/t1I/FHrS5yZaWSnzhKgVXMWGC7myEAZyqYwZlMxFbgC9fcIWuapd++sZ+Ul3IjQSZQSkJSAEpAAAsAKAekLhkPgghQQQoIIUEEVnavaSpUyWhKM2cKLsstlKBaWlRrnuWAbnBBERfedAWseHMIQnMCMvEAZoUQCr2R4JvUvaCCJ/ZnayJ5WEBYytVSWCgSoApOodJ52cVEEET4IIx/fL6RMN2dOTKnS56lKRnBlpQQxJS3EsF+HaPT2L4VN2tBWggMWq/sYwpYTeKD+d+A/wCzi/wSv/LFn/p3af7k9T7Rn5yYseyPpXweIzZJWIGVnzJl6vtMO0eN8XkK+FhBnVxOzbm1bWJdp+IS5DYgS+je8XMrvnIV9Sb6J/5R4CvjmzjJXl7xhHxOWuyT5e8TJXeSUqyV+if+UJV/EWzD9qug94rRtCVWBiXL7UQqwV7v1hJ/ijZB+1XQf+UUoQVWhsztZA0V7v1jo/ijZD+1XQf+UUJ2RZzERpneOUPqr9E/8oaP4i2Y/tV0HvDk/DZhzHn7RFmd8ZI+pN9E/wDKGj47s5yV5e8OT8HnH9yfP2iqxP0n4RCiky57jZKNn+3FSPiMpacQB8veLpf8MbUtIUFJ6n/xgX81sH/2sR+GX/5I3/PS9D3zjf8A6U2v+5HU/wDjF3gO8aMZhJs6SJiAklHEwU4SkuMpOihFEqaJocR43xD4fM2GYJcwgkh6PqRmBpEbEdoyZcnxZisSHnTJKUpmqUVGWuYlw5AqmUpTeVSztiGI2M7w4SWSCvFlQUUlIUsqBZahTNcy5a1gXIG5AJBFx2TKTPQV5pyWmTJbeMsv4cxSH0vldtHaCCPNvpj7w4vATpCMNiJqErQSoFWauYh+MHSPc+E7Ns8xC1T0YmUkXIYF3NNAHhUwkWjz4fSZ2n/m5vojn93lHrI2P4YUYlSiL/uUbFW8ZJJ8owVL1jv8y+0/83N9Ec/u8oadg+FAkGWqhNirIqGo/sJ7D8xL1hK+kvtMf/dzfRHP7vIx2ZsHwlF5aup/z/y/wV5QBUw599mLbu7377RmzWXipqhlJYZQXHQR4f8AE+y7Nsnw9O0bKkpJmYS7n+56EnMRDt+1TZMt0li4i0nd/MSlKVKnTQVZaFaaZlEFyzUAJ9N4+HTtG1KUQF2fIZD6xEjattUopC7P+0ZB9M4tf/eDF/5mb+IfpEn9T2n+7yHtEX9X2v8Au8h7R0d4MX/mZv4v2jn9T2n+7yHtHP6vtf8Ad5D2jSSu1VjIlRxBJky5gX4zBalqSjKAKjiUHJAvR9PNV8X28uRNDYiGwigAJe2gj7vAmlMom9iYiZPSsrM6XlWUBp6lhQABcKYOxJSWcBSVAEs8I2n45t0ogJmu4f8ASkNyY8RuIcCNCUk5RK7QlKTKmKTNnOlCiP6irgEiFSv4h29UxKSsVIyT7R35KI87nd78ShSwqfNATlObxLgllE8NMoBJAemzx9GnbdqUAQq75Dl15R7a9h2RKiCizfuOrHpfODdld6MTOl5xPmjiUGzg+yoirC7B/PWMT/iG1Sl4SrTIZjhG9n+H7HORjCMyLnItrEz/AK1iv8xO/F+0J/qu1f3eQ9of/SNk/t8z7xm+3u+mNkzGGJm5SQLijpcm3KPS2Xa581DlVeA1jo+G7BLSFTJbgrw/qIYYXe8QJX0h44pdWJnChJDpLNfTasUGbPdgryhkvYPhZl4lyiKEnxEs189K24PHT9IWNdv4mdpbLqzabqEc+bPZ8Q7/ABHT8P8AhYVh+UrKxObNnqoCO/zBxumKnH8P3eX3xHPnT9e6+0b/AKd8JNkKPNX+G/8AzEXvcfvji5+NkIXiJqkKmAKSpqgpJ0ENkzZpmBKjrEXxD4fsKdiXOkIIIKbk5tvORj1nt2al0pMmXOVlWseJQBKcoUxCFlyVJoBvtW+PkorMfjMAtIMxACVqcqAACiHBJyF1B1kPW5POCCJKe35EorzSzKJWzBIzKJSVkkAXyhRuSW3IEEESUd4UKmJloRMUSopsBRpzHiNQVSFp9DYgkgjxr/2g/wD56R/+OP8A9i4+x/hz/wBur/d9BE868eXR9DCY1v0f3nf7f/6j89/j7/pyOKv/AMx4/wAVujn9I9EwcflcyEyIvMHEMyPakReYOIZkezIgeKjSI9OXFPiosRF8uKfFRYiPQlxhu2v8Zfl8BHu7N/0hH0myf9FPecQofFMeqfRyCeysSAWJmrYs7Hw5bFtW2j1dh/6Z4+0fn/8AFX/vE/7B6qiym9kyf6ubE4biX/VfCSqqzKLr3ZSVnMbFKtjFsfMxxUlE1SkrxUl1KBPiYSUM6kApB4rkBBAfQFqQQROw2cEIRj5YzHMAnDywCZhCnoWJUV5ty7wQRRd4+4H/AFOclU/GKVklJKFIlIAIWpfr7N+cXbJ8Qm7KFJQAQq7h9fcxlSAYrP5FYf8AzU38CIrPx3aD+1H/ABGbv1c9TrGflCF/IrD/AOam/gR86x3+u7R/aj/iM39z1OsHyhC/kVh/81N/Aj51jP8AXJ9ThRW/hFb+56nWD5Q3wHsP6L5AUlcnEzk5jl45cuqVIKwoMTRQANa1LgGI/iW3TfiEgSJzYQrFQNWvuYTP2KVOThW8WKfo/lmYqT/ETKCp8CXlJSEqyhi+YBaTZq0JILeJ/TpLvXrE39JkO7q6wJHdEUefiU8WRTyZJyqYEA5VnMSCKIzNqzGM/wBK2ff1jH9F2Xf1juH7opVMRL/iJyVKJBCkYfhKXoWmHMSx9jMzF2Ywf0rZ9/WD+i7Lv6xcJ7ImIkSJip+clCAkDDyiqifEYFSh7IQVX+rRywiQ/wAP7IST4qkn9Wse0JqoLhuxRhymVKxKJQUkzGl4WWlISBdTUDgU3ynYwTf4f2WacUwqJ3qeATVC0R8UJq0FAxS+OQZnFJlJoUr4SCvPm4TQJLatGU/w3sKVBQCqb4785UQsd3ClyVBRxCypTqUUyJThKGClqJIJCQsCjnioDFv9MkkYXLcYu/qs9ypkvwiPie68qStcv+LmOipyypIBUsp4aqHETMScxZPFU3jh+FbOal+sdHxfaE0DdI5M7usH8fEZciVhXh4ZiFlKUj/EoXUzqYcCqsHjn9I2bQ9Y1/Wdq3dI6j6MJeJK1LxKzVLf05RoqWlWhIssihIh8vYZUsMl+sdHxvaQkpISQS9Uvk3pSCfyZk/5lf8A6UuN/wAqjU9Y1/Xdod8KP+Ihs36HpCAVHFLASHJ8JFAmvub3QfyqNT1jo+O7SC4Sj/iMmb0HQRVz/o4wsuSZyp81OUhBSZUgEUCg5KsgGXKRxbC9IP5ZGp6xwfHNoBcJQ9B+kWDN6DoIse7/AHMkYfEy5sufMUZc0MlUtCQsZvDJGU5hlVTiAttWNI2dCVYg8L2j4xtE+UZKgkJLOwa1o9PxWElzABMQlYFQFAH4w+PKgauzJJIJlSyU24RSr0pvWCCGDsfD5cvgy8t2yBvhzPrBBBFdnSSXMtD3fKPv/wDkX+NW5ggig71dwsJ2hNTNxAmZkoyDKvKGBJ2u6jHobJ8Sn7KgolsxL2jCkBV4pf5N9mbTv/U/aKv69teo6Rz5SYndl/RhgJGbwxN4md1vZ+XOPK+JzlfEgkT/ANrs1L/iJ5+wypzY3pFtL7o4cWz/AIv2jxT8G2Y5HrGE/DpKbP1iTL7vyRbN6/tCj8A2Q5HrFCZCU2iVL7NQLP6wo/w3sRyPWKUqKbQ1fZcs3f1jo/hzYhkesPG1TBEdfd+Sb5vX9oYPgGyDI9YaPiE0WaI6+6eHN8/4v2hg+C7KMj1ho+LbQNOkV2I+jjBLUVKE1z9/y2ilGwSUhg8Vo/iPbUJwhukD/llgdpv4/wBo1/JSt8b/APU23f49It+z+7cvDYaZIw7gLJVxl+IgDTThEPlSkywyY8rbtum7ZMEyazgNTSp+sRJvd1SwoTES15lEl5s36xWWAAoB4irbwyI4PO7FUsFKpcogqzkGbNvXlbiNIIIjze7ZIVllykqKVJCvEmls+YFqfeLbU2ggixkYbEIUSlMkDIlATmXQIKm+r973QQRIzYn7Mn8a/wDjBBCzYn7Mn8a/+MEELNifsyfxr/4wQRCw/Z06XlyJlAJVmYzJhsgoADpoACGHLnBBDjgJuczMkoKVcibMH2QS2VgSEJD7CCCASuxpiQkAJGRJSn+tNoFXrluftX5wQQWR2ZNQEAJlsj2QZsxqWplYs8EEc/6bOMqXKWmUQhIAImTEmichLpS4dJI84II5O7HK1BSpGGUoBnKlWsx4agCw0ggga+xJmQISiUkJSUoHiTCE5kqS4SzOy1B+fSCCJeMwc6Y2dEks9pkwULOCyapLBwaFhBBAJ3ZUxSioolOSFP4sz2hlZQ4aKZKQ+wbeCCHo7OmpBCUSkuEpcTZoLIJIrle5J5uXd4IIfgcJPlBQSmTlJDDOugShKAHKa0TBBEnNifsyfxr/AOMEEcmDEKBBRIIIYjMuoP8AtggiD/0mZlCcsuhzA+NNzPlyvmZ3ycPSkEEKR2MoLBCJSOJJJClqLILgAKDAU+WEEEf/2Q=="/>
          <p:cNvSpPr>
            <a:spLocks noChangeAspect="1" noChangeArrowheads="1"/>
          </p:cNvSpPr>
          <p:nvPr/>
        </p:nvSpPr>
        <p:spPr bwMode="auto">
          <a:xfrm>
            <a:off x="5334000" y="4191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4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errible scientific fig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4" y="3234267"/>
            <a:ext cx="2828552" cy="25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ad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385763"/>
            <a:ext cx="367665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terrible scientific figu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71" y="3234267"/>
            <a:ext cx="5376005" cy="30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68" y="293688"/>
            <a:ext cx="4865732" cy="2656946"/>
          </a:xfrm>
          <a:prstGeom prst="rect">
            <a:avLst/>
          </a:prstGeom>
        </p:spPr>
      </p:pic>
      <p:pic>
        <p:nvPicPr>
          <p:cNvPr id="3074" name="Picture 2" descr="https://s-media-cache-ak0.pinimg.com/originals/c7/33/f2/c733f23f39921027723813e4998ab46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148" y="526786"/>
            <a:ext cx="3774898" cy="566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6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Other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Figures are static. </a:t>
            </a:r>
          </a:p>
          <a:p>
            <a:pPr lvl="1"/>
            <a:r>
              <a:rPr lang="en-US" dirty="0"/>
              <a:t>Investigating interesting trends or outliers can be tedious and time-consuming and can’t be easily done in real time.</a:t>
            </a:r>
          </a:p>
          <a:p>
            <a:pPr lvl="1"/>
            <a:r>
              <a:rPr lang="en-US" dirty="0"/>
              <a:t>But what if you could check the corresponding data behind a given point, sample, line immediately?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5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The Answer: </a:t>
            </a:r>
            <a:r>
              <a:rPr lang="en-US" dirty="0" err="1"/>
              <a:t>plotly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High-quality interactive graphs, plots, and more that can be made with no coding, fully-coded, or somewhere in between.</a:t>
            </a:r>
          </a:p>
          <a:p>
            <a:r>
              <a:rPr lang="en-US" dirty="0">
                <a:hlinkClick r:id="rId2"/>
              </a:rPr>
              <a:t>Excellent documentation, tons of examples</a:t>
            </a:r>
            <a:r>
              <a:rPr lang="en-US" dirty="0"/>
              <a:t>, and see the code (in R, python, MATLAB, or </a:t>
            </a:r>
            <a:r>
              <a:rPr lang="en-US" dirty="0" err="1"/>
              <a:t>javascript</a:t>
            </a:r>
            <a:r>
              <a:rPr lang="en-US" dirty="0"/>
              <a:t>) behind any graph or chart, even those made in the online editor.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5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004711"/>
          </a:xfrm>
        </p:spPr>
        <p:txBody>
          <a:bodyPr>
            <a:normAutofit/>
          </a:bodyPr>
          <a:lstStyle/>
          <a:p>
            <a:r>
              <a:rPr lang="en-US" dirty="0"/>
              <a:t>An Example: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75A203-BCD3-4A6D-B113-8B1F0C82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https://plot.ly/~jackluo/3592/</a:t>
            </a:r>
            <a:endParaRPr lang="en-US" dirty="0"/>
          </a:p>
          <a:p>
            <a:r>
              <a:rPr lang="en-US" dirty="0"/>
              <a:t>Used in </a:t>
            </a:r>
            <a:r>
              <a:rPr lang="en-US" dirty="0">
                <a:hlinkClick r:id="rId3"/>
              </a:rPr>
              <a:t>this Nature paper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54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2132-C0D9-4E41-B12A-5F83A45F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21" y="274638"/>
            <a:ext cx="8771467" cy="1143000"/>
          </a:xfrm>
        </p:spPr>
        <p:txBody>
          <a:bodyPr>
            <a:noAutofit/>
          </a:bodyPr>
          <a:lstStyle/>
          <a:p>
            <a:r>
              <a:rPr lang="en-US" sz="3600" dirty="0"/>
              <a:t>A Personal Example of Wading Through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732A-A8FE-4693-BB63-1D9486EFE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example.html file downloaded earlier.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3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CE26-E31F-47B5-B261-0B9E39A6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Your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DBC5-3310-417D-A706-B86B96FF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has </a:t>
            </a:r>
            <a:r>
              <a:rPr lang="en-US" dirty="0">
                <a:hlinkClick r:id="rId2"/>
              </a:rPr>
              <a:t>Dashboards</a:t>
            </a:r>
            <a:r>
              <a:rPr lang="en-US" dirty="0"/>
              <a:t> where multiple figures can be viewed and interacted with:</a:t>
            </a:r>
          </a:p>
          <a:p>
            <a:pPr lvl="1"/>
            <a:r>
              <a:rPr lang="en-US" dirty="0">
                <a:hlinkClick r:id="rId3"/>
              </a:rPr>
              <a:t>Example</a:t>
            </a:r>
            <a:endParaRPr lang="en-US" dirty="0"/>
          </a:p>
          <a:p>
            <a:r>
              <a:rPr lang="en-US" dirty="0"/>
              <a:t>Organizing these can get </a:t>
            </a:r>
            <a:r>
              <a:rPr lang="en-US" dirty="0" err="1"/>
              <a:t>kinda</a:t>
            </a:r>
            <a:r>
              <a:rPr lang="en-US" dirty="0"/>
              <a:t> wonky and usually requires resizing the graphs to be more square or rectangular before they look right.</a:t>
            </a:r>
          </a:p>
        </p:txBody>
      </p:sp>
    </p:spTree>
    <p:extLst>
      <p:ext uri="{BB962C8B-B14F-4D97-AF65-F5344CB8AC3E}">
        <p14:creationId xmlns:p14="http://schemas.microsoft.com/office/powerpoint/2010/main" val="140501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409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Plotly A flexible framework for creating interactive graphs and 3D plots using virtually any language (or none!)</vt:lpstr>
      <vt:lpstr>First Off</vt:lpstr>
      <vt:lpstr>The Issue</vt:lpstr>
      <vt:lpstr>PowerPoint Presentation</vt:lpstr>
      <vt:lpstr>The Other Issue</vt:lpstr>
      <vt:lpstr>The Answer: plotly</vt:lpstr>
      <vt:lpstr>An Example:</vt:lpstr>
      <vt:lpstr>A Personal Example of Wading Through Data</vt:lpstr>
      <vt:lpstr>Organize Your Paper</vt:lpstr>
      <vt:lpstr>Incorporating plot.ly into Presentations</vt:lpstr>
      <vt:lpstr>For Coders</vt:lpstr>
      <vt:lpstr>Plotly as a Web-Dev Tool</vt:lpstr>
    </vt:vector>
  </TitlesOfParts>
  <Company>Washington University Dept. of Pathology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Andrews, Jared</dc:creator>
  <cp:lastModifiedBy>Andrews, Jared</cp:lastModifiedBy>
  <cp:revision>24</cp:revision>
  <dcterms:created xsi:type="dcterms:W3CDTF">2017-08-09T15:55:45Z</dcterms:created>
  <dcterms:modified xsi:type="dcterms:W3CDTF">2017-08-10T19:22:37Z</dcterms:modified>
</cp:coreProperties>
</file>