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300" r:id="rId3"/>
    <p:sldId id="264" r:id="rId4"/>
    <p:sldId id="298" r:id="rId5"/>
    <p:sldId id="309" r:id="rId6"/>
    <p:sldId id="316" r:id="rId7"/>
    <p:sldId id="296" r:id="rId8"/>
    <p:sldId id="297" r:id="rId9"/>
    <p:sldId id="306" r:id="rId10"/>
    <p:sldId id="295" r:id="rId11"/>
    <p:sldId id="311" r:id="rId12"/>
    <p:sldId id="303" r:id="rId13"/>
    <p:sldId id="312" r:id="rId14"/>
    <p:sldId id="317" r:id="rId15"/>
    <p:sldId id="315" r:id="rId16"/>
    <p:sldId id="310" r:id="rId17"/>
    <p:sldId id="301" r:id="rId18"/>
    <p:sldId id="318" r:id="rId19"/>
    <p:sldId id="314" r:id="rId20"/>
    <p:sldId id="304" r:id="rId21"/>
    <p:sldId id="302" r:id="rId22"/>
    <p:sldId id="319" r:id="rId23"/>
    <p:sldId id="313" r:id="rId24"/>
    <p:sldId id="307" r:id="rId25"/>
    <p:sldId id="294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Helvetica Neue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6" roundtripDataSignature="AMtx7miD37KwdXQs2OLucq7/XgmzwFmK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D1F"/>
    <a:srgbClr val="202022"/>
    <a:srgbClr val="1E1F21"/>
    <a:srgbClr val="1C1F24"/>
    <a:srgbClr val="1B2024"/>
    <a:srgbClr val="FAB200"/>
    <a:srgbClr val="FF9933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6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80" Type="http://schemas.openxmlformats.org/officeDocument/2006/relationships/tableStyles" Target="tableStyle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1" name="Google Shape;53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>
            <a:spLocks noGrp="1"/>
          </p:cNvSpPr>
          <p:nvPr>
            <p:ph type="ctrTitle"/>
          </p:nvPr>
        </p:nvSpPr>
        <p:spPr>
          <a:xfrm>
            <a:off x="838200" y="2015412"/>
            <a:ext cx="9144000" cy="1923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Helvetica Neue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3"/>
          <p:cNvSpPr txBox="1">
            <a:spLocks noGrp="1"/>
          </p:cNvSpPr>
          <p:nvPr>
            <p:ph type="subTitle" idx="1"/>
          </p:nvPr>
        </p:nvSpPr>
        <p:spPr>
          <a:xfrm>
            <a:off x="838200" y="4031247"/>
            <a:ext cx="9144000" cy="624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3"/>
          <p:cNvSpPr txBox="1">
            <a:spLocks noGrp="1"/>
          </p:cNvSpPr>
          <p:nvPr>
            <p:ph type="body" idx="2"/>
          </p:nvPr>
        </p:nvSpPr>
        <p:spPr>
          <a:xfrm>
            <a:off x="7290262" y="6431388"/>
            <a:ext cx="4063539" cy="29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body" idx="3"/>
          </p:nvPr>
        </p:nvSpPr>
        <p:spPr>
          <a:xfrm>
            <a:off x="838200" y="6431388"/>
            <a:ext cx="4063539" cy="29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4"/>
          <p:cNvSpPr txBox="1">
            <a:spLocks noGrp="1"/>
          </p:cNvSpPr>
          <p:nvPr>
            <p:ph type="title"/>
          </p:nvPr>
        </p:nvSpPr>
        <p:spPr>
          <a:xfrm>
            <a:off x="838200" y="840987"/>
            <a:ext cx="10515600" cy="763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4"/>
          <p:cNvSpPr txBox="1">
            <a:spLocks noGrp="1"/>
          </p:cNvSpPr>
          <p:nvPr>
            <p:ph type="body" idx="1"/>
          </p:nvPr>
        </p:nvSpPr>
        <p:spPr>
          <a:xfrm>
            <a:off x="838200" y="1754155"/>
            <a:ext cx="10515600" cy="4422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7"/>
          <p:cNvSpPr txBox="1">
            <a:spLocks noGrp="1"/>
          </p:cNvSpPr>
          <p:nvPr>
            <p:ph type="body" idx="1"/>
          </p:nvPr>
        </p:nvSpPr>
        <p:spPr>
          <a:xfrm>
            <a:off x="7290262" y="6431388"/>
            <a:ext cx="4063539" cy="29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8"/>
          <p:cNvSpPr txBox="1">
            <a:spLocks noGrp="1"/>
          </p:cNvSpPr>
          <p:nvPr>
            <p:ph type="title"/>
          </p:nvPr>
        </p:nvSpPr>
        <p:spPr>
          <a:xfrm>
            <a:off x="838200" y="840987"/>
            <a:ext cx="10515600" cy="763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8"/>
          <p:cNvSpPr txBox="1">
            <a:spLocks noGrp="1"/>
          </p:cNvSpPr>
          <p:nvPr>
            <p:ph type="body" idx="1"/>
          </p:nvPr>
        </p:nvSpPr>
        <p:spPr>
          <a:xfrm>
            <a:off x="838200" y="1754155"/>
            <a:ext cx="10515600" cy="4422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9"/>
          <p:cNvSpPr txBox="1">
            <a:spLocks noGrp="1"/>
          </p:cNvSpPr>
          <p:nvPr>
            <p:ph type="title"/>
          </p:nvPr>
        </p:nvSpPr>
        <p:spPr>
          <a:xfrm>
            <a:off x="838200" y="840987"/>
            <a:ext cx="10515600" cy="763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9"/>
          <p:cNvSpPr txBox="1">
            <a:spLocks noGrp="1"/>
          </p:cNvSpPr>
          <p:nvPr>
            <p:ph type="body" idx="1"/>
          </p:nvPr>
        </p:nvSpPr>
        <p:spPr>
          <a:xfrm>
            <a:off x="838200" y="1754155"/>
            <a:ext cx="10515600" cy="4422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0"/>
          <p:cNvSpPr txBox="1">
            <a:spLocks noGrp="1"/>
          </p:cNvSpPr>
          <p:nvPr>
            <p:ph type="title"/>
          </p:nvPr>
        </p:nvSpPr>
        <p:spPr>
          <a:xfrm>
            <a:off x="838200" y="840987"/>
            <a:ext cx="10515600" cy="763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0"/>
          <p:cNvSpPr txBox="1">
            <a:spLocks noGrp="1"/>
          </p:cNvSpPr>
          <p:nvPr>
            <p:ph type="body" idx="1"/>
          </p:nvPr>
        </p:nvSpPr>
        <p:spPr>
          <a:xfrm>
            <a:off x="838200" y="1754155"/>
            <a:ext cx="10515600" cy="4422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Google Shape;1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Google Shape;13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"/>
          <p:cNvSpPr txBox="1">
            <a:spLocks noGrp="1"/>
          </p:cNvSpPr>
          <p:nvPr>
            <p:ph type="ctrTitle"/>
          </p:nvPr>
        </p:nvSpPr>
        <p:spPr>
          <a:xfrm>
            <a:off x="838199" y="2015412"/>
            <a:ext cx="10099090" cy="2780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4800" b="1" kern="150" dirty="0">
                <a:solidFill>
                  <a:schemeClr val="bg1">
                    <a:lumMod val="95000"/>
                  </a:schemeClr>
                </a:solidFill>
                <a:effectLst/>
                <a:latin typeface="TimesNewRomanPS"/>
                <a:ea typeface="Songti SC"/>
                <a:cs typeface="Arial Unicode MS"/>
              </a:rPr>
              <a:t>Time Series Analysis: </a:t>
            </a:r>
            <a:br>
              <a:rPr lang="en-US" sz="4800" b="1" kern="150" dirty="0">
                <a:solidFill>
                  <a:schemeClr val="bg1">
                    <a:lumMod val="95000"/>
                  </a:schemeClr>
                </a:solidFill>
                <a:effectLst/>
                <a:latin typeface="TimesNewRomanPS"/>
                <a:ea typeface="Songti SC"/>
                <a:cs typeface="Arial Unicode MS"/>
              </a:rPr>
            </a:br>
            <a:r>
              <a:rPr lang="en-US" sz="4800" b="1" kern="150" dirty="0">
                <a:solidFill>
                  <a:schemeClr val="bg1">
                    <a:lumMod val="95000"/>
                  </a:schemeClr>
                </a:solidFill>
                <a:effectLst/>
                <a:latin typeface="TimesNewRomanPS"/>
                <a:ea typeface="Songti SC"/>
                <a:cs typeface="Arial Unicode MS"/>
              </a:rPr>
              <a:t>Hybrid Econometric-Machine Learning Models for Improved Financial Forecasting</a:t>
            </a:r>
            <a:endParaRPr lang="en-US" sz="4000" kern="150" dirty="0">
              <a:solidFill>
                <a:schemeClr val="bg1">
                  <a:lumMod val="95000"/>
                </a:schemeClr>
              </a:solidFill>
              <a:effectLst/>
              <a:latin typeface="Liberation Serif"/>
              <a:ea typeface="Songti SC"/>
              <a:cs typeface="Arial Unicode MS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8179904" y="240021"/>
            <a:ext cx="360459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School of </a:t>
            </a:r>
            <a:r>
              <a:rPr lang="en-US" sz="1800" b="1" dirty="0">
                <a:solidFill>
                  <a:schemeClr val="lt1"/>
                </a:solidFill>
              </a:rPr>
              <a:t>East London </a:t>
            </a:r>
            <a:r>
              <a:rPr lang="en-GB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University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F6C124C-D1E8-4D1F-8781-7825CC6AEB99}"/>
              </a:ext>
            </a:extLst>
          </p:cNvPr>
          <p:cNvSpPr txBox="1">
            <a:spLocks/>
          </p:cNvSpPr>
          <p:nvPr/>
        </p:nvSpPr>
        <p:spPr>
          <a:xfrm>
            <a:off x="898529" y="6139544"/>
            <a:ext cx="5863217" cy="59126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2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Presenter Joanna Marie Diaz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3D1F9-A622-3678-1DD1-58100C0F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90" y="2564435"/>
            <a:ext cx="11029710" cy="763879"/>
          </a:xfrm>
          <a:effectLst>
            <a:softEdge rad="38100"/>
          </a:effectLst>
        </p:spPr>
        <p:txBody>
          <a:bodyPr>
            <a:noAutofit/>
          </a:bodyPr>
          <a:lstStyle/>
          <a:p>
            <a:pPr algn="ctr"/>
            <a:r>
              <a:rPr lang="en-US" sz="6400" dirty="0">
                <a:solidFill>
                  <a:srgbClr val="A40039"/>
                </a:solidFill>
                <a:latin typeface="Arial"/>
                <a:cs typeface="Arial"/>
              </a:rPr>
              <a:t>Proposed</a:t>
            </a:r>
            <a:r>
              <a:rPr lang="en-US" sz="6400" dirty="0"/>
              <a:t> </a:t>
            </a:r>
            <a:r>
              <a:rPr lang="en-US" sz="6400" dirty="0">
                <a:solidFill>
                  <a:srgbClr val="A40039"/>
                </a:solidFill>
                <a:latin typeface="Arial"/>
                <a:cs typeface="Arial"/>
              </a:rPr>
              <a:t>Hybrid</a:t>
            </a:r>
            <a:r>
              <a:rPr lang="en-US" sz="6400" dirty="0"/>
              <a:t> </a:t>
            </a:r>
            <a:r>
              <a:rPr lang="en-US" sz="6400" dirty="0">
                <a:solidFill>
                  <a:srgbClr val="A40039"/>
                </a:solidFill>
                <a:latin typeface="Arial"/>
                <a:cs typeface="Arial"/>
              </a:rPr>
              <a:t>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8F960-7D9A-6DDB-1BDB-335E0522D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090" y="1736203"/>
            <a:ext cx="11029709" cy="4505975"/>
          </a:xfrm>
        </p:spPr>
        <p:txBody>
          <a:bodyPr/>
          <a:lstStyle/>
          <a:p>
            <a:pPr marL="114300" indent="0">
              <a:buNone/>
            </a:pPr>
            <a:endParaRPr lang="en-US" sz="2800" dirty="0">
              <a:latin typeface="Arial"/>
              <a:cs typeface="Arial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038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DA5F-BBD0-6A55-7A33-444F36C4C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450" y="887287"/>
            <a:ext cx="10515600" cy="7638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40039"/>
                </a:solidFill>
                <a:latin typeface="Arial"/>
                <a:cs typeface="Arial"/>
              </a:rPr>
              <a:t>ARIMA</a:t>
            </a:r>
            <a:r>
              <a:rPr lang="en-US" sz="3600" b="1" dirty="0"/>
              <a:t> </a:t>
            </a:r>
            <a:r>
              <a:rPr lang="en-US" dirty="0">
                <a:solidFill>
                  <a:srgbClr val="A40039"/>
                </a:solidFill>
                <a:latin typeface="Arial"/>
                <a:cs typeface="Arial"/>
              </a:rPr>
              <a:t>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98B36-91AA-7CDA-4568-783E24B37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175" y="1504709"/>
            <a:ext cx="10515600" cy="460280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It is based on determining it’s three component parameter for time series analysis and forecasting.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AR </a:t>
            </a:r>
            <a:r>
              <a:rPr lang="en-US" sz="2000" i="1" dirty="0"/>
              <a:t>(p) </a:t>
            </a:r>
            <a:r>
              <a:rPr lang="en-US" sz="2000" dirty="0"/>
              <a:t>– Autoregressive component of a time series for past significant correlation.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I </a:t>
            </a:r>
            <a:r>
              <a:rPr lang="en-US" sz="2000" i="1" dirty="0"/>
              <a:t>(d)</a:t>
            </a:r>
            <a:r>
              <a:rPr lang="en-US" sz="2000" dirty="0"/>
              <a:t> – Number of differencing to make the series stationary.</a:t>
            </a:r>
            <a:endParaRPr lang="en-US" sz="2000" i="1" dirty="0"/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MA </a:t>
            </a:r>
            <a:r>
              <a:rPr lang="en-US" sz="2000" i="1" dirty="0"/>
              <a:t>(q)</a:t>
            </a:r>
            <a:r>
              <a:rPr lang="en-US" sz="2000" dirty="0"/>
              <a:t> - The time series is regressed with residuals of the past observations.</a:t>
            </a:r>
            <a:endParaRPr lang="en-US" sz="2000" i="1" dirty="0"/>
          </a:p>
        </p:txBody>
      </p:sp>
      <p:pic>
        <p:nvPicPr>
          <p:cNvPr id="5" name="Picture 4" descr="A white square with yellow and black text&#10;&#10;Description automatically generated">
            <a:extLst>
              <a:ext uri="{FF2B5EF4-FFF2-40B4-BE49-F238E27FC236}">
                <a16:creationId xmlns:a16="http://schemas.microsoft.com/office/drawing/2014/main" id="{4FC067E9-4205-BB62-100B-3AD38C5D7D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565"/>
          <a:stretch/>
        </p:blipFill>
        <p:spPr>
          <a:xfrm>
            <a:off x="1613225" y="3937849"/>
            <a:ext cx="2550188" cy="2158088"/>
          </a:xfrm>
          <a:prstGeom prst="rect">
            <a:avLst/>
          </a:prstGeom>
        </p:spPr>
      </p:pic>
      <p:pic>
        <p:nvPicPr>
          <p:cNvPr id="4" name="Picture 3" descr="A white square with yellow and black text&#10;&#10;Description automatically generated">
            <a:extLst>
              <a:ext uri="{FF2B5EF4-FFF2-40B4-BE49-F238E27FC236}">
                <a16:creationId xmlns:a16="http://schemas.microsoft.com/office/drawing/2014/main" id="{62EC357E-1B0F-762B-1438-31EB6F1548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92" r="33850"/>
          <a:stretch/>
        </p:blipFill>
        <p:spPr>
          <a:xfrm>
            <a:off x="4218441" y="3949424"/>
            <a:ext cx="2089762" cy="2158088"/>
          </a:xfrm>
          <a:prstGeom prst="rect">
            <a:avLst/>
          </a:prstGeom>
        </p:spPr>
      </p:pic>
      <p:pic>
        <p:nvPicPr>
          <p:cNvPr id="6" name="Picture 5" descr="A white square with yellow and black text&#10;&#10;Description automatically generated">
            <a:extLst>
              <a:ext uri="{FF2B5EF4-FFF2-40B4-BE49-F238E27FC236}">
                <a16:creationId xmlns:a16="http://schemas.microsoft.com/office/drawing/2014/main" id="{E84798D7-7091-71B3-A93C-4AC12C2FCB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58"/>
          <a:stretch/>
        </p:blipFill>
        <p:spPr>
          <a:xfrm>
            <a:off x="6419367" y="3949424"/>
            <a:ext cx="2319659" cy="215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40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F9357-DB77-0C72-701E-3B3F87BCA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1511" y="870195"/>
            <a:ext cx="10515600" cy="52257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Proposed ARIMA Model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6C02C75-9397-382C-E79B-4E44AB8167E6}"/>
              </a:ext>
            </a:extLst>
          </p:cNvPr>
          <p:cNvGrpSpPr/>
          <p:nvPr/>
        </p:nvGrpSpPr>
        <p:grpSpPr>
          <a:xfrm>
            <a:off x="1612481" y="1890444"/>
            <a:ext cx="7119443" cy="4259411"/>
            <a:chOff x="1566181" y="2202959"/>
            <a:chExt cx="7119443" cy="425941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0FCEA4A8-1D6E-248B-D765-C92909C56442}"/>
                </a:ext>
              </a:extLst>
            </p:cNvPr>
            <p:cNvSpPr/>
            <p:nvPr/>
          </p:nvSpPr>
          <p:spPr>
            <a:xfrm>
              <a:off x="6213229" y="5077484"/>
              <a:ext cx="2277060" cy="531624"/>
            </a:xfrm>
            <a:prstGeom prst="roundRect">
              <a:avLst/>
            </a:prstGeom>
            <a:solidFill>
              <a:srgbClr val="FAB200"/>
            </a:solidFill>
            <a:ln w="3175">
              <a:solidFill>
                <a:srgbClr val="FF9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D94E58C-5B27-C634-45C6-0CCD7C8AE718}"/>
                </a:ext>
              </a:extLst>
            </p:cNvPr>
            <p:cNvGrpSpPr/>
            <p:nvPr/>
          </p:nvGrpSpPr>
          <p:grpSpPr>
            <a:xfrm>
              <a:off x="1566181" y="2202959"/>
              <a:ext cx="7119443" cy="4259411"/>
              <a:chOff x="-2483" y="411436"/>
              <a:chExt cx="3742368" cy="306952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A30F1E79-4680-DF09-F0EC-5EC1171FD8FB}"/>
                  </a:ext>
                </a:extLst>
              </p:cNvPr>
              <p:cNvGrpSpPr/>
              <p:nvPr/>
            </p:nvGrpSpPr>
            <p:grpSpPr>
              <a:xfrm>
                <a:off x="2501521" y="1398112"/>
                <a:ext cx="1238364" cy="2082847"/>
                <a:chOff x="152021" y="-24288"/>
                <a:chExt cx="1238364" cy="2082847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9AD7DC3E-47C8-9B3A-7160-A26AE8CFE91B}"/>
                    </a:ext>
                  </a:extLst>
                </p:cNvPr>
                <p:cNvGrpSpPr/>
                <p:nvPr/>
              </p:nvGrpSpPr>
              <p:grpSpPr>
                <a:xfrm>
                  <a:off x="152021" y="-24288"/>
                  <a:ext cx="1238364" cy="2082847"/>
                  <a:chOff x="152021" y="-24288"/>
                  <a:chExt cx="1238364" cy="2082847"/>
                </a:xfrm>
              </p:grpSpPr>
              <p:sp>
                <p:nvSpPr>
                  <p:cNvPr id="88" name="Text Box 13">
                    <a:extLst>
                      <a:ext uri="{FF2B5EF4-FFF2-40B4-BE49-F238E27FC236}">
                        <a16:creationId xmlns:a16="http://schemas.microsoft.com/office/drawing/2014/main" id="{1B5B9F37-AC81-23C6-4C4D-8E85EC68E309}"/>
                      </a:ext>
                    </a:extLst>
                  </p:cNvPr>
                  <p:cNvSpPr txBox="1"/>
                  <p:nvPr/>
                </p:nvSpPr>
                <p:spPr>
                  <a:xfrm>
                    <a:off x="672835" y="228418"/>
                    <a:ext cx="717550" cy="20955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200" b="1" kern="100" dirty="0" err="1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a:t>p,d,q</a:t>
                    </a:r>
                    <a:r>
                      <a:rPr lang="en-US" sz="1200" b="1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a:t>: P,D,Q</a:t>
                    </a:r>
                  </a:p>
                </p:txBody>
              </p:sp>
              <p:sp>
                <p:nvSpPr>
                  <p:cNvPr id="90" name="Rectangle: Rounded Corners 89">
                    <a:extLst>
                      <a:ext uri="{FF2B5EF4-FFF2-40B4-BE49-F238E27FC236}">
                        <a16:creationId xmlns:a16="http://schemas.microsoft.com/office/drawing/2014/main" id="{61A9C2C2-27C8-2896-B47C-42B58829B916}"/>
                      </a:ext>
                    </a:extLst>
                  </p:cNvPr>
                  <p:cNvSpPr/>
                  <p:nvPr/>
                </p:nvSpPr>
                <p:spPr>
                  <a:xfrm>
                    <a:off x="258197" y="-24288"/>
                    <a:ext cx="847973" cy="277758"/>
                  </a:xfrm>
                  <a:prstGeom prst="roundRect">
                    <a:avLst/>
                  </a:prstGeom>
                  <a:solidFill>
                    <a:srgbClr val="FAB200"/>
                  </a:solidFill>
                  <a:ln w="3175">
                    <a:solidFill>
                      <a:srgbClr val="FF9933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C5C4BE5E-7446-5DEE-F620-908809C4629F}"/>
                      </a:ext>
                    </a:extLst>
                  </p:cNvPr>
                  <p:cNvGrpSpPr/>
                  <p:nvPr/>
                </p:nvGrpSpPr>
                <p:grpSpPr>
                  <a:xfrm>
                    <a:off x="165100" y="482600"/>
                    <a:ext cx="1066800" cy="397846"/>
                    <a:chOff x="0" y="0"/>
                    <a:chExt cx="1066800" cy="397846"/>
                  </a:xfrm>
                </p:grpSpPr>
                <p:sp>
                  <p:nvSpPr>
                    <p:cNvPr id="103" name="Rectangle: Rounded Corners 102">
                      <a:extLst>
                        <a:ext uri="{FF2B5EF4-FFF2-40B4-BE49-F238E27FC236}">
                          <a16:creationId xmlns:a16="http://schemas.microsoft.com/office/drawing/2014/main" id="{B19B35AA-E7D7-9385-EBE8-9CB9A805D4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1066800" cy="385422"/>
                    </a:xfrm>
                    <a:prstGeom prst="roundRect">
                      <a:avLst/>
                    </a:prstGeom>
                    <a:solidFill>
                      <a:srgbClr val="FAB200"/>
                    </a:solidFill>
                    <a:ln w="3175">
                      <a:solidFill>
                        <a:srgbClr val="FF9933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2" name="Text Box 13">
                      <a:extLst>
                        <a:ext uri="{FF2B5EF4-FFF2-40B4-BE49-F238E27FC236}">
                          <a16:creationId xmlns:a16="http://schemas.microsoft.com/office/drawing/2014/main" id="{25A45FC9-267F-9311-4611-5407679A6F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929" y="6448"/>
                      <a:ext cx="950347" cy="39139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b="1" kern="100" dirty="0"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ARIMA(p, d, q) Development</a:t>
                      </a:r>
                      <a:endParaRPr lang="en-US" b="1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91" name="Arrow: Down 90">
                    <a:extLst>
                      <a:ext uri="{FF2B5EF4-FFF2-40B4-BE49-F238E27FC236}">
                        <a16:creationId xmlns:a16="http://schemas.microsoft.com/office/drawing/2014/main" id="{0390CE56-A993-0F09-7BB0-53828EB137CF}"/>
                      </a:ext>
                    </a:extLst>
                  </p:cNvPr>
                  <p:cNvSpPr/>
                  <p:nvPr/>
                </p:nvSpPr>
                <p:spPr>
                  <a:xfrm>
                    <a:off x="634712" y="279400"/>
                    <a:ext cx="108314" cy="183826"/>
                  </a:xfrm>
                  <a:prstGeom prst="downArrow">
                    <a:avLst/>
                  </a:prstGeom>
                  <a:solidFill>
                    <a:srgbClr val="FFCC99"/>
                  </a:solidFill>
                  <a:ln w="3175">
                    <a:solidFill>
                      <a:srgbClr val="FF9933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3" name="Arrow: Down 92">
                    <a:extLst>
                      <a:ext uri="{FF2B5EF4-FFF2-40B4-BE49-F238E27FC236}">
                        <a16:creationId xmlns:a16="http://schemas.microsoft.com/office/drawing/2014/main" id="{D64D32E1-F99C-0731-966C-BF3288414213}"/>
                      </a:ext>
                    </a:extLst>
                  </p:cNvPr>
                  <p:cNvSpPr/>
                  <p:nvPr/>
                </p:nvSpPr>
                <p:spPr>
                  <a:xfrm>
                    <a:off x="625168" y="893714"/>
                    <a:ext cx="108723" cy="154932"/>
                  </a:xfrm>
                  <a:prstGeom prst="downArrow">
                    <a:avLst/>
                  </a:prstGeom>
                  <a:solidFill>
                    <a:srgbClr val="FFCC99"/>
                  </a:solidFill>
                  <a:ln w="3175">
                    <a:solidFill>
                      <a:srgbClr val="FF9933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F7C897A8-3027-2EFA-FD6B-D487FA07D702}"/>
                      </a:ext>
                    </a:extLst>
                  </p:cNvPr>
                  <p:cNvGrpSpPr/>
                  <p:nvPr/>
                </p:nvGrpSpPr>
                <p:grpSpPr>
                  <a:xfrm>
                    <a:off x="152021" y="1045027"/>
                    <a:ext cx="1128425" cy="966561"/>
                    <a:chOff x="152021" y="-567873"/>
                    <a:chExt cx="1128425" cy="966561"/>
                  </a:xfrm>
                </p:grpSpPr>
                <p:sp>
                  <p:nvSpPr>
                    <p:cNvPr id="99" name="Rectangle: Rounded Corners 98">
                      <a:extLst>
                        <a:ext uri="{FF2B5EF4-FFF2-40B4-BE49-F238E27FC236}">
                          <a16:creationId xmlns:a16="http://schemas.microsoft.com/office/drawing/2014/main" id="{74B24A4E-5081-1956-1DE5-5679973647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5911" y="58763"/>
                      <a:ext cx="832166" cy="339925"/>
                    </a:xfrm>
                    <a:prstGeom prst="roundRect">
                      <a:avLst/>
                    </a:prstGeom>
                    <a:solidFill>
                      <a:srgbClr val="FAB200"/>
                    </a:solidFill>
                    <a:ln w="3175">
                      <a:solidFill>
                        <a:srgbClr val="FF9933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8" name="Text Box 13">
                      <a:extLst>
                        <a:ext uri="{FF2B5EF4-FFF2-40B4-BE49-F238E27FC236}">
                          <a16:creationId xmlns:a16="http://schemas.microsoft.com/office/drawing/2014/main" id="{9490D661-2AE1-A7A6-60C6-A3C74BECDB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2021" y="-567873"/>
                      <a:ext cx="1128425" cy="397244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b="1" kern="1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Forecasting and Predictability Evaluation</a:t>
                      </a:r>
                    </a:p>
                  </p:txBody>
                </p:sp>
              </p:grpSp>
              <p:sp>
                <p:nvSpPr>
                  <p:cNvPr id="97" name="Arrow: Down 96">
                    <a:extLst>
                      <a:ext uri="{FF2B5EF4-FFF2-40B4-BE49-F238E27FC236}">
                        <a16:creationId xmlns:a16="http://schemas.microsoft.com/office/drawing/2014/main" id="{1B36E9A0-9414-56AF-BD24-F266BD1C1ED4}"/>
                      </a:ext>
                    </a:extLst>
                  </p:cNvPr>
                  <p:cNvSpPr/>
                  <p:nvPr/>
                </p:nvSpPr>
                <p:spPr>
                  <a:xfrm>
                    <a:off x="634733" y="1482289"/>
                    <a:ext cx="105241" cy="164353"/>
                  </a:xfrm>
                  <a:prstGeom prst="downArrow">
                    <a:avLst/>
                  </a:prstGeom>
                  <a:solidFill>
                    <a:srgbClr val="FFCC99"/>
                  </a:solidFill>
                  <a:ln w="3175">
                    <a:solidFill>
                      <a:srgbClr val="FF9933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00" name="Text Box 13">
                    <a:extLst>
                      <a:ext uri="{FF2B5EF4-FFF2-40B4-BE49-F238E27FC236}">
                        <a16:creationId xmlns:a16="http://schemas.microsoft.com/office/drawing/2014/main" id="{EA53110C-D4D7-FBCF-CE91-095959B07AA3}"/>
                      </a:ext>
                    </a:extLst>
                  </p:cNvPr>
                  <p:cNvSpPr txBox="1"/>
                  <p:nvPr/>
                </p:nvSpPr>
                <p:spPr>
                  <a:xfrm>
                    <a:off x="291944" y="1733204"/>
                    <a:ext cx="800100" cy="32535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b="1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a:t>Predicted Result</a:t>
                    </a:r>
                  </a:p>
                </p:txBody>
              </p:sp>
            </p:grpSp>
            <p:sp>
              <p:nvSpPr>
                <p:cNvPr id="85" name="Text Box 13">
                  <a:extLst>
                    <a:ext uri="{FF2B5EF4-FFF2-40B4-BE49-F238E27FC236}">
                      <a16:creationId xmlns:a16="http://schemas.microsoft.com/office/drawing/2014/main" id="{4EC1C3ED-D266-965C-3750-9B33C0ACE575}"/>
                    </a:ext>
                  </a:extLst>
                </p:cNvPr>
                <p:cNvSpPr txBox="1"/>
                <p:nvPr/>
              </p:nvSpPr>
              <p:spPr>
                <a:xfrm>
                  <a:off x="234066" y="228"/>
                  <a:ext cx="950347" cy="187407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b="1" kern="100" dirty="0">
                      <a:effectLst/>
                      <a:latin typeface="Calibri" panose="020F0502020204030204" pitchFamily="34" charset="0"/>
                      <a:ea typeface="Yu Mincho" panose="02020400000000000000" pitchFamily="18" charset="-128"/>
                      <a:cs typeface="Times New Roman" panose="02020603050405020304" pitchFamily="18" charset="0"/>
                    </a:rPr>
                    <a:t>ACF &amp; PACF Plots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B8A099B-C67D-B7FA-BC47-7700FDA22580}"/>
                  </a:ext>
                </a:extLst>
              </p:cNvPr>
              <p:cNvGrpSpPr/>
              <p:nvPr/>
            </p:nvGrpSpPr>
            <p:grpSpPr>
              <a:xfrm>
                <a:off x="699831" y="411436"/>
                <a:ext cx="2398780" cy="1012955"/>
                <a:chOff x="-30419" y="411436"/>
                <a:chExt cx="2398780" cy="1012955"/>
              </a:xfrm>
            </p:grpSpPr>
            <p:sp>
              <p:nvSpPr>
                <p:cNvPr id="75" name="Text Box 13">
                  <a:extLst>
                    <a:ext uri="{FF2B5EF4-FFF2-40B4-BE49-F238E27FC236}">
                      <a16:creationId xmlns:a16="http://schemas.microsoft.com/office/drawing/2014/main" id="{CEA37297-7EF0-A1C0-4FCF-74CF57E17B49}"/>
                    </a:ext>
                  </a:extLst>
                </p:cNvPr>
                <p:cNvSpPr txBox="1"/>
                <p:nvPr/>
              </p:nvSpPr>
              <p:spPr>
                <a:xfrm>
                  <a:off x="141347" y="915729"/>
                  <a:ext cx="317500" cy="20955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 b="1" kern="100" dirty="0">
                      <a:effectLst/>
                      <a:latin typeface="Calibri" panose="020F0502020204030204" pitchFamily="34" charset="0"/>
                      <a:ea typeface="Yu Mincho" panose="02020400000000000000" pitchFamily="18" charset="-128"/>
                      <a:cs typeface="Times New Roman" panose="02020603050405020304" pitchFamily="18" charset="0"/>
                    </a:rPr>
                    <a:t>No</a:t>
                  </a:r>
                </a:p>
              </p:txBody>
            </p:sp>
            <p:sp>
              <p:nvSpPr>
                <p:cNvPr id="76" name="Text Box 13">
                  <a:extLst>
                    <a:ext uri="{FF2B5EF4-FFF2-40B4-BE49-F238E27FC236}">
                      <a16:creationId xmlns:a16="http://schemas.microsoft.com/office/drawing/2014/main" id="{66F9372C-A95F-E1F5-7FF3-EF0F2623F6AD}"/>
                    </a:ext>
                  </a:extLst>
                </p:cNvPr>
                <p:cNvSpPr txBox="1"/>
                <p:nvPr/>
              </p:nvSpPr>
              <p:spPr>
                <a:xfrm>
                  <a:off x="1623851" y="906321"/>
                  <a:ext cx="368300" cy="20955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 b="1" kern="100" dirty="0">
                      <a:effectLst/>
                      <a:latin typeface="Calibri" panose="020F0502020204030204" pitchFamily="34" charset="0"/>
                      <a:ea typeface="Yu Mincho" panose="02020400000000000000" pitchFamily="18" charset="-128"/>
                      <a:cs typeface="Times New Roman" panose="02020603050405020304" pitchFamily="18" charset="0"/>
                    </a:rPr>
                    <a:t>Yes</a:t>
                  </a:r>
                </a:p>
              </p:txBody>
            </p: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AA231B55-8EF5-BB45-C953-36AAD070FBEE}"/>
                    </a:ext>
                  </a:extLst>
                </p:cNvPr>
                <p:cNvGrpSpPr/>
                <p:nvPr/>
              </p:nvGrpSpPr>
              <p:grpSpPr>
                <a:xfrm>
                  <a:off x="644826" y="897341"/>
                  <a:ext cx="907139" cy="527050"/>
                  <a:chOff x="42846" y="8341"/>
                  <a:chExt cx="907139" cy="527050"/>
                </a:xfrm>
              </p:grpSpPr>
              <p:sp>
                <p:nvSpPr>
                  <p:cNvPr id="84" name="Diamond 83">
                    <a:extLst>
                      <a:ext uri="{FF2B5EF4-FFF2-40B4-BE49-F238E27FC236}">
                        <a16:creationId xmlns:a16="http://schemas.microsoft.com/office/drawing/2014/main" id="{72DC5F6F-4CF6-3B10-1A90-8B215F3A4D2D}"/>
                      </a:ext>
                    </a:extLst>
                  </p:cNvPr>
                  <p:cNvSpPr/>
                  <p:nvPr/>
                </p:nvSpPr>
                <p:spPr>
                  <a:xfrm>
                    <a:off x="42846" y="8341"/>
                    <a:ext cx="907139" cy="527050"/>
                  </a:xfrm>
                  <a:prstGeom prst="diamond">
                    <a:avLst/>
                  </a:prstGeom>
                  <a:solidFill>
                    <a:srgbClr val="FAB200"/>
                  </a:solidFill>
                  <a:ln w="3175">
                    <a:solidFill>
                      <a:srgbClr val="FF9933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Text Box 13">
                    <a:extLst>
                      <a:ext uri="{FF2B5EF4-FFF2-40B4-BE49-F238E27FC236}">
                        <a16:creationId xmlns:a16="http://schemas.microsoft.com/office/drawing/2014/main" id="{FF853744-E62F-1EB2-F624-20819A02EF36}"/>
                      </a:ext>
                    </a:extLst>
                  </p:cNvPr>
                  <p:cNvSpPr txBox="1"/>
                  <p:nvPr/>
                </p:nvSpPr>
                <p:spPr>
                  <a:xfrm>
                    <a:off x="129646" y="150622"/>
                    <a:ext cx="785287" cy="24130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b="1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a:t>Stationary</a:t>
                    </a:r>
                    <a:r>
                      <a:rPr lang="en-US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a:t>?</a:t>
                    </a:r>
                  </a:p>
                </p:txBody>
              </p:sp>
            </p:grpSp>
            <p:sp>
              <p:nvSpPr>
                <p:cNvPr id="71" name="Arrow: Down 70">
                  <a:extLst>
                    <a:ext uri="{FF2B5EF4-FFF2-40B4-BE49-F238E27FC236}">
                      <a16:creationId xmlns:a16="http://schemas.microsoft.com/office/drawing/2014/main" id="{E7E6D838-C90E-EC57-1CE9-71F2C5B4F78B}"/>
                    </a:ext>
                  </a:extLst>
                </p:cNvPr>
                <p:cNvSpPr/>
                <p:nvPr/>
              </p:nvSpPr>
              <p:spPr>
                <a:xfrm>
                  <a:off x="1056332" y="735070"/>
                  <a:ext cx="95169" cy="136683"/>
                </a:xfrm>
                <a:prstGeom prst="downArrow">
                  <a:avLst/>
                </a:prstGeom>
                <a:solidFill>
                  <a:srgbClr val="FFCC99"/>
                </a:solidFill>
                <a:ln w="3175">
                  <a:solidFill>
                    <a:srgbClr val="FF993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Arrow: Bent 71">
                  <a:extLst>
                    <a:ext uri="{FF2B5EF4-FFF2-40B4-BE49-F238E27FC236}">
                      <a16:creationId xmlns:a16="http://schemas.microsoft.com/office/drawing/2014/main" id="{3B80D06A-568C-B355-64C9-22325186CCF1}"/>
                    </a:ext>
                  </a:extLst>
                </p:cNvPr>
                <p:cNvSpPr/>
                <p:nvPr/>
              </p:nvSpPr>
              <p:spPr>
                <a:xfrm rot="5400000">
                  <a:off x="1852545" y="849111"/>
                  <a:ext cx="257827" cy="773804"/>
                </a:xfrm>
                <a:prstGeom prst="bentArrow">
                  <a:avLst>
                    <a:gd name="adj1" fmla="val 35769"/>
                    <a:gd name="adj2" fmla="val 34385"/>
                    <a:gd name="adj3" fmla="val 26267"/>
                    <a:gd name="adj4" fmla="val 43750"/>
                  </a:avLst>
                </a:prstGeom>
                <a:solidFill>
                  <a:srgbClr val="FFCC99"/>
                </a:solidFill>
                <a:ln w="3175">
                  <a:solidFill>
                    <a:srgbClr val="FF993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22669006-1217-2BDC-F85D-B85089EF526B}"/>
                    </a:ext>
                  </a:extLst>
                </p:cNvPr>
                <p:cNvGrpSpPr/>
                <p:nvPr/>
              </p:nvGrpSpPr>
              <p:grpSpPr>
                <a:xfrm>
                  <a:off x="564260" y="411436"/>
                  <a:ext cx="1066800" cy="299599"/>
                  <a:chOff x="-5970" y="411436"/>
                  <a:chExt cx="1066800" cy="299599"/>
                </a:xfrm>
              </p:grpSpPr>
              <p:sp>
                <p:nvSpPr>
                  <p:cNvPr id="81" name="Rectangle: Rounded Corners 80">
                    <a:extLst>
                      <a:ext uri="{FF2B5EF4-FFF2-40B4-BE49-F238E27FC236}">
                        <a16:creationId xmlns:a16="http://schemas.microsoft.com/office/drawing/2014/main" id="{1BC3FCBD-EFE5-FD81-E812-2FFEF069C9DC}"/>
                      </a:ext>
                    </a:extLst>
                  </p:cNvPr>
                  <p:cNvSpPr/>
                  <p:nvPr/>
                </p:nvSpPr>
                <p:spPr>
                  <a:xfrm>
                    <a:off x="-5970" y="411436"/>
                    <a:ext cx="1066800" cy="299599"/>
                  </a:xfrm>
                  <a:prstGeom prst="roundRect">
                    <a:avLst/>
                  </a:prstGeom>
                  <a:solidFill>
                    <a:srgbClr val="FAB200"/>
                  </a:solidFill>
                  <a:ln w="3175">
                    <a:solidFill>
                      <a:srgbClr val="FF9933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900" kern="100" dirty="0">
                        <a:effectLst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a:t> </a:t>
                    </a:r>
                    <a:endParaRPr lang="en-US" sz="1100" kern="100" dirty="0">
                      <a:effectLst/>
                      <a:ea typeface="Yu Mincho" panose="02020400000000000000" pitchFamily="18" charset="-128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" name="Text Box 13">
                    <a:extLst>
                      <a:ext uri="{FF2B5EF4-FFF2-40B4-BE49-F238E27FC236}">
                        <a16:creationId xmlns:a16="http://schemas.microsoft.com/office/drawing/2014/main" id="{23970EF0-B277-328D-1E98-A7E02AC1FE95}"/>
                      </a:ext>
                    </a:extLst>
                  </p:cNvPr>
                  <p:cNvSpPr txBox="1"/>
                  <p:nvPr/>
                </p:nvSpPr>
                <p:spPr>
                  <a:xfrm>
                    <a:off x="139079" y="439853"/>
                    <a:ext cx="774700" cy="22860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500" b="1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a:t>Time Series</a:t>
                    </a:r>
                  </a:p>
                </p:txBody>
              </p:sp>
            </p:grpSp>
            <p:sp>
              <p:nvSpPr>
                <p:cNvPr id="74" name="Arrow: Bent 73">
                  <a:extLst>
                    <a:ext uri="{FF2B5EF4-FFF2-40B4-BE49-F238E27FC236}">
                      <a16:creationId xmlns:a16="http://schemas.microsoft.com/office/drawing/2014/main" id="{4E5F3C3E-F744-B18D-D148-177CEDD55471}"/>
                    </a:ext>
                  </a:extLst>
                </p:cNvPr>
                <p:cNvSpPr/>
                <p:nvPr/>
              </p:nvSpPr>
              <p:spPr>
                <a:xfrm rot="5400000" flipV="1">
                  <a:off x="177429" y="909561"/>
                  <a:ext cx="241300" cy="656995"/>
                </a:xfrm>
                <a:prstGeom prst="bentArrow">
                  <a:avLst>
                    <a:gd name="adj1" fmla="val 35904"/>
                    <a:gd name="adj2" fmla="val 32527"/>
                    <a:gd name="adj3" fmla="val 28457"/>
                    <a:gd name="adj4" fmla="val 43749"/>
                  </a:avLst>
                </a:prstGeom>
                <a:solidFill>
                  <a:srgbClr val="FFCC99"/>
                </a:solidFill>
                <a:ln w="3175">
                  <a:solidFill>
                    <a:srgbClr val="FF993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11B678D8-5F8F-D6FD-DBFB-485FFC4FCCCE}"/>
                  </a:ext>
                </a:extLst>
              </p:cNvPr>
              <p:cNvGrpSpPr/>
              <p:nvPr/>
            </p:nvGrpSpPr>
            <p:grpSpPr>
              <a:xfrm>
                <a:off x="-2483" y="1401325"/>
                <a:ext cx="2576230" cy="1303512"/>
                <a:chOff x="-2483" y="17025"/>
                <a:chExt cx="2576230" cy="1303512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2BC96973-8FDC-5A42-6389-1E0B975D7B1B}"/>
                    </a:ext>
                  </a:extLst>
                </p:cNvPr>
                <p:cNvGrpSpPr/>
                <p:nvPr/>
              </p:nvGrpSpPr>
              <p:grpSpPr>
                <a:xfrm>
                  <a:off x="-2483" y="17025"/>
                  <a:ext cx="2576230" cy="1303512"/>
                  <a:chOff x="-2483" y="-8375"/>
                  <a:chExt cx="2576230" cy="1303512"/>
                </a:xfrm>
              </p:grpSpPr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486D956C-9009-9327-F0D7-3E7023E5451A}"/>
                      </a:ext>
                    </a:extLst>
                  </p:cNvPr>
                  <p:cNvGrpSpPr/>
                  <p:nvPr/>
                </p:nvGrpSpPr>
                <p:grpSpPr>
                  <a:xfrm>
                    <a:off x="-2483" y="-8375"/>
                    <a:ext cx="2576230" cy="1303512"/>
                    <a:chOff x="-2483" y="-8375"/>
                    <a:chExt cx="2576230" cy="1303512"/>
                  </a:xfrm>
                </p:grpSpPr>
                <p:sp>
                  <p:nvSpPr>
                    <p:cNvPr id="63" name="Text Box 13">
                      <a:extLst>
                        <a:ext uri="{FF2B5EF4-FFF2-40B4-BE49-F238E27FC236}">
                          <a16:creationId xmlns:a16="http://schemas.microsoft.com/office/drawing/2014/main" id="{5E2254D9-9652-C383-245D-58FB5FF08A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89801" y="1078204"/>
                      <a:ext cx="412750" cy="20955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kern="1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Yes</a:t>
                      </a:r>
                    </a:p>
                  </p:txBody>
                </p:sp>
                <p:sp>
                  <p:nvSpPr>
                    <p:cNvPr id="67" name="Diamond 66">
                      <a:extLst>
                        <a:ext uri="{FF2B5EF4-FFF2-40B4-BE49-F238E27FC236}">
                          <a16:creationId xmlns:a16="http://schemas.microsoft.com/office/drawing/2014/main" id="{2B2B37FE-574D-114A-B983-EFAED0FDAD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700" y="752638"/>
                      <a:ext cx="1017905" cy="539750"/>
                    </a:xfrm>
                    <a:prstGeom prst="diamond">
                      <a:avLst/>
                    </a:prstGeom>
                    <a:solidFill>
                      <a:srgbClr val="FAB200"/>
                    </a:solidFill>
                    <a:ln w="3175">
                      <a:solidFill>
                        <a:srgbClr val="FF9933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4" name="Rectangle: Rounded Corners 63">
                      <a:extLst>
                        <a:ext uri="{FF2B5EF4-FFF2-40B4-BE49-F238E27FC236}">
                          <a16:creationId xmlns:a16="http://schemas.microsoft.com/office/drawing/2014/main" id="{DA625408-3164-7FBE-C1B2-D182002381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3999" y="-8375"/>
                      <a:ext cx="1066800" cy="444500"/>
                    </a:xfrm>
                    <a:prstGeom prst="roundRect">
                      <a:avLst/>
                    </a:prstGeom>
                    <a:solidFill>
                      <a:srgbClr val="FAB200"/>
                    </a:solidFill>
                    <a:ln w="3175">
                      <a:solidFill>
                        <a:srgbClr val="FF9933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62" name="Arrow: Bent 61">
                      <a:extLst>
                        <a:ext uri="{FF2B5EF4-FFF2-40B4-BE49-F238E27FC236}">
                          <a16:creationId xmlns:a16="http://schemas.microsoft.com/office/drawing/2014/main" id="{23A9D18D-B37B-02F6-E7E8-445A352710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76527" y="55158"/>
                      <a:ext cx="1097220" cy="665642"/>
                    </a:xfrm>
                    <a:prstGeom prst="bentArrow">
                      <a:avLst>
                        <a:gd name="adj1" fmla="val 13461"/>
                        <a:gd name="adj2" fmla="val 14689"/>
                        <a:gd name="adj3" fmla="val 19302"/>
                        <a:gd name="adj4" fmla="val 43750"/>
                      </a:avLst>
                    </a:prstGeom>
                    <a:solidFill>
                      <a:srgbClr val="FFCC99"/>
                    </a:solidFill>
                    <a:ln w="3175">
                      <a:solidFill>
                        <a:srgbClr val="FF9933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65" name="Text Box 13">
                      <a:extLst>
                        <a:ext uri="{FF2B5EF4-FFF2-40B4-BE49-F238E27FC236}">
                          <a16:creationId xmlns:a16="http://schemas.microsoft.com/office/drawing/2014/main" id="{223137F6-EF87-73BC-5168-FACA31EED2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72" y="1085587"/>
                      <a:ext cx="317500" cy="20955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kern="1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No</a:t>
                      </a:r>
                    </a:p>
                  </p:txBody>
                </p:sp>
                <p:sp>
                  <p:nvSpPr>
                    <p:cNvPr id="66" name="L-Shape 65">
                      <a:extLst>
                        <a:ext uri="{FF2B5EF4-FFF2-40B4-BE49-F238E27FC236}">
                          <a16:creationId xmlns:a16="http://schemas.microsoft.com/office/drawing/2014/main" id="{E2ECA630-3C12-EE18-5407-7AD8359ACB6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293691" y="731227"/>
                      <a:ext cx="239477" cy="336550"/>
                    </a:xfrm>
                    <a:prstGeom prst="corner">
                      <a:avLst>
                        <a:gd name="adj1" fmla="val 26554"/>
                        <a:gd name="adj2" fmla="val 24541"/>
                      </a:avLst>
                    </a:prstGeom>
                    <a:solidFill>
                      <a:srgbClr val="FFCC99"/>
                    </a:solidFill>
                    <a:ln w="3175">
                      <a:solidFill>
                        <a:srgbClr val="FF9933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" name="Arrow: U-Turn 67">
                      <a:extLst>
                        <a:ext uri="{FF2B5EF4-FFF2-40B4-BE49-F238E27FC236}">
                          <a16:creationId xmlns:a16="http://schemas.microsoft.com/office/drawing/2014/main" id="{B9EEA482-8E72-C450-24B4-726EB915DD8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-377057" y="466646"/>
                      <a:ext cx="976478" cy="227330"/>
                    </a:xfrm>
                    <a:prstGeom prst="uturnArrow">
                      <a:avLst>
                        <a:gd name="adj1" fmla="val 27878"/>
                        <a:gd name="adj2" fmla="val 25000"/>
                        <a:gd name="adj3" fmla="val 37105"/>
                        <a:gd name="adj4" fmla="val 42285"/>
                        <a:gd name="adj5" fmla="val 100000"/>
                      </a:avLst>
                    </a:prstGeom>
                    <a:solidFill>
                      <a:srgbClr val="FFCC99"/>
                    </a:solidFill>
                    <a:ln w="3175">
                      <a:solidFill>
                        <a:srgbClr val="FF9933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69" name="Arrow: Down 68">
                      <a:extLst>
                        <a:ext uri="{FF2B5EF4-FFF2-40B4-BE49-F238E27FC236}">
                          <a16:creationId xmlns:a16="http://schemas.microsoft.com/office/drawing/2014/main" id="{59837D2F-D1B4-3C1C-0C4A-F966A9D242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8301" y="483015"/>
                      <a:ext cx="100380" cy="230966"/>
                    </a:xfrm>
                    <a:prstGeom prst="downArrow">
                      <a:avLst/>
                    </a:prstGeom>
                    <a:solidFill>
                      <a:srgbClr val="FFCC99"/>
                    </a:solidFill>
                    <a:ln w="3175">
                      <a:solidFill>
                        <a:srgbClr val="FF9933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0" name="Text Box 13">
                    <a:extLst>
                      <a:ext uri="{FF2B5EF4-FFF2-40B4-BE49-F238E27FC236}">
                        <a16:creationId xmlns:a16="http://schemas.microsoft.com/office/drawing/2014/main" id="{21D22C08-2CD7-D295-2D05-B2C9EFD786AD}"/>
                      </a:ext>
                    </a:extLst>
                  </p:cNvPr>
                  <p:cNvSpPr txBox="1"/>
                  <p:nvPr/>
                </p:nvSpPr>
                <p:spPr>
                  <a:xfrm>
                    <a:off x="410791" y="913679"/>
                    <a:ext cx="768350" cy="24130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b="1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a:t>Stationary?</a:t>
                    </a:r>
                  </a:p>
                </p:txBody>
              </p:sp>
            </p:grpSp>
            <p:sp>
              <p:nvSpPr>
                <p:cNvPr id="58" name="Text Box 13">
                  <a:extLst>
                    <a:ext uri="{FF2B5EF4-FFF2-40B4-BE49-F238E27FC236}">
                      <a16:creationId xmlns:a16="http://schemas.microsoft.com/office/drawing/2014/main" id="{B8ED12F0-3064-97AA-9640-2FAE4A368936}"/>
                    </a:ext>
                  </a:extLst>
                </p:cNvPr>
                <p:cNvSpPr txBox="1"/>
                <p:nvPr/>
              </p:nvSpPr>
              <p:spPr>
                <a:xfrm>
                  <a:off x="322125" y="44845"/>
                  <a:ext cx="982771" cy="376861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b="1" kern="100" dirty="0">
                      <a:effectLst/>
                      <a:latin typeface="Calibri" panose="020F0502020204030204" pitchFamily="34" charset="0"/>
                      <a:ea typeface="Yu Mincho" panose="02020400000000000000" pitchFamily="18" charset="-128"/>
                      <a:cs typeface="Times New Roman" panose="02020603050405020304" pitchFamily="18" charset="0"/>
                    </a:rPr>
                    <a:t>Regular / Seasonal Differencing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54511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98E6E-EE32-65FA-2EA8-F0EC9CFE2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79677"/>
            <a:ext cx="10515600" cy="529728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Determine ARIMA parameter (p, d, q) with: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Augmented Dickey Fuller test (ADF) to test the null hypothesis for each differencing.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Observing AR and MA lag by Autocorrelation function (ACF) and Partial Autocorrelation Function (PACF).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Model development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Model Verification (MAPE, MSE, RMSE)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Trend Prediction</a:t>
            </a:r>
          </a:p>
        </p:txBody>
      </p:sp>
    </p:spTree>
    <p:extLst>
      <p:ext uri="{BB962C8B-B14F-4D97-AF65-F5344CB8AC3E}">
        <p14:creationId xmlns:p14="http://schemas.microsoft.com/office/powerpoint/2010/main" val="510937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8BD9-3F1F-AFE2-82C8-473DDFC0E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6737"/>
            <a:ext cx="10515600" cy="763879"/>
          </a:xfrm>
        </p:spPr>
        <p:txBody>
          <a:bodyPr>
            <a:normAutofit/>
          </a:bodyPr>
          <a:lstStyle/>
          <a:p>
            <a:r>
              <a:rPr lang="en-US" sz="3600" dirty="0"/>
              <a:t>ARIMA model result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16FCD-E6BA-8827-1C36-D86B603EF7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Based on the determined value for the best model of ARIMA for the given dataset, the evaluated results are: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7C8BB-DF71-31F1-A4BE-D1038AA88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614" y="2874829"/>
            <a:ext cx="9325053" cy="249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86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6094-62B0-32B6-D1AD-B0E3D105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40039"/>
                </a:solidFill>
                <a:latin typeface="Arial"/>
                <a:cs typeface="Arial"/>
              </a:rPr>
              <a:t>Convolutional</a:t>
            </a:r>
            <a:r>
              <a:rPr lang="en-US" sz="3600" b="1" dirty="0"/>
              <a:t> </a:t>
            </a:r>
            <a:r>
              <a:rPr lang="en-US" dirty="0">
                <a:solidFill>
                  <a:srgbClr val="A40039"/>
                </a:solidFill>
                <a:latin typeface="Arial"/>
                <a:cs typeface="Arial"/>
              </a:rPr>
              <a:t>Neural</a:t>
            </a:r>
            <a:r>
              <a:rPr lang="en-US" sz="3600" b="1" dirty="0"/>
              <a:t> </a:t>
            </a:r>
            <a:r>
              <a:rPr lang="en-US" dirty="0">
                <a:solidFill>
                  <a:srgbClr val="A40039"/>
                </a:solidFill>
                <a:latin typeface="Arial"/>
                <a:cs typeface="Arial"/>
              </a:rPr>
              <a:t>Network (CNN)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8B509-48AE-AB22-1E67-27DAC5F77B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D0D0D"/>
                </a:solidFill>
                <a:effectLst/>
                <a:latin typeface="Helvetica Neue" panose="020B0604020202020204" charset="0"/>
                <a:ea typeface="Songti SC"/>
              </a:rPr>
              <a:t>CNN is one subgroup of machine learning that is commonly used for image object detection.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D0D0D"/>
                </a:solidFill>
                <a:effectLst/>
                <a:latin typeface="Helvetica Neue" panose="020B0604020202020204" charset="0"/>
                <a:ea typeface="Songti SC"/>
              </a:rPr>
              <a:t>They are made up of node layers, containing an input layer, one or more hidden layers, and an output layer (IBM).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Helvetica Neue" panose="020B0604020202020204" charset="0"/>
              </a:rPr>
              <a:t>It is performed best in a complex and large dataset.</a:t>
            </a:r>
          </a:p>
        </p:txBody>
      </p:sp>
    </p:spTree>
    <p:extLst>
      <p:ext uri="{BB962C8B-B14F-4D97-AF65-F5344CB8AC3E}">
        <p14:creationId xmlns:p14="http://schemas.microsoft.com/office/powerpoint/2010/main" val="156020195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F78848F0-8548-5898-3007-FB3EE1CD0C0C}"/>
              </a:ext>
            </a:extLst>
          </p:cNvPr>
          <p:cNvGrpSpPr/>
          <p:nvPr/>
        </p:nvGrpSpPr>
        <p:grpSpPr>
          <a:xfrm>
            <a:off x="959218" y="1985032"/>
            <a:ext cx="9562207" cy="3246724"/>
            <a:chOff x="-305931" y="7951"/>
            <a:chExt cx="6329540" cy="1827363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8C3038D-46C4-6859-CBF6-A287AFB6B55D}"/>
                </a:ext>
              </a:extLst>
            </p:cNvPr>
            <p:cNvGrpSpPr/>
            <p:nvPr/>
          </p:nvGrpSpPr>
          <p:grpSpPr>
            <a:xfrm>
              <a:off x="0" y="19545"/>
              <a:ext cx="6023609" cy="1815769"/>
              <a:chOff x="0" y="19545"/>
              <a:chExt cx="6023609" cy="1815769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0D9E141C-8460-DCD0-728C-20642651C012}"/>
                  </a:ext>
                </a:extLst>
              </p:cNvPr>
              <p:cNvGrpSpPr/>
              <p:nvPr/>
            </p:nvGrpSpPr>
            <p:grpSpPr>
              <a:xfrm>
                <a:off x="0" y="1296062"/>
                <a:ext cx="4627188" cy="539252"/>
                <a:chOff x="0" y="0"/>
                <a:chExt cx="4627188" cy="539252"/>
              </a:xfrm>
            </p:grpSpPr>
            <p:sp>
              <p:nvSpPr>
                <p:cNvPr id="139" name="Text Box 2">
                  <a:extLst>
                    <a:ext uri="{FF2B5EF4-FFF2-40B4-BE49-F238E27FC236}">
                      <a16:creationId xmlns:a16="http://schemas.microsoft.com/office/drawing/2014/main" id="{77CCEAE3-4994-2D6D-6F50-FA3FA09417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23854"/>
                  <a:ext cx="588396" cy="5076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50" dirty="0">
                      <a:effectLst/>
                      <a:latin typeface="Liberation Serif"/>
                      <a:ea typeface="Songti SC"/>
                      <a:cs typeface="Arial Unicode MS"/>
                    </a:rPr>
                    <a:t>Feature Maps</a:t>
                  </a:r>
                </a:p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50" dirty="0">
                      <a:effectLst/>
                      <a:latin typeface="Liberation Serif"/>
                      <a:ea typeface="Songti SC"/>
                      <a:cs typeface="Arial Unicode MS"/>
                    </a:rPr>
                    <a:t>60x1x8</a:t>
                  </a:r>
                </a:p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50" dirty="0">
                      <a:effectLst/>
                      <a:latin typeface="Liberation Serif"/>
                      <a:ea typeface="Songti SC"/>
                      <a:cs typeface="Arial Unicode MS"/>
                    </a:rPr>
                    <a:t> </a:t>
                  </a:r>
                </a:p>
              </p:txBody>
            </p:sp>
            <p:sp>
              <p:nvSpPr>
                <p:cNvPr id="140" name="Text Box 2">
                  <a:extLst>
                    <a:ext uri="{FF2B5EF4-FFF2-40B4-BE49-F238E27FC236}">
                      <a16:creationId xmlns:a16="http://schemas.microsoft.com/office/drawing/2014/main" id="{303028D8-5A9D-9451-DE2B-79E556DB3B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3568" y="14466"/>
                  <a:ext cx="564425" cy="4770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50" dirty="0">
                      <a:effectLst/>
                      <a:latin typeface="Liberation Serif"/>
                      <a:ea typeface="Songti SC"/>
                      <a:cs typeface="Arial Unicode MS"/>
                    </a:rPr>
                    <a:t>Feature Maps</a:t>
                  </a:r>
                </a:p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50" dirty="0">
                      <a:effectLst/>
                      <a:latin typeface="Liberation Serif"/>
                      <a:ea typeface="Songti SC"/>
                      <a:cs typeface="Arial Unicode MS"/>
                    </a:rPr>
                    <a:t>58x1x16</a:t>
                  </a:r>
                </a:p>
              </p:txBody>
            </p:sp>
            <p:sp>
              <p:nvSpPr>
                <p:cNvPr id="141" name="Text Box 2">
                  <a:extLst>
                    <a:ext uri="{FF2B5EF4-FFF2-40B4-BE49-F238E27FC236}">
                      <a16:creationId xmlns:a16="http://schemas.microsoft.com/office/drawing/2014/main" id="{7F5EAAAC-E026-C81F-E318-5F5FDAF1239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91767" y="6515"/>
                  <a:ext cx="580186" cy="5327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50" dirty="0">
                      <a:effectLst/>
                      <a:latin typeface="Liberation Serif"/>
                      <a:ea typeface="Songti SC"/>
                      <a:cs typeface="Arial Unicode MS"/>
                    </a:rPr>
                    <a:t>Feature Maps </a:t>
                  </a:r>
                </a:p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50" dirty="0">
                      <a:effectLst/>
                      <a:latin typeface="Liberation Serif"/>
                      <a:ea typeface="Songti SC"/>
                      <a:cs typeface="Arial Unicode MS"/>
                    </a:rPr>
                    <a:t>29x1x16</a:t>
                  </a:r>
                </a:p>
              </p:txBody>
            </p:sp>
            <p:sp>
              <p:nvSpPr>
                <p:cNvPr id="142" name="Text Box 2">
                  <a:extLst>
                    <a:ext uri="{FF2B5EF4-FFF2-40B4-BE49-F238E27FC236}">
                      <a16:creationId xmlns:a16="http://schemas.microsoft.com/office/drawing/2014/main" id="{ADB69A73-1451-7781-8261-CDC24BF73E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59387" y="0"/>
                  <a:ext cx="580186" cy="4848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50">
                      <a:effectLst/>
                      <a:latin typeface="Liberation Serif"/>
                      <a:ea typeface="Songti SC"/>
                      <a:cs typeface="Arial Unicode MS"/>
                    </a:rPr>
                    <a:t>Feature Maps</a:t>
                  </a:r>
                </a:p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50">
                      <a:effectLst/>
                      <a:latin typeface="Liberation Serif"/>
                      <a:ea typeface="Songti SC"/>
                      <a:cs typeface="Arial Unicode MS"/>
                    </a:rPr>
                    <a:t>27x1x32</a:t>
                  </a:r>
                </a:p>
              </p:txBody>
            </p:sp>
            <p:sp>
              <p:nvSpPr>
                <p:cNvPr id="143" name="Text Box 2">
                  <a:extLst>
                    <a:ext uri="{FF2B5EF4-FFF2-40B4-BE49-F238E27FC236}">
                      <a16:creationId xmlns:a16="http://schemas.microsoft.com/office/drawing/2014/main" id="{51D767BB-3595-4C34-4DBA-AF0000A25B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11394" y="31805"/>
                  <a:ext cx="627380" cy="4521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50" dirty="0">
                      <a:effectLst/>
                      <a:latin typeface="Liberation Serif"/>
                      <a:ea typeface="Songti SC"/>
                      <a:cs typeface="Arial Unicode MS"/>
                    </a:rPr>
                    <a:t>Feature Maps</a:t>
                  </a:r>
                </a:p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50" dirty="0">
                      <a:effectLst/>
                      <a:latin typeface="Liberation Serif"/>
                      <a:ea typeface="Songti SC"/>
                      <a:cs typeface="Arial Unicode MS"/>
                    </a:rPr>
                    <a:t>13x1x32</a:t>
                  </a:r>
                </a:p>
              </p:txBody>
            </p:sp>
            <p:sp>
              <p:nvSpPr>
                <p:cNvPr id="144" name="Text Box 2">
                  <a:extLst>
                    <a:ext uri="{FF2B5EF4-FFF2-40B4-BE49-F238E27FC236}">
                      <a16:creationId xmlns:a16="http://schemas.microsoft.com/office/drawing/2014/main" id="{7244FA1E-57AE-5249-D666-5F6D7D372B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87255" y="23854"/>
                  <a:ext cx="595630" cy="4679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50" dirty="0">
                      <a:effectLst/>
                      <a:latin typeface="Liberation Serif"/>
                      <a:ea typeface="Songti SC"/>
                      <a:cs typeface="Arial Unicode MS"/>
                    </a:rPr>
                    <a:t>Feature Maps </a:t>
                  </a:r>
                </a:p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50" dirty="0">
                      <a:effectLst/>
                      <a:latin typeface="Liberation Serif"/>
                      <a:ea typeface="Songti SC"/>
                      <a:cs typeface="Arial Unicode MS"/>
                    </a:rPr>
                    <a:t> 11x1x32</a:t>
                  </a:r>
                </a:p>
              </p:txBody>
            </p:sp>
            <p:sp>
              <p:nvSpPr>
                <p:cNvPr id="145" name="Text Box 2">
                  <a:extLst>
                    <a:ext uri="{FF2B5EF4-FFF2-40B4-BE49-F238E27FC236}">
                      <a16:creationId xmlns:a16="http://schemas.microsoft.com/office/drawing/2014/main" id="{8BA37B66-95E0-8979-5179-399E62D609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1311" y="15902"/>
                  <a:ext cx="595877" cy="5162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50">
                      <a:effectLst/>
                      <a:latin typeface="Liberation Serif"/>
                      <a:ea typeface="Songti SC"/>
                      <a:cs typeface="Arial Unicode MS"/>
                    </a:rPr>
                    <a:t>Feature Maps</a:t>
                  </a:r>
                </a:p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50">
                      <a:effectLst/>
                      <a:latin typeface="Liberation Serif"/>
                      <a:ea typeface="Songti SC"/>
                      <a:cs typeface="Arial Unicode MS"/>
                    </a:rPr>
                    <a:t>5x1x32</a:t>
                  </a: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1D10C31C-3C91-8C0B-AE69-FAED7AFC3663}"/>
                  </a:ext>
                </a:extLst>
              </p:cNvPr>
              <p:cNvGrpSpPr/>
              <p:nvPr/>
            </p:nvGrpSpPr>
            <p:grpSpPr>
              <a:xfrm>
                <a:off x="214685" y="19545"/>
                <a:ext cx="5808924" cy="1590502"/>
                <a:chOff x="0" y="19545"/>
                <a:chExt cx="5808924" cy="1590502"/>
              </a:xfrm>
            </p:grpSpPr>
            <p:sp>
              <p:nvSpPr>
                <p:cNvPr id="88" name="Text Box 2">
                  <a:extLst>
                    <a:ext uri="{FF2B5EF4-FFF2-40B4-BE49-F238E27FC236}">
                      <a16:creationId xmlns:a16="http://schemas.microsoft.com/office/drawing/2014/main" id="{882D7A46-CF0F-026D-C148-FC47D6E903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04099" y="318052"/>
                  <a:ext cx="504825" cy="2443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50" dirty="0">
                      <a:effectLst/>
                      <a:latin typeface="Liberation Serif"/>
                      <a:ea typeface="Songti SC"/>
                      <a:cs typeface="Arial Unicode MS"/>
                    </a:rPr>
                    <a:t>Output</a:t>
                  </a:r>
                </a:p>
              </p:txBody>
            </p: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EE696209-A15C-E975-4594-7C281D1BA39D}"/>
                    </a:ext>
                  </a:extLst>
                </p:cNvPr>
                <p:cNvGrpSpPr/>
                <p:nvPr/>
              </p:nvGrpSpPr>
              <p:grpSpPr>
                <a:xfrm>
                  <a:off x="0" y="206734"/>
                  <a:ext cx="5740582" cy="1136539"/>
                  <a:chOff x="0" y="0"/>
                  <a:chExt cx="5740582" cy="1136539"/>
                </a:xfrm>
              </p:grpSpPr>
              <p:pic>
                <p:nvPicPr>
                  <p:cNvPr id="92" name="Picture 91" descr="A black and white drawing of a rectangular object&#10;&#10;Description automatically generated">
                    <a:extLst>
                      <a:ext uri="{FF2B5EF4-FFF2-40B4-BE49-F238E27FC236}">
                        <a16:creationId xmlns:a16="http://schemas.microsoft.com/office/drawing/2014/main" id="{C37BC58B-97C5-EFAB-B615-FA4C32EF70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8640" y="0"/>
                    <a:ext cx="666750" cy="1033145"/>
                  </a:xfrm>
                  <a:prstGeom prst="rect">
                    <a:avLst/>
                  </a:prstGeom>
                </p:spPr>
              </p:pic>
              <p:pic>
                <p:nvPicPr>
                  <p:cNvPr id="93" name="Picture 92" descr="A black outline of a hexagon&#10;&#10;Description automatically generated">
                    <a:extLst>
                      <a:ext uri="{FF2B5EF4-FFF2-40B4-BE49-F238E27FC236}">
                        <a16:creationId xmlns:a16="http://schemas.microsoft.com/office/drawing/2014/main" id="{7B33382F-4968-74AE-1FF3-92F8A54571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9642" t="7897" r="11057" b="9181"/>
                  <a:stretch/>
                </p:blipFill>
                <p:spPr bwMode="auto">
                  <a:xfrm>
                    <a:off x="0" y="103367"/>
                    <a:ext cx="439420" cy="1017270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pic>
                <p:nvPicPr>
                  <p:cNvPr id="94" name="Picture 93" descr="A black and white drawing of a rectangular object&#10;&#10;Description automatically generated">
                    <a:extLst>
                      <a:ext uri="{FF2B5EF4-FFF2-40B4-BE49-F238E27FC236}">
                        <a16:creationId xmlns:a16="http://schemas.microsoft.com/office/drawing/2014/main" id="{569A8056-F8C5-2114-5ECB-F3BE51973E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16550" y="0"/>
                    <a:ext cx="666750" cy="1033145"/>
                  </a:xfrm>
                  <a:prstGeom prst="rect">
                    <a:avLst/>
                  </a:prstGeom>
                </p:spPr>
              </p:pic>
              <p:pic>
                <p:nvPicPr>
                  <p:cNvPr id="95" name="Picture 94" descr="A black and white drawing of a rectangular object&#10;&#10;Description automatically generated">
                    <a:extLst>
                      <a:ext uri="{FF2B5EF4-FFF2-40B4-BE49-F238E27FC236}">
                        <a16:creationId xmlns:a16="http://schemas.microsoft.com/office/drawing/2014/main" id="{C17AED65-78D6-356E-B7AC-5C92E5E688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84459" y="0"/>
                    <a:ext cx="666750" cy="1033145"/>
                  </a:xfrm>
                  <a:prstGeom prst="rect">
                    <a:avLst/>
                  </a:prstGeom>
                </p:spPr>
              </p:pic>
              <p:pic>
                <p:nvPicPr>
                  <p:cNvPr id="96" name="Picture 95" descr="A black and white drawing of a rectangular object&#10;&#10;Description automatically generated">
                    <a:extLst>
                      <a:ext uri="{FF2B5EF4-FFF2-40B4-BE49-F238E27FC236}">
                        <a16:creationId xmlns:a16="http://schemas.microsoft.com/office/drawing/2014/main" id="{775A5468-B9B1-F24D-0A6E-56D9C32809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52369" y="0"/>
                    <a:ext cx="666750" cy="1033145"/>
                  </a:xfrm>
                  <a:prstGeom prst="rect">
                    <a:avLst/>
                  </a:prstGeom>
                </p:spPr>
              </p:pic>
              <p:pic>
                <p:nvPicPr>
                  <p:cNvPr id="97" name="Picture 96" descr="A black and white drawing of a rectangular object&#10;&#10;Description automatically generated">
                    <a:extLst>
                      <a:ext uri="{FF2B5EF4-FFF2-40B4-BE49-F238E27FC236}">
                        <a16:creationId xmlns:a16="http://schemas.microsoft.com/office/drawing/2014/main" id="{999A46D5-FC25-F0F7-F4BE-D783C72876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12327" y="0"/>
                    <a:ext cx="666750" cy="1033145"/>
                  </a:xfrm>
                  <a:prstGeom prst="rect">
                    <a:avLst/>
                  </a:prstGeom>
                </p:spPr>
              </p:pic>
              <p:pic>
                <p:nvPicPr>
                  <p:cNvPr id="98" name="Picture 97" descr="A black and white drawing of a rectangular object&#10;&#10;Description automatically generated">
                    <a:extLst>
                      <a:ext uri="{FF2B5EF4-FFF2-40B4-BE49-F238E27FC236}">
                        <a16:creationId xmlns:a16="http://schemas.microsoft.com/office/drawing/2014/main" id="{9F397C89-2E0D-523F-1928-F5B893E95C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72285" y="0"/>
                    <a:ext cx="666750" cy="1033145"/>
                  </a:xfrm>
                  <a:prstGeom prst="rect">
                    <a:avLst/>
                  </a:prstGeom>
                </p:spPr>
              </p:pic>
              <p:sp>
                <p:nvSpPr>
                  <p:cNvPr id="99" name="Arrow: Right 98">
                    <a:extLst>
                      <a:ext uri="{FF2B5EF4-FFF2-40B4-BE49-F238E27FC236}">
                        <a16:creationId xmlns:a16="http://schemas.microsoft.com/office/drawing/2014/main" id="{B2A20AF9-C9AD-6365-3102-B568B3D4B87A}"/>
                      </a:ext>
                    </a:extLst>
                  </p:cNvPr>
                  <p:cNvSpPr/>
                  <p:nvPr/>
                </p:nvSpPr>
                <p:spPr>
                  <a:xfrm>
                    <a:off x="429371" y="464323"/>
                    <a:ext cx="238125" cy="182880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0" name="Arrow: Right 99">
                    <a:extLst>
                      <a:ext uri="{FF2B5EF4-FFF2-40B4-BE49-F238E27FC236}">
                        <a16:creationId xmlns:a16="http://schemas.microsoft.com/office/drawing/2014/main" id="{7AE3A2C2-05BD-385D-5757-DFB5255AFC5B}"/>
                      </a:ext>
                    </a:extLst>
                  </p:cNvPr>
                  <p:cNvSpPr/>
                  <p:nvPr/>
                </p:nvSpPr>
                <p:spPr>
                  <a:xfrm>
                    <a:off x="1105232" y="464323"/>
                    <a:ext cx="238125" cy="182880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1" name="Arrow: Right 100">
                    <a:extLst>
                      <a:ext uri="{FF2B5EF4-FFF2-40B4-BE49-F238E27FC236}">
                        <a16:creationId xmlns:a16="http://schemas.microsoft.com/office/drawing/2014/main" id="{C8118CE4-12A5-27CB-F178-3BF0215CDADF}"/>
                      </a:ext>
                    </a:extLst>
                  </p:cNvPr>
                  <p:cNvSpPr/>
                  <p:nvPr/>
                </p:nvSpPr>
                <p:spPr>
                  <a:xfrm>
                    <a:off x="1773141" y="464323"/>
                    <a:ext cx="238125" cy="182880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2" name="Arrow: Right 101">
                    <a:extLst>
                      <a:ext uri="{FF2B5EF4-FFF2-40B4-BE49-F238E27FC236}">
                        <a16:creationId xmlns:a16="http://schemas.microsoft.com/office/drawing/2014/main" id="{84A47814-61E7-D044-757D-69627F200EA9}"/>
                      </a:ext>
                    </a:extLst>
                  </p:cNvPr>
                  <p:cNvSpPr/>
                  <p:nvPr/>
                </p:nvSpPr>
                <p:spPr>
                  <a:xfrm>
                    <a:off x="2441051" y="464323"/>
                    <a:ext cx="238125" cy="182880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3" name="Arrow: Right 102">
                    <a:extLst>
                      <a:ext uri="{FF2B5EF4-FFF2-40B4-BE49-F238E27FC236}">
                        <a16:creationId xmlns:a16="http://schemas.microsoft.com/office/drawing/2014/main" id="{7DEF3665-295B-3A9D-6E4D-B596CB415B59}"/>
                      </a:ext>
                    </a:extLst>
                  </p:cNvPr>
                  <p:cNvSpPr/>
                  <p:nvPr/>
                </p:nvSpPr>
                <p:spPr>
                  <a:xfrm>
                    <a:off x="3108960" y="464323"/>
                    <a:ext cx="238125" cy="182880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4" name="Arrow: Right 103">
                    <a:extLst>
                      <a:ext uri="{FF2B5EF4-FFF2-40B4-BE49-F238E27FC236}">
                        <a16:creationId xmlns:a16="http://schemas.microsoft.com/office/drawing/2014/main" id="{022160B6-2112-93B2-E312-99FD7DDA53FB}"/>
                      </a:ext>
                    </a:extLst>
                  </p:cNvPr>
                  <p:cNvSpPr/>
                  <p:nvPr/>
                </p:nvSpPr>
                <p:spPr>
                  <a:xfrm>
                    <a:off x="3760967" y="464323"/>
                    <a:ext cx="238125" cy="182880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5" name="Arrow: Right 104">
                    <a:extLst>
                      <a:ext uri="{FF2B5EF4-FFF2-40B4-BE49-F238E27FC236}">
                        <a16:creationId xmlns:a16="http://schemas.microsoft.com/office/drawing/2014/main" id="{257AC3AC-9084-5B08-8158-1F53172124E3}"/>
                      </a:ext>
                    </a:extLst>
                  </p:cNvPr>
                  <p:cNvSpPr/>
                  <p:nvPr/>
                </p:nvSpPr>
                <p:spPr>
                  <a:xfrm>
                    <a:off x="4428877" y="464323"/>
                    <a:ext cx="238125" cy="182880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06" name="Group 105">
                    <a:extLst>
                      <a:ext uri="{FF2B5EF4-FFF2-40B4-BE49-F238E27FC236}">
                        <a16:creationId xmlns:a16="http://schemas.microsoft.com/office/drawing/2014/main" id="{F490AC6D-FFEE-40F3-1E2E-0A10B0E2E375}"/>
                      </a:ext>
                    </a:extLst>
                  </p:cNvPr>
                  <p:cNvGrpSpPr/>
                  <p:nvPr/>
                </p:nvGrpSpPr>
                <p:grpSpPr>
                  <a:xfrm>
                    <a:off x="4707172" y="15902"/>
                    <a:ext cx="1033410" cy="1120637"/>
                    <a:chOff x="0" y="0"/>
                    <a:chExt cx="1033410" cy="1120637"/>
                  </a:xfrm>
                </p:grpSpPr>
                <p:grpSp>
                  <p:nvGrpSpPr>
                    <p:cNvPr id="107" name="Group 106">
                      <a:extLst>
                        <a:ext uri="{FF2B5EF4-FFF2-40B4-BE49-F238E27FC236}">
                          <a16:creationId xmlns:a16="http://schemas.microsoft.com/office/drawing/2014/main" id="{399994B3-E476-06C5-FB44-2034B54B8F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903" y="55659"/>
                      <a:ext cx="1017507" cy="1002108"/>
                      <a:chOff x="0" y="0"/>
                      <a:chExt cx="1017507" cy="1002108"/>
                    </a:xfrm>
                  </p:grpSpPr>
                  <p:sp>
                    <p:nvSpPr>
                      <p:cNvPr id="109" name="Text Box 2">
                        <a:extLst>
                          <a:ext uri="{FF2B5EF4-FFF2-40B4-BE49-F238E27FC236}">
                            <a16:creationId xmlns:a16="http://schemas.microsoft.com/office/drawing/2014/main" id="{73EF9DF5-6BC3-AEFF-CE2E-9BCCF31A978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85732" y="326774"/>
                        <a:ext cx="231775" cy="23867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 marL="0" marR="0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b="1" kern="150" dirty="0">
                            <a:effectLst/>
                            <a:latin typeface="Liberation Serif"/>
                            <a:ea typeface="Songti SC"/>
                            <a:cs typeface="Arial Unicode MS"/>
                          </a:rPr>
                          <a:t>0</a:t>
                        </a:r>
                        <a:endParaRPr lang="en-US" sz="1200" kern="150" dirty="0">
                          <a:effectLst/>
                          <a:latin typeface="Liberation Serif"/>
                          <a:ea typeface="Songti SC"/>
                          <a:cs typeface="Arial Unicode MS"/>
                        </a:endParaRPr>
                      </a:p>
                    </p:txBody>
                  </p:sp>
                  <p:grpSp>
                    <p:nvGrpSpPr>
                      <p:cNvPr id="110" name="Group 109">
                        <a:extLst>
                          <a:ext uri="{FF2B5EF4-FFF2-40B4-BE49-F238E27FC236}">
                            <a16:creationId xmlns:a16="http://schemas.microsoft.com/office/drawing/2014/main" id="{698DFEAB-9DBB-5426-553B-36D95F11AA9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0"/>
                        <a:ext cx="968610" cy="1002108"/>
                        <a:chOff x="0" y="0"/>
                        <a:chExt cx="968610" cy="1002108"/>
                      </a:xfrm>
                    </p:grpSpPr>
                    <p:cxnSp>
                      <p:nvCxnSpPr>
                        <p:cNvPr id="111" name="Straight Connector 110">
                          <a:extLst>
                            <a:ext uri="{FF2B5EF4-FFF2-40B4-BE49-F238E27FC236}">
                              <a16:creationId xmlns:a16="http://schemas.microsoft.com/office/drawing/2014/main" id="{152C6936-24F0-F0D1-49BE-47E7CDA7803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H="1" flipV="1">
                          <a:off x="0" y="238539"/>
                          <a:ext cx="652460" cy="172914"/>
                        </a:xfrm>
                        <a:prstGeom prst="line">
                          <a:avLst/>
                        </a:prstGeom>
                        <a:ln w="9525" cap="flat" cmpd="sng" algn="ctr">
                          <a:solidFill>
                            <a:schemeClr val="dk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12" name="Group 111">
                          <a:extLst>
                            <a:ext uri="{FF2B5EF4-FFF2-40B4-BE49-F238E27FC236}">
                              <a16:creationId xmlns:a16="http://schemas.microsoft.com/office/drawing/2014/main" id="{3F014898-5D4C-2D6F-A6DB-70EACBDF765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0"/>
                          <a:ext cx="968610" cy="1002108"/>
                          <a:chOff x="0" y="0"/>
                          <a:chExt cx="1338504" cy="1295589"/>
                        </a:xfrm>
                      </p:grpSpPr>
                      <p:grpSp>
                        <p:nvGrpSpPr>
                          <p:cNvPr id="113" name="Group 112">
                            <a:extLst>
                              <a:ext uri="{FF2B5EF4-FFF2-40B4-BE49-F238E27FC236}">
                                <a16:creationId xmlns:a16="http://schemas.microsoft.com/office/drawing/2014/main" id="{E98A2457-7955-7F88-F579-20BA158989A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0" y="0"/>
                            <a:ext cx="135890" cy="1295589"/>
                            <a:chOff x="0" y="0"/>
                            <a:chExt cx="136478" cy="1296538"/>
                          </a:xfrm>
                        </p:grpSpPr>
                        <p:grpSp>
                          <p:nvGrpSpPr>
                            <p:cNvPr id="131" name="Group 130">
                              <a:extLst>
                                <a:ext uri="{FF2B5EF4-FFF2-40B4-BE49-F238E27FC236}">
                                  <a16:creationId xmlns:a16="http://schemas.microsoft.com/office/drawing/2014/main" id="{7E0646AB-7BB4-69DD-6EFA-76FF836A6E3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0" y="0"/>
                              <a:ext cx="136478" cy="1296538"/>
                              <a:chOff x="0" y="0"/>
                              <a:chExt cx="136478" cy="1296538"/>
                            </a:xfrm>
                          </p:grpSpPr>
                          <p:grpSp>
                            <p:nvGrpSpPr>
                              <p:cNvPr id="133" name="Group 132">
                                <a:extLst>
                                  <a:ext uri="{FF2B5EF4-FFF2-40B4-BE49-F238E27FC236}">
                                    <a16:creationId xmlns:a16="http://schemas.microsoft.com/office/drawing/2014/main" id="{3CC5BEB6-93CA-4C4C-A54F-2B17F662999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0" y="232012"/>
                                <a:ext cx="136478" cy="1064526"/>
                                <a:chOff x="0" y="0"/>
                                <a:chExt cx="136478" cy="1064526"/>
                              </a:xfrm>
                            </p:grpSpPr>
                            <p:sp>
                              <p:nvSpPr>
                                <p:cNvPr id="135" name="Oval 134">
                                  <a:extLst>
                                    <a:ext uri="{FF2B5EF4-FFF2-40B4-BE49-F238E27FC236}">
                                      <a16:creationId xmlns:a16="http://schemas.microsoft.com/office/drawing/2014/main" id="{E46CBF3F-2DB5-B02E-59C9-396BA591CAB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0" y="0"/>
                                  <a:ext cx="135890" cy="14287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 w="3175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36" name="Oval 135">
                                  <a:extLst>
                                    <a:ext uri="{FF2B5EF4-FFF2-40B4-BE49-F238E27FC236}">
                                      <a16:creationId xmlns:a16="http://schemas.microsoft.com/office/drawing/2014/main" id="{CF651698-9ED6-B343-3CA1-44E61CC90E6F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0" y="225188"/>
                                  <a:ext cx="135890" cy="14287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 w="3175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37" name="Oval 136">
                                  <a:extLst>
                                    <a:ext uri="{FF2B5EF4-FFF2-40B4-BE49-F238E27FC236}">
                                      <a16:creationId xmlns:a16="http://schemas.microsoft.com/office/drawing/2014/main" id="{7C165F93-AF32-C567-FEE6-904367EEC1CF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0" y="689212"/>
                                  <a:ext cx="136478" cy="14330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 w="3175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38" name="Oval 137">
                                  <a:extLst>
                                    <a:ext uri="{FF2B5EF4-FFF2-40B4-BE49-F238E27FC236}">
                                      <a16:creationId xmlns:a16="http://schemas.microsoft.com/office/drawing/2014/main" id="{B3FB4F9F-D135-607A-E2B5-5967794DD8C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0" y="921224"/>
                                  <a:ext cx="136478" cy="14330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 w="3175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</p:grpSp>
                          <p:sp>
                            <p:nvSpPr>
                              <p:cNvPr id="134" name="Oval 133">
                                <a:extLst>
                                  <a:ext uri="{FF2B5EF4-FFF2-40B4-BE49-F238E27FC236}">
                                    <a16:creationId xmlns:a16="http://schemas.microsoft.com/office/drawing/2014/main" id="{4101BFCE-094D-DBC0-3A1F-ABC47986DAD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0" y="0"/>
                                <a:ext cx="135890" cy="142875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 w="31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32" name="Oval 131">
                              <a:extLst>
                                <a:ext uri="{FF2B5EF4-FFF2-40B4-BE49-F238E27FC236}">
                                  <a16:creationId xmlns:a16="http://schemas.microsoft.com/office/drawing/2014/main" id="{1A9208D8-45FB-4FD3-0233-69FBC029135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0" y="696036"/>
                              <a:ext cx="136478" cy="143302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 w="31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grpSp>
                        <p:nvGrpSpPr>
                          <p:cNvPr id="114" name="Group 113">
                            <a:extLst>
                              <a:ext uri="{FF2B5EF4-FFF2-40B4-BE49-F238E27FC236}">
                                <a16:creationId xmlns:a16="http://schemas.microsoft.com/office/drawing/2014/main" id="{1496E741-1DAB-7209-F540-F8583E08155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30302" y="461176"/>
                            <a:ext cx="135890" cy="374758"/>
                            <a:chOff x="0" y="0"/>
                            <a:chExt cx="135890" cy="374887"/>
                          </a:xfrm>
                        </p:grpSpPr>
                        <p:sp>
                          <p:nvSpPr>
                            <p:cNvPr id="129" name="Oval 128">
                              <a:extLst>
                                <a:ext uri="{FF2B5EF4-FFF2-40B4-BE49-F238E27FC236}">
                                  <a16:creationId xmlns:a16="http://schemas.microsoft.com/office/drawing/2014/main" id="{701AF689-9972-E3D5-FE9B-F1969803BA7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0" y="0"/>
                              <a:ext cx="135890" cy="142875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 w="31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30" name="Oval 129">
                              <a:extLst>
                                <a:ext uri="{FF2B5EF4-FFF2-40B4-BE49-F238E27FC236}">
                                  <a16:creationId xmlns:a16="http://schemas.microsoft.com/office/drawing/2014/main" id="{917CBBDA-9BE4-BDAE-1B09-B93BD37610B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0" y="232012"/>
                              <a:ext cx="135890" cy="142875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 w="31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grpSp>
                        <p:nvGrpSpPr>
                          <p:cNvPr id="115" name="Group 114">
                            <a:extLst>
                              <a:ext uri="{FF2B5EF4-FFF2-40B4-BE49-F238E27FC236}">
                                <a16:creationId xmlns:a16="http://schemas.microsoft.com/office/drawing/2014/main" id="{41B3B7B1-5DBB-0BE7-7BE3-7CD5374D761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367" y="95416"/>
                            <a:ext cx="1235137" cy="1118789"/>
                            <a:chOff x="0" y="0"/>
                            <a:chExt cx="1235137" cy="1118789"/>
                          </a:xfrm>
                        </p:grpSpPr>
                        <p:grpSp>
                          <p:nvGrpSpPr>
                            <p:cNvPr id="116" name="Group 115">
                              <a:extLst>
                                <a:ext uri="{FF2B5EF4-FFF2-40B4-BE49-F238E27FC236}">
                                  <a16:creationId xmlns:a16="http://schemas.microsoft.com/office/drawing/2014/main" id="{D1A6D66C-F134-8D65-CBC9-A2AC8EACD11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0" y="0"/>
                              <a:ext cx="832514" cy="1118789"/>
                              <a:chOff x="0" y="0"/>
                              <a:chExt cx="832514" cy="1119117"/>
                            </a:xfrm>
                          </p:grpSpPr>
                          <p:cxnSp>
                            <p:nvCxnSpPr>
                              <p:cNvPr id="118" name="Straight Connector 117">
                                <a:extLst>
                                  <a:ext uri="{FF2B5EF4-FFF2-40B4-BE49-F238E27FC236}">
                                    <a16:creationId xmlns:a16="http://schemas.microsoft.com/office/drawing/2014/main" id="{3A09D414-0EAF-C795-02E0-E3F0764672F8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 flipH="1" flipV="1">
                                <a:off x="0" y="436729"/>
                                <a:ext cx="791570" cy="6823"/>
                              </a:xfrm>
                              <a:prstGeom prst="line">
                                <a:avLst/>
                              </a:prstGeom>
                              <a:ln w="9525" cap="flat" cmpd="sng" algn="ctr">
                                <a:solidFill>
                                  <a:schemeClr val="dk1"/>
                                </a:solidFill>
                                <a:prstDash val="dash"/>
                                <a:round/>
                                <a:headEnd type="none" w="med" len="med"/>
                                <a:tailEnd type="none" w="med" len="med"/>
                              </a:ln>
                            </p:spPr>
                            <p:style>
                              <a:lnRef idx="0">
                                <a:scrgbClr r="0" g="0" b="0"/>
                              </a:lnRef>
                              <a:fillRef idx="0">
                                <a:scrgbClr r="0" g="0" b="0"/>
                              </a:fillRef>
                              <a:effectRef idx="0">
                                <a:scrgbClr r="0" g="0" b="0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19" name="Straight Connector 118">
                                <a:extLst>
                                  <a:ext uri="{FF2B5EF4-FFF2-40B4-BE49-F238E27FC236}">
                                    <a16:creationId xmlns:a16="http://schemas.microsoft.com/office/drawing/2014/main" id="{95441373-3983-17D3-2F55-D99B4AD59ADC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 flipH="1">
                                <a:off x="13648" y="477672"/>
                                <a:ext cx="784746" cy="423080"/>
                              </a:xfrm>
                              <a:prstGeom prst="line">
                                <a:avLst/>
                              </a:prstGeom>
                              <a:ln w="9525" cap="flat" cmpd="sng" algn="ctr">
                                <a:solidFill>
                                  <a:schemeClr val="dk1"/>
                                </a:solidFill>
                                <a:prstDash val="dash"/>
                                <a:round/>
                                <a:headEnd type="none" w="med" len="med"/>
                                <a:tailEnd type="none" w="med" len="med"/>
                              </a:ln>
                            </p:spPr>
                            <p:style>
                              <a:lnRef idx="0">
                                <a:scrgbClr r="0" g="0" b="0"/>
                              </a:lnRef>
                              <a:fillRef idx="0">
                                <a:scrgbClr r="0" g="0" b="0"/>
                              </a:fillRef>
                              <a:effectRef idx="0">
                                <a:scrgbClr r="0" g="0" b="0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20" name="Straight Connector 119">
                                <a:extLst>
                                  <a:ext uri="{FF2B5EF4-FFF2-40B4-BE49-F238E27FC236}">
                                    <a16:creationId xmlns:a16="http://schemas.microsoft.com/office/drawing/2014/main" id="{DC3967FC-3BB1-1ADC-270A-2DB8AC731F1A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 flipH="1">
                                <a:off x="13648" y="436729"/>
                                <a:ext cx="812042" cy="231765"/>
                              </a:xfrm>
                              <a:prstGeom prst="line">
                                <a:avLst/>
                              </a:prstGeom>
                              <a:ln w="9525" cap="flat" cmpd="sng" algn="ctr">
                                <a:solidFill>
                                  <a:schemeClr val="dk1"/>
                                </a:solidFill>
                                <a:prstDash val="dash"/>
                                <a:round/>
                                <a:headEnd type="none" w="med" len="med"/>
                                <a:tailEnd type="none" w="med" len="med"/>
                              </a:ln>
                            </p:spPr>
                            <p:style>
                              <a:lnRef idx="0">
                                <a:scrgbClr r="0" g="0" b="0"/>
                              </a:lnRef>
                              <a:fillRef idx="0">
                                <a:scrgbClr r="0" g="0" b="0"/>
                              </a:fillRef>
                              <a:effectRef idx="0">
                                <a:scrgbClr r="0" g="0" b="0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21" name="Straight Connector 120">
                                <a:extLst>
                                  <a:ext uri="{FF2B5EF4-FFF2-40B4-BE49-F238E27FC236}">
                                    <a16:creationId xmlns:a16="http://schemas.microsoft.com/office/drawing/2014/main" id="{33AF33FF-B7FC-4FE4-5FC7-B0F7A577B14D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 flipH="1" flipV="1">
                                <a:off x="13648" y="0"/>
                                <a:ext cx="818866" cy="443552"/>
                              </a:xfrm>
                              <a:prstGeom prst="line">
                                <a:avLst/>
                              </a:prstGeom>
                              <a:ln w="9525" cap="flat" cmpd="sng" algn="ctr">
                                <a:solidFill>
                                  <a:schemeClr val="dk1"/>
                                </a:solidFill>
                                <a:prstDash val="dash"/>
                                <a:round/>
                                <a:headEnd type="none" w="med" len="med"/>
                                <a:tailEnd type="none" w="med" len="med"/>
                              </a:ln>
                            </p:spPr>
                            <p:style>
                              <a:lnRef idx="0">
                                <a:scrgbClr r="0" g="0" b="0"/>
                              </a:lnRef>
                              <a:fillRef idx="0">
                                <a:scrgbClr r="0" g="0" b="0"/>
                              </a:fillRef>
                              <a:effectRef idx="0">
                                <a:scrgbClr r="0" g="0" b="0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22" name="Straight Connector 121">
                                <a:extLst>
                                  <a:ext uri="{FF2B5EF4-FFF2-40B4-BE49-F238E27FC236}">
                                    <a16:creationId xmlns:a16="http://schemas.microsoft.com/office/drawing/2014/main" id="{A27DE4D0-D339-8EC4-0AD5-306D5DB2CDBE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 flipH="1" flipV="1">
                                <a:off x="13648" y="211541"/>
                                <a:ext cx="805180" cy="436729"/>
                              </a:xfrm>
                              <a:prstGeom prst="line">
                                <a:avLst/>
                              </a:prstGeom>
                              <a:ln w="9525" cap="flat" cmpd="sng" algn="ctr">
                                <a:solidFill>
                                  <a:schemeClr val="dk1"/>
                                </a:solidFill>
                                <a:prstDash val="dash"/>
                                <a:round/>
                                <a:headEnd type="none" w="med" len="med"/>
                                <a:tailEnd type="none" w="med" len="med"/>
                              </a:ln>
                            </p:spPr>
                            <p:style>
                              <a:lnRef idx="0">
                                <a:scrgbClr r="0" g="0" b="0"/>
                              </a:lnRef>
                              <a:fillRef idx="0">
                                <a:scrgbClr r="0" g="0" b="0"/>
                              </a:fillRef>
                              <a:effectRef idx="0">
                                <a:scrgbClr r="0" g="0" b="0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23" name="Straight Connector 122">
                                <a:extLst>
                                  <a:ext uri="{FF2B5EF4-FFF2-40B4-BE49-F238E27FC236}">
                                    <a16:creationId xmlns:a16="http://schemas.microsoft.com/office/drawing/2014/main" id="{3E5AB3EA-83B3-0A56-0A7E-04289051ED44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 flipH="1" flipV="1">
                                <a:off x="40943" y="6824"/>
                                <a:ext cx="777885" cy="661917"/>
                              </a:xfrm>
                              <a:prstGeom prst="line">
                                <a:avLst/>
                              </a:prstGeom>
                              <a:ln w="9525" cap="flat" cmpd="sng" algn="ctr">
                                <a:solidFill>
                                  <a:schemeClr val="dk1"/>
                                </a:solidFill>
                                <a:prstDash val="dash"/>
                                <a:round/>
                                <a:headEnd type="none" w="med" len="med"/>
                                <a:tailEnd type="none" w="med" len="med"/>
                              </a:ln>
                            </p:spPr>
                            <p:style>
                              <a:lnRef idx="0">
                                <a:scrgbClr r="0" g="0" b="0"/>
                              </a:lnRef>
                              <a:fillRef idx="0">
                                <a:scrgbClr r="0" g="0" b="0"/>
                              </a:fillRef>
                              <a:effectRef idx="0">
                                <a:scrgbClr r="0" g="0" b="0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24" name="Straight Connector 123">
                                <a:extLst>
                                  <a:ext uri="{FF2B5EF4-FFF2-40B4-BE49-F238E27FC236}">
                                    <a16:creationId xmlns:a16="http://schemas.microsoft.com/office/drawing/2014/main" id="{7383DE99-BD4A-38DC-6CCB-5E8466128D3F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 flipH="1">
                                <a:off x="20472" y="477672"/>
                                <a:ext cx="805218" cy="641445"/>
                              </a:xfrm>
                              <a:prstGeom prst="line">
                                <a:avLst/>
                              </a:prstGeom>
                              <a:ln w="9525" cap="flat" cmpd="sng" algn="ctr">
                                <a:solidFill>
                                  <a:schemeClr val="dk1"/>
                                </a:solidFill>
                                <a:prstDash val="dash"/>
                                <a:round/>
                                <a:headEnd type="none" w="med" len="med"/>
                                <a:tailEnd type="none" w="med" len="med"/>
                              </a:ln>
                            </p:spPr>
                            <p:style>
                              <a:lnRef idx="0">
                                <a:scrgbClr r="0" g="0" b="0"/>
                              </a:lnRef>
                              <a:fillRef idx="0">
                                <a:scrgbClr r="0" g="0" b="0"/>
                              </a:fillRef>
                              <a:effectRef idx="0">
                                <a:scrgbClr r="0" g="0" b="0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25" name="Straight Connector 124">
                                <a:extLst>
                                  <a:ext uri="{FF2B5EF4-FFF2-40B4-BE49-F238E27FC236}">
                                    <a16:creationId xmlns:a16="http://schemas.microsoft.com/office/drawing/2014/main" id="{35656904-54D0-741E-AE4B-8CBAB16E5623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 flipH="1">
                                <a:off x="40943" y="668741"/>
                                <a:ext cx="777875" cy="238409"/>
                              </a:xfrm>
                              <a:prstGeom prst="line">
                                <a:avLst/>
                              </a:prstGeom>
                              <a:ln w="9525" cap="flat" cmpd="sng" algn="ctr">
                                <a:solidFill>
                                  <a:schemeClr val="dk1"/>
                                </a:solidFill>
                                <a:prstDash val="dash"/>
                                <a:round/>
                                <a:headEnd type="none" w="med" len="med"/>
                                <a:tailEnd type="none" w="med" len="med"/>
                              </a:ln>
                            </p:spPr>
                            <p:style>
                              <a:lnRef idx="0">
                                <a:scrgbClr r="0" g="0" b="0"/>
                              </a:lnRef>
                              <a:fillRef idx="0">
                                <a:scrgbClr r="0" g="0" b="0"/>
                              </a:fillRef>
                              <a:effectRef idx="0">
                                <a:scrgbClr r="0" g="0" b="0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26" name="Straight Connector 125">
                                <a:extLst>
                                  <a:ext uri="{FF2B5EF4-FFF2-40B4-BE49-F238E27FC236}">
                                    <a16:creationId xmlns:a16="http://schemas.microsoft.com/office/drawing/2014/main" id="{F33A25FD-D3AD-D388-04D0-4876B3FEDF04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 flipH="1">
                                <a:off x="34120" y="689212"/>
                                <a:ext cx="785912" cy="409433"/>
                              </a:xfrm>
                              <a:prstGeom prst="line">
                                <a:avLst/>
                              </a:prstGeom>
                              <a:ln w="9525" cap="flat" cmpd="sng" algn="ctr">
                                <a:solidFill>
                                  <a:schemeClr val="dk1"/>
                                </a:solidFill>
                                <a:prstDash val="dash"/>
                                <a:round/>
                                <a:headEnd type="none" w="med" len="med"/>
                                <a:tailEnd type="none" w="med" len="med"/>
                              </a:ln>
                            </p:spPr>
                            <p:style>
                              <a:lnRef idx="0">
                                <a:scrgbClr r="0" g="0" b="0"/>
                              </a:lnRef>
                              <a:fillRef idx="0">
                                <a:scrgbClr r="0" g="0" b="0"/>
                              </a:fillRef>
                              <a:effectRef idx="0">
                                <a:scrgbClr r="0" g="0" b="0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27" name="Straight Connector 126">
                                <a:extLst>
                                  <a:ext uri="{FF2B5EF4-FFF2-40B4-BE49-F238E27FC236}">
                                    <a16:creationId xmlns:a16="http://schemas.microsoft.com/office/drawing/2014/main" id="{985DE77B-EEDF-B22D-74EF-4F7639EBD61C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 flipH="1">
                                <a:off x="27296" y="655093"/>
                                <a:ext cx="777922" cy="20471"/>
                              </a:xfrm>
                              <a:prstGeom prst="line">
                                <a:avLst/>
                              </a:prstGeom>
                              <a:ln w="9525" cap="flat" cmpd="sng" algn="ctr">
                                <a:solidFill>
                                  <a:schemeClr val="dk1"/>
                                </a:solidFill>
                                <a:prstDash val="dash"/>
                                <a:round/>
                                <a:headEnd type="none" w="med" len="med"/>
                                <a:tailEnd type="none" w="med" len="med"/>
                              </a:ln>
                            </p:spPr>
                            <p:style>
                              <a:lnRef idx="0">
                                <a:scrgbClr r="0" g="0" b="0"/>
                              </a:lnRef>
                              <a:fillRef idx="0">
                                <a:scrgbClr r="0" g="0" b="0"/>
                              </a:fillRef>
                              <a:effectRef idx="0">
                                <a:scrgbClr r="0" g="0" b="0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28" name="Straight Connector 127">
                                <a:extLst>
                                  <a:ext uri="{FF2B5EF4-FFF2-40B4-BE49-F238E27FC236}">
                                    <a16:creationId xmlns:a16="http://schemas.microsoft.com/office/drawing/2014/main" id="{F5F16065-FD68-B4E9-2DE2-3CFB90C7FD4D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 flipH="1" flipV="1">
                                <a:off x="54591" y="443552"/>
                                <a:ext cx="765014" cy="211465"/>
                              </a:xfrm>
                              <a:prstGeom prst="line">
                                <a:avLst/>
                              </a:prstGeom>
                              <a:ln w="9525" cap="flat" cmpd="sng" algn="ctr">
                                <a:solidFill>
                                  <a:schemeClr val="dk1"/>
                                </a:solidFill>
                                <a:prstDash val="dash"/>
                                <a:round/>
                                <a:headEnd type="none" w="med" len="med"/>
                                <a:tailEnd type="none" w="med" len="med"/>
                              </a:ln>
                            </p:spPr>
                            <p:style>
                              <a:lnRef idx="0">
                                <a:scrgbClr r="0" g="0" b="0"/>
                              </a:lnRef>
                              <a:fillRef idx="0">
                                <a:scrgbClr r="0" g="0" b="0"/>
                              </a:fillRef>
                              <a:effectRef idx="0">
                                <a:scrgbClr r="0" g="0" b="0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117" name="Text Box 2">
                              <a:extLst>
                                <a:ext uri="{FF2B5EF4-FFF2-40B4-BE49-F238E27FC236}">
                                  <a16:creationId xmlns:a16="http://schemas.microsoft.com/office/drawing/2014/main" id="{72DBB8BD-62A8-F9CB-92EE-3EFEACC7A77F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982517" y="581758"/>
                              <a:ext cx="252620" cy="268574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rot="0" vert="horz" wrap="square" lIns="91440" tIns="45720" rIns="91440" bIns="45720" anchor="t" anchorCtr="0">
                              <a:noAutofit/>
                            </a:bodyPr>
                            <a:lstStyle/>
                            <a:p>
                              <a:pPr marL="0" marR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b="1" kern="150" dirty="0">
                                  <a:effectLst/>
                                  <a:latin typeface="Liberation Serif"/>
                                  <a:ea typeface="Songti SC"/>
                                  <a:cs typeface="Arial Unicode MS"/>
                                </a:rPr>
                                <a:t>1</a:t>
                              </a:r>
                              <a:endParaRPr lang="en-US" sz="1200" kern="150" dirty="0">
                                <a:effectLst/>
                                <a:latin typeface="Liberation Serif"/>
                                <a:ea typeface="Songti SC"/>
                                <a:cs typeface="Arial Unicode MS"/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108" name="Rectangle: Rounded Corners 107">
                      <a:extLst>
                        <a:ext uri="{FF2B5EF4-FFF2-40B4-BE49-F238E27FC236}">
                          <a16:creationId xmlns:a16="http://schemas.microsoft.com/office/drawing/2014/main" id="{DD8DCA46-E7D6-43AA-7D1E-B60D3233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135034" cy="1120637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90" name="Text Box 2">
                  <a:extLst>
                    <a:ext uri="{FF2B5EF4-FFF2-40B4-BE49-F238E27FC236}">
                      <a16:creationId xmlns:a16="http://schemas.microsoft.com/office/drawing/2014/main" id="{1798139C-5246-2950-FB52-BA07B2764E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40195" y="19545"/>
                  <a:ext cx="477078" cy="254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50" dirty="0">
                      <a:effectLst/>
                      <a:latin typeface="Liberation Serif"/>
                      <a:ea typeface="Songti SC"/>
                      <a:cs typeface="Arial Unicode MS"/>
                    </a:rPr>
                    <a:t>Flatten</a:t>
                  </a:r>
                </a:p>
              </p:txBody>
            </p:sp>
            <p:sp>
              <p:nvSpPr>
                <p:cNvPr id="91" name="Text Box 2">
                  <a:extLst>
                    <a:ext uri="{FF2B5EF4-FFF2-40B4-BE49-F238E27FC236}">
                      <a16:creationId xmlns:a16="http://schemas.microsoft.com/office/drawing/2014/main" id="{553CC74D-29EE-EAD5-3B7C-8912F7259F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04433" y="1371369"/>
                  <a:ext cx="981903" cy="2386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50" dirty="0">
                      <a:effectLst/>
                      <a:latin typeface="Liberation Serif"/>
                      <a:ea typeface="Songti SC"/>
                      <a:cs typeface="Arial Unicode MS"/>
                    </a:rPr>
                    <a:t>Fully Connected</a:t>
                  </a:r>
                </a:p>
              </p:txBody>
            </p:sp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F5CCCD0-A633-F273-51AA-B5CC62466E8B}"/>
                </a:ext>
              </a:extLst>
            </p:cNvPr>
            <p:cNvGrpSpPr/>
            <p:nvPr/>
          </p:nvGrpSpPr>
          <p:grpSpPr>
            <a:xfrm>
              <a:off x="-305931" y="7951"/>
              <a:ext cx="4908659" cy="877722"/>
              <a:chOff x="-337736" y="0"/>
              <a:chExt cx="4908659" cy="877722"/>
            </a:xfrm>
          </p:grpSpPr>
          <p:sp>
            <p:nvSpPr>
              <p:cNvPr id="79" name="Text Box 2">
                <a:extLst>
                  <a:ext uri="{FF2B5EF4-FFF2-40B4-BE49-F238E27FC236}">
                    <a16:creationId xmlns:a16="http://schemas.microsoft.com/office/drawing/2014/main" id="{9605DEDF-FFF1-B9DB-AB2F-E5981228E6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4055" y="23854"/>
                <a:ext cx="476885" cy="3727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50" dirty="0">
                    <a:effectLst/>
                    <a:latin typeface="Liberation Serif"/>
                    <a:ea typeface="Songti SC"/>
                    <a:cs typeface="Arial Unicode MS"/>
                  </a:rPr>
                  <a:t>Conv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50" dirty="0">
                    <a:effectLst/>
                    <a:latin typeface="Liberation Serif"/>
                    <a:ea typeface="Songti SC"/>
                    <a:cs typeface="Arial Unicode MS"/>
                  </a:rPr>
                  <a:t>1x22</a:t>
                </a:r>
              </a:p>
            </p:txBody>
          </p:sp>
          <p:sp>
            <p:nvSpPr>
              <p:cNvPr id="80" name="Text Box 2">
                <a:extLst>
                  <a:ext uri="{FF2B5EF4-FFF2-40B4-BE49-F238E27FC236}">
                    <a16:creationId xmlns:a16="http://schemas.microsoft.com/office/drawing/2014/main" id="{78E05837-3FD0-031F-796F-51868A08CC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8111" y="15902"/>
                <a:ext cx="588010" cy="3727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50" dirty="0" err="1">
                    <a:effectLst/>
                    <a:latin typeface="Liberation Serif"/>
                    <a:ea typeface="Songti SC"/>
                    <a:cs typeface="Arial Unicode MS"/>
                  </a:rPr>
                  <a:t>MaxPool</a:t>
                </a:r>
                <a:endParaRPr lang="en-US" sz="1200" kern="150" dirty="0">
                  <a:effectLst/>
                  <a:latin typeface="Liberation Serif"/>
                  <a:ea typeface="Songti SC"/>
                  <a:cs typeface="Arial Unicode MS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50" dirty="0">
                    <a:effectLst/>
                    <a:latin typeface="Liberation Serif"/>
                    <a:ea typeface="Songti SC"/>
                    <a:cs typeface="Arial Unicode MS"/>
                  </a:rPr>
                  <a:t>2x1</a:t>
                </a:r>
              </a:p>
            </p:txBody>
          </p:sp>
          <p:sp>
            <p:nvSpPr>
              <p:cNvPr id="81" name="Text Box 2">
                <a:extLst>
                  <a:ext uri="{FF2B5EF4-FFF2-40B4-BE49-F238E27FC236}">
                    <a16:creationId xmlns:a16="http://schemas.microsoft.com/office/drawing/2014/main" id="{9DDE5513-850F-EF9F-DCC3-982445BCAE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9875" y="0"/>
                <a:ext cx="476885" cy="3727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50">
                    <a:effectLst/>
                    <a:latin typeface="Liberation Serif"/>
                    <a:ea typeface="Songti SC"/>
                    <a:cs typeface="Arial Unicode MS"/>
                  </a:rPr>
                  <a:t>Conv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50">
                    <a:effectLst/>
                    <a:latin typeface="Liberation Serif"/>
                    <a:ea typeface="Songti SC"/>
                    <a:cs typeface="Arial Unicode MS"/>
                  </a:rPr>
                  <a:t>3x1</a:t>
                </a:r>
              </a:p>
            </p:txBody>
          </p:sp>
          <p:sp>
            <p:nvSpPr>
              <p:cNvPr id="82" name="Text Box 2">
                <a:extLst>
                  <a:ext uri="{FF2B5EF4-FFF2-40B4-BE49-F238E27FC236}">
                    <a16:creationId xmlns:a16="http://schemas.microsoft.com/office/drawing/2014/main" id="{9077F9DA-98FB-2C53-C143-B90E4AA309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1881" y="7951"/>
                <a:ext cx="580390" cy="3727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50">
                    <a:effectLst/>
                    <a:latin typeface="Liberation Serif"/>
                    <a:ea typeface="Songti SC"/>
                    <a:cs typeface="Arial Unicode MS"/>
                  </a:rPr>
                  <a:t>MaxPool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50">
                    <a:effectLst/>
                    <a:latin typeface="Liberation Serif"/>
                    <a:ea typeface="Songti SC"/>
                    <a:cs typeface="Arial Unicode MS"/>
                  </a:rPr>
                  <a:t>2x1</a:t>
                </a:r>
              </a:p>
            </p:txBody>
          </p:sp>
          <p:sp>
            <p:nvSpPr>
              <p:cNvPr id="83" name="Text Box 2">
                <a:extLst>
                  <a:ext uri="{FF2B5EF4-FFF2-40B4-BE49-F238E27FC236}">
                    <a16:creationId xmlns:a16="http://schemas.microsoft.com/office/drawing/2014/main" id="{0398F3DA-F8AD-31FB-2468-A10FDE7FD6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1596" y="7951"/>
                <a:ext cx="476885" cy="3727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50">
                    <a:effectLst/>
                    <a:latin typeface="Liberation Serif"/>
                    <a:ea typeface="Songti SC"/>
                    <a:cs typeface="Arial Unicode MS"/>
                  </a:rPr>
                  <a:t>Conv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50">
                    <a:effectLst/>
                    <a:latin typeface="Liberation Serif"/>
                    <a:ea typeface="Songti SC"/>
                    <a:cs typeface="Arial Unicode MS"/>
                  </a:rPr>
                  <a:t>3x1</a:t>
                </a:r>
              </a:p>
            </p:txBody>
          </p:sp>
          <p:sp>
            <p:nvSpPr>
              <p:cNvPr id="84" name="Text Box 2">
                <a:extLst>
                  <a:ext uri="{FF2B5EF4-FFF2-40B4-BE49-F238E27FC236}">
                    <a16:creationId xmlns:a16="http://schemas.microsoft.com/office/drawing/2014/main" id="{7C92C5A3-FF15-FB9B-CD32-3ED5AA29A3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1798" y="7951"/>
                <a:ext cx="619125" cy="3727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50" dirty="0" err="1">
                    <a:effectLst/>
                    <a:latin typeface="Liberation Serif"/>
                    <a:ea typeface="Songti SC"/>
                    <a:cs typeface="Arial Unicode MS"/>
                  </a:rPr>
                  <a:t>MaxPool</a:t>
                </a:r>
                <a:endParaRPr lang="en-US" sz="1200" kern="150" dirty="0">
                  <a:effectLst/>
                  <a:latin typeface="Liberation Serif"/>
                  <a:ea typeface="Songti SC"/>
                  <a:cs typeface="Arial Unicode MS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50" dirty="0">
                    <a:effectLst/>
                    <a:latin typeface="Liberation Serif"/>
                    <a:ea typeface="Songti SC"/>
                    <a:cs typeface="Arial Unicode MS"/>
                  </a:rPr>
                  <a:t>3x1</a:t>
                </a:r>
              </a:p>
            </p:txBody>
          </p:sp>
          <p:sp>
            <p:nvSpPr>
              <p:cNvPr id="85" name="Text Box 2">
                <a:extLst>
                  <a:ext uri="{FF2B5EF4-FFF2-40B4-BE49-F238E27FC236}">
                    <a16:creationId xmlns:a16="http://schemas.microsoft.com/office/drawing/2014/main" id="{076ABC5C-94A7-71E1-32A3-80415EC532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37736" y="607378"/>
                <a:ext cx="413274" cy="270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50" dirty="0">
                    <a:effectLst/>
                    <a:latin typeface="Liberation Serif"/>
                    <a:ea typeface="Songti SC"/>
                    <a:cs typeface="Arial Unicode MS"/>
                  </a:rPr>
                  <a:t>Input 60x22</a:t>
                </a:r>
              </a:p>
            </p:txBody>
          </p:sp>
        </p:grp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1B29C-F568-F9ED-7AC9-74FACE5B0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5603" y="937549"/>
            <a:ext cx="10515600" cy="51120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1D1D1F"/>
                </a:solidFill>
                <a:latin typeface="Arial"/>
                <a:cs typeface="Arial"/>
              </a:rPr>
              <a:t>Proposed CNN Architecture</a:t>
            </a:r>
            <a:endParaRPr lang="en-US" sz="3200" dirty="0">
              <a:solidFill>
                <a:srgbClr val="1D1D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846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3F069-D664-8606-E1D8-0EBDD8903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343"/>
            <a:ext cx="10515600" cy="49616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/>
                <a:cs typeface="Arial"/>
              </a:rPr>
              <a:t>The CNN model is based on the study proposed by </a:t>
            </a:r>
            <a:r>
              <a:rPr lang="en-US" sz="2400" dirty="0" err="1">
                <a:latin typeface="Arial"/>
                <a:cs typeface="Arial"/>
              </a:rPr>
              <a:t>Hoseinzade</a:t>
            </a:r>
            <a:r>
              <a:rPr lang="en-US" sz="2400" dirty="0">
                <a:latin typeface="Arial"/>
                <a:cs typeface="Arial"/>
              </a:rPr>
              <a:t> and </a:t>
            </a:r>
            <a:r>
              <a:rPr lang="en-US" sz="2400" dirty="0" err="1">
                <a:latin typeface="Arial"/>
                <a:cs typeface="Arial"/>
              </a:rPr>
              <a:t>Haratizadeh</a:t>
            </a:r>
            <a:r>
              <a:rPr lang="en-US" sz="2400" dirty="0">
                <a:latin typeface="Arial"/>
                <a:cs typeface="Arial"/>
              </a:rPr>
              <a:t> (2019) that predict if the succeeding trend is downward (0) or upward (1).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/>
                <a:cs typeface="Arial"/>
              </a:rPr>
              <a:t>The dataset composed of 22 features, a target variable for up and down trend and a total of 1,787 rows. 60 day window was used for cycle validation and basis of information for the last 60 days.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/>
                <a:cs typeface="Arial"/>
              </a:rPr>
              <a:t>There are 3 convolution layer with kernel size of 3x1,  </a:t>
            </a:r>
            <a:r>
              <a:rPr lang="en-US" sz="2400" dirty="0" err="1">
                <a:latin typeface="Arial"/>
                <a:cs typeface="Arial"/>
              </a:rPr>
              <a:t>ReLu</a:t>
            </a:r>
            <a:r>
              <a:rPr lang="en-US" sz="2400" dirty="0">
                <a:latin typeface="Arial"/>
                <a:cs typeface="Arial"/>
              </a:rPr>
              <a:t> as the activation function and a max pooling size of 2x1.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7124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CA76C-A3E8-48E2-50A6-23ECD7682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3841"/>
            <a:ext cx="10515600" cy="465312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EA704B-A0B9-D9A4-1004-7CE11B0AF9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61"/>
          <a:stretch/>
        </p:blipFill>
        <p:spPr>
          <a:xfrm>
            <a:off x="826625" y="4520066"/>
            <a:ext cx="6662195" cy="16545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89220C-9554-DD22-16C9-9B9B8B6076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44"/>
          <a:stretch/>
        </p:blipFill>
        <p:spPr>
          <a:xfrm>
            <a:off x="676157" y="1597305"/>
            <a:ext cx="5317753" cy="27815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FE5379-3E41-68D5-24E5-4D068A29F5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638"/>
          <a:stretch/>
        </p:blipFill>
        <p:spPr>
          <a:xfrm>
            <a:off x="6066673" y="1597305"/>
            <a:ext cx="5301704" cy="278153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A5569D31-D675-E8CD-CB58-483574B4D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1537"/>
            <a:ext cx="10515600" cy="763879"/>
          </a:xfrm>
        </p:spPr>
        <p:txBody>
          <a:bodyPr>
            <a:normAutofit/>
          </a:bodyPr>
          <a:lstStyle/>
          <a:p>
            <a:r>
              <a:rPr lang="en-US" sz="3600" dirty="0"/>
              <a:t>CNN model result</a:t>
            </a:r>
          </a:p>
        </p:txBody>
      </p:sp>
    </p:spTree>
    <p:extLst>
      <p:ext uri="{BB962C8B-B14F-4D97-AF65-F5344CB8AC3E}">
        <p14:creationId xmlns:p14="http://schemas.microsoft.com/office/powerpoint/2010/main" val="683695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EBD27-53CA-83CF-A1E5-4A3CAF6B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40039"/>
                </a:solidFill>
                <a:latin typeface="Arial"/>
                <a:cs typeface="Arial"/>
              </a:rPr>
              <a:t>Support Vector Machine (SVM)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D3885-5336-BBAD-1ED2-1F87EC958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Support vector machine is a supervise machine learning technique that utilizes classification algorithms for two group classification problems (</a:t>
            </a:r>
            <a:r>
              <a:rPr lang="en-US" dirty="0" err="1"/>
              <a:t>Stecanella</a:t>
            </a:r>
            <a:r>
              <a:rPr lang="en-US" dirty="0"/>
              <a:t>, 2017).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SVM model will be use for final model prediction using the predicted result of the two previous model.</a:t>
            </a:r>
          </a:p>
        </p:txBody>
      </p:sp>
    </p:spTree>
    <p:extLst>
      <p:ext uri="{BB962C8B-B14F-4D97-AF65-F5344CB8AC3E}">
        <p14:creationId xmlns:p14="http://schemas.microsoft.com/office/powerpoint/2010/main" val="40088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D2A8-54CF-23E1-23D8-91E4A712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89" y="840987"/>
            <a:ext cx="10937111" cy="763879"/>
          </a:xfrm>
        </p:spPr>
        <p:txBody>
          <a:bodyPr/>
          <a:lstStyle/>
          <a:p>
            <a:r>
              <a:rPr lang="en-US" dirty="0">
                <a:solidFill>
                  <a:srgbClr val="A40039"/>
                </a:solidFill>
                <a:latin typeface="Arial"/>
                <a:cs typeface="Arial"/>
              </a:rPr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86772-B36D-093B-96C7-C2B0DB570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689" y="1754155"/>
            <a:ext cx="5515643" cy="44228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This study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aims to develop a Hybrid model which </a:t>
            </a:r>
            <a:r>
              <a:rPr lang="en-US" dirty="0">
                <a:latin typeface="Arial"/>
                <a:cs typeface="Arial"/>
                <a:sym typeface="Arial"/>
              </a:rPr>
              <a:t>uses technical analysis that rely on historical stock price activity </a:t>
            </a:r>
            <a:r>
              <a:rPr lang="en-US" dirty="0">
                <a:latin typeface="Arial"/>
                <a:cs typeface="Arial"/>
              </a:rPr>
              <a:t>to predict the probability of future price movement.</a:t>
            </a:r>
            <a:endParaRPr lang="en-US" b="1" dirty="0">
              <a:latin typeface="Arial"/>
              <a:cs typeface="Arial"/>
            </a:endParaRPr>
          </a:p>
          <a:p>
            <a:pPr marL="114300" indent="0">
              <a:buNone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1CCC653-73B8-F197-0349-547BFDD5F36D}"/>
              </a:ext>
            </a:extLst>
          </p:cNvPr>
          <p:cNvGrpSpPr/>
          <p:nvPr/>
        </p:nvGrpSpPr>
        <p:grpSpPr>
          <a:xfrm>
            <a:off x="6259670" y="2176041"/>
            <a:ext cx="5256963" cy="4282632"/>
            <a:chOff x="6259670" y="2176041"/>
            <a:chExt cx="5256963" cy="4282632"/>
          </a:xfrm>
        </p:grpSpPr>
        <p:pic>
          <p:nvPicPr>
            <p:cNvPr id="5" name="Picture 4" descr="A diagram of data processing&#10;&#10;Description automatically generated">
              <a:extLst>
                <a:ext uri="{FF2B5EF4-FFF2-40B4-BE49-F238E27FC236}">
                  <a16:creationId xmlns:a16="http://schemas.microsoft.com/office/drawing/2014/main" id="{AD76F9DC-66BE-D124-EF97-D8B37BC46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9670" y="2176041"/>
              <a:ext cx="5256963" cy="428263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E27121-DE54-A047-D870-E605EB77B5FB}"/>
                </a:ext>
              </a:extLst>
            </p:cNvPr>
            <p:cNvSpPr txBox="1"/>
            <p:nvPr/>
          </p:nvSpPr>
          <p:spPr>
            <a:xfrm>
              <a:off x="6259670" y="5976994"/>
              <a:ext cx="3454823" cy="447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>
                      <a:lumMod val="25000"/>
                    </a:schemeClr>
                  </a:solidFill>
                </a:rPr>
                <a:t>Project Architecture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4490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435E4D0C-4212-E99B-3338-E49826F246EA}"/>
              </a:ext>
            </a:extLst>
          </p:cNvPr>
          <p:cNvGrpSpPr/>
          <p:nvPr/>
        </p:nvGrpSpPr>
        <p:grpSpPr>
          <a:xfrm>
            <a:off x="2669172" y="1941234"/>
            <a:ext cx="5396541" cy="4281332"/>
            <a:chOff x="3004839" y="1778014"/>
            <a:chExt cx="5946577" cy="471770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8A5D633-6FF9-794A-1252-7386F74D0923}"/>
                </a:ext>
              </a:extLst>
            </p:cNvPr>
            <p:cNvSpPr/>
            <p:nvPr/>
          </p:nvSpPr>
          <p:spPr>
            <a:xfrm>
              <a:off x="3004839" y="1778014"/>
              <a:ext cx="2423692" cy="64728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 Series Dataset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BE7016C-91DC-833E-DD9D-E54317681E80}"/>
                </a:ext>
              </a:extLst>
            </p:cNvPr>
            <p:cNvSpPr/>
            <p:nvPr/>
          </p:nvSpPr>
          <p:spPr>
            <a:xfrm>
              <a:off x="3500678" y="3700308"/>
              <a:ext cx="1435783" cy="102721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ARIMA model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7E9EB29-9BED-7D94-ADF5-7DBE4D316784}"/>
                </a:ext>
              </a:extLst>
            </p:cNvPr>
            <p:cNvSpPr/>
            <p:nvPr/>
          </p:nvSpPr>
          <p:spPr>
            <a:xfrm>
              <a:off x="7515633" y="3674641"/>
              <a:ext cx="1435783" cy="107108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CNN Model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F944E19-8117-4A8A-E607-514DC06AAE02}"/>
                </a:ext>
              </a:extLst>
            </p:cNvPr>
            <p:cNvSpPr/>
            <p:nvPr/>
          </p:nvSpPr>
          <p:spPr>
            <a:xfrm>
              <a:off x="5180435" y="5830162"/>
              <a:ext cx="1900347" cy="66555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Prediction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B914559-CCDB-3F01-82AF-E5778A659A56}"/>
                </a:ext>
              </a:extLst>
            </p:cNvPr>
            <p:cNvSpPr/>
            <p:nvPr/>
          </p:nvSpPr>
          <p:spPr>
            <a:xfrm>
              <a:off x="3079387" y="2800767"/>
              <a:ext cx="2278377" cy="52406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Preprocessing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1EA536C-2622-7703-7E9E-50ADF9CB6DED}"/>
                </a:ext>
              </a:extLst>
            </p:cNvPr>
            <p:cNvCxnSpPr>
              <a:cxnSpLocks/>
              <a:stCxn id="4" idx="2"/>
              <a:endCxn id="8" idx="0"/>
            </p:cNvCxnSpPr>
            <p:nvPr/>
          </p:nvCxnSpPr>
          <p:spPr>
            <a:xfrm>
              <a:off x="4216685" y="2425295"/>
              <a:ext cx="1891" cy="375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DA69A464-02FA-0491-1CA8-39BB4AA6FCC5}"/>
                </a:ext>
              </a:extLst>
            </p:cNvPr>
            <p:cNvCxnSpPr>
              <a:cxnSpLocks/>
              <a:stCxn id="8" idx="2"/>
              <a:endCxn id="5" idx="0"/>
            </p:cNvCxnSpPr>
            <p:nvPr/>
          </p:nvCxnSpPr>
          <p:spPr>
            <a:xfrm rot="5400000">
              <a:off x="4030837" y="3512569"/>
              <a:ext cx="375472" cy="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1747F31-6718-3CAB-E786-27AB1348D4B8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 flipH="1">
              <a:off x="6130609" y="5591978"/>
              <a:ext cx="116" cy="238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49F41A0-2DC8-A0DF-1CB5-8A6D1F49CBA5}"/>
                </a:ext>
              </a:extLst>
            </p:cNvPr>
            <p:cNvSpPr/>
            <p:nvPr/>
          </p:nvSpPr>
          <p:spPr>
            <a:xfrm>
              <a:off x="5180551" y="4926425"/>
              <a:ext cx="1900347" cy="66555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Support Vector Machine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ED5A0F01-9AD2-9580-B91C-138983DB24AC}"/>
                </a:ext>
              </a:extLst>
            </p:cNvPr>
            <p:cNvCxnSpPr>
              <a:cxnSpLocks/>
              <a:stCxn id="8" idx="3"/>
              <a:endCxn id="6" idx="0"/>
            </p:cNvCxnSpPr>
            <p:nvPr/>
          </p:nvCxnSpPr>
          <p:spPr>
            <a:xfrm>
              <a:off x="5357764" y="3062802"/>
              <a:ext cx="2875761" cy="61183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5447079-05AD-C9B6-067F-59EC49E7E93F}"/>
                </a:ext>
              </a:extLst>
            </p:cNvPr>
            <p:cNvSpPr/>
            <p:nvPr/>
          </p:nvSpPr>
          <p:spPr>
            <a:xfrm>
              <a:off x="5508548" y="3830987"/>
              <a:ext cx="1435783" cy="76962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ARIMA Residuals</a:t>
              </a:r>
            </a:p>
          </p:txBody>
        </p: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982BE7CD-A7E4-E747-4E84-BA7F8047ACA8}"/>
                </a:ext>
              </a:extLst>
            </p:cNvPr>
            <p:cNvCxnSpPr>
              <a:cxnSpLocks/>
              <a:stCxn id="5" idx="2"/>
              <a:endCxn id="13" idx="1"/>
            </p:cNvCxnSpPr>
            <p:nvPr/>
          </p:nvCxnSpPr>
          <p:spPr>
            <a:xfrm rot="16200000" flipH="1">
              <a:off x="4433720" y="4512370"/>
              <a:ext cx="531681" cy="9619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C27EDCB0-B9A2-DA50-1640-12648AB4890E}"/>
                </a:ext>
              </a:extLst>
            </p:cNvPr>
            <p:cNvCxnSpPr>
              <a:cxnSpLocks/>
              <a:stCxn id="6" idx="2"/>
              <a:endCxn id="13" idx="3"/>
            </p:cNvCxnSpPr>
            <p:nvPr/>
          </p:nvCxnSpPr>
          <p:spPr>
            <a:xfrm rot="5400000">
              <a:off x="7400475" y="4426151"/>
              <a:ext cx="513475" cy="115262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2F63A4C-BB7F-BB99-4612-2F0C0D7B872B}"/>
                </a:ext>
              </a:extLst>
            </p:cNvPr>
            <p:cNvCxnSpPr>
              <a:cxnSpLocks/>
              <a:stCxn id="5" idx="3"/>
              <a:endCxn id="30" idx="1"/>
            </p:cNvCxnSpPr>
            <p:nvPr/>
          </p:nvCxnSpPr>
          <p:spPr>
            <a:xfrm>
              <a:off x="4936461" y="4213915"/>
              <a:ext cx="572087" cy="1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D3CDDFA-C68D-F28F-F0F4-521B9967C5F3}"/>
                </a:ext>
              </a:extLst>
            </p:cNvPr>
            <p:cNvCxnSpPr>
              <a:cxnSpLocks/>
              <a:stCxn id="30" idx="3"/>
              <a:endCxn id="6" idx="1"/>
            </p:cNvCxnSpPr>
            <p:nvPr/>
          </p:nvCxnSpPr>
          <p:spPr>
            <a:xfrm flipV="1">
              <a:off x="6944331" y="4210184"/>
              <a:ext cx="571302" cy="5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6E151B-BA58-9B2B-D2F7-6F5EEB740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8509"/>
            <a:ext cx="10515600" cy="763879"/>
          </a:xfrm>
        </p:spPr>
        <p:txBody>
          <a:bodyPr/>
          <a:lstStyle/>
          <a:p>
            <a:r>
              <a:rPr lang="en-US" dirty="0">
                <a:solidFill>
                  <a:srgbClr val="A40039"/>
                </a:solidFill>
                <a:latin typeface="Arial"/>
                <a:cs typeface="Arial"/>
              </a:rPr>
              <a:t>Hybrid Model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99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0CA2-9E65-F848-FE0B-2560DA28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82" y="2380421"/>
            <a:ext cx="10515600" cy="763879"/>
          </a:xfrm>
        </p:spPr>
        <p:txBody>
          <a:bodyPr>
            <a:noAutofit/>
          </a:bodyPr>
          <a:lstStyle/>
          <a:p>
            <a:r>
              <a:rPr lang="en-US" sz="6400" dirty="0">
                <a:solidFill>
                  <a:srgbClr val="A40039"/>
                </a:solidFill>
                <a:latin typeface="Helvetica Neue" panose="020B0604020202020204" charset="0"/>
                <a:cs typeface="Arial"/>
              </a:rPr>
              <a:t>Experiment</a:t>
            </a:r>
            <a:r>
              <a:rPr lang="en-US" sz="6400" dirty="0">
                <a:latin typeface="Helvetica Neue" panose="020B0604020202020204" charset="0"/>
              </a:rPr>
              <a:t> </a:t>
            </a:r>
            <a:r>
              <a:rPr lang="en-US" sz="6400" dirty="0">
                <a:solidFill>
                  <a:srgbClr val="A40039"/>
                </a:solidFill>
                <a:latin typeface="Helvetica Neue" panose="020B0604020202020204" charset="0"/>
                <a:cs typeface="Arial"/>
              </a:rPr>
              <a:t>and Result</a:t>
            </a:r>
          </a:p>
        </p:txBody>
      </p:sp>
    </p:spTree>
    <p:extLst>
      <p:ext uri="{BB962C8B-B14F-4D97-AF65-F5344CB8AC3E}">
        <p14:creationId xmlns:p14="http://schemas.microsoft.com/office/powerpoint/2010/main" val="214654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C161-4895-1BB0-BA8B-998628969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79676"/>
            <a:ext cx="10515600" cy="54314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On the left is the confusion matrix graph and model evaluation result (right) after training the dataset. The graph shows that there are 25 FP (False Positive), 30 TP (True Positive), 1 FP (False Negative), 13 TN (True Negative). The model accuracy has risen to almost 60% and a loss of 40% with the F1-score of 67%.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84FAD2-BC8F-6B14-AA98-78FECB5B98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05"/>
          <a:stretch/>
        </p:blipFill>
        <p:spPr>
          <a:xfrm>
            <a:off x="890288" y="2767985"/>
            <a:ext cx="4611615" cy="35778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6F9D52-0A67-BDDF-F837-ED056C7222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825"/>
          <a:stretch/>
        </p:blipFill>
        <p:spPr>
          <a:xfrm>
            <a:off x="5736291" y="2779560"/>
            <a:ext cx="5383120" cy="154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01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B17BB41-44E0-136B-8AB6-0FF347736608}"/>
              </a:ext>
            </a:extLst>
          </p:cNvPr>
          <p:cNvSpPr txBox="1">
            <a:spLocks/>
          </p:cNvSpPr>
          <p:nvPr/>
        </p:nvSpPr>
        <p:spPr>
          <a:xfrm>
            <a:off x="838200" y="1608880"/>
            <a:ext cx="10515600" cy="4702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solidFill>
                  <a:srgbClr val="0D0D0D"/>
                </a:solidFill>
                <a:latin typeface="Helvetica Neue" panose="020B0604020202020204" charset="0"/>
              </a:rPr>
              <a:t>Based on the table, the accuracy and F1-score are increasing as the model is shifted from traditional model to machine learning models. Furthermore, the model’s loss is also decreasing by about 5%. This shows that the combination of traditional models and machine learning models can achieve a more accurate result compared to stand alone models. </a:t>
            </a:r>
            <a:endParaRPr lang="en-US" sz="2400" dirty="0">
              <a:latin typeface="Helvetica Neue" panose="020B060402020202020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EFDBD-4002-1E82-F817-87BF24CFB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2987" y="798653"/>
            <a:ext cx="10890813" cy="5378309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Performance Evaluation and Model Summary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5C5C479-A173-0FCB-5456-FFB02BAA4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43" t="28523" r="28128" b="48587"/>
          <a:stretch/>
        </p:blipFill>
        <p:spPr>
          <a:xfrm>
            <a:off x="2261479" y="1608880"/>
            <a:ext cx="6419491" cy="193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53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0597-B52E-DD45-28FC-E6FBE01CF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40039"/>
                </a:solidFill>
                <a:latin typeface="Arial"/>
                <a:cs typeface="Arial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84A5F-8D40-A87A-191F-2C12C031FB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Based on the results, the hybrid model performs better compared on using econometric model or machine learning model alone.</a:t>
            </a:r>
          </a:p>
        </p:txBody>
      </p:sp>
    </p:spTree>
    <p:extLst>
      <p:ext uri="{BB962C8B-B14F-4D97-AF65-F5344CB8AC3E}">
        <p14:creationId xmlns:p14="http://schemas.microsoft.com/office/powerpoint/2010/main" val="1461798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3"/>
          <p:cNvSpPr txBox="1"/>
          <p:nvPr/>
        </p:nvSpPr>
        <p:spPr>
          <a:xfrm>
            <a:off x="411480" y="4125129"/>
            <a:ext cx="4160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GB" sz="6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3"/>
          <p:cNvSpPr txBox="1">
            <a:spLocks noGrp="1"/>
          </p:cNvSpPr>
          <p:nvPr>
            <p:ph type="title"/>
          </p:nvPr>
        </p:nvSpPr>
        <p:spPr>
          <a:xfrm>
            <a:off x="243396" y="826715"/>
            <a:ext cx="10515600" cy="763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4400" b="0" i="0" u="none" strike="noStrike" cap="none" dirty="0">
                <a:solidFill>
                  <a:srgbClr val="A40039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/>
          </a:p>
        </p:txBody>
      </p:sp>
      <p:sp>
        <p:nvSpPr>
          <p:cNvPr id="179" name="Google Shape;179;p53"/>
          <p:cNvSpPr txBox="1">
            <a:spLocks noGrp="1"/>
          </p:cNvSpPr>
          <p:nvPr>
            <p:ph type="body" idx="1"/>
          </p:nvPr>
        </p:nvSpPr>
        <p:spPr>
          <a:xfrm>
            <a:off x="323295" y="1527858"/>
            <a:ext cx="10515600" cy="4508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1081"/>
              <a:buFont typeface="Wingdings" panose="05000000000000000000" pitchFamily="2" charset="2"/>
              <a:buChar char="Ø"/>
            </a:pPr>
            <a:r>
              <a:rPr lang="en-US" b="1" dirty="0">
                <a:latin typeface="Arial"/>
                <a:cs typeface="Arial"/>
              </a:rPr>
              <a:t>Time series </a:t>
            </a:r>
            <a:r>
              <a:rPr lang="en-US" dirty="0">
                <a:latin typeface="Arial"/>
                <a:cs typeface="Arial"/>
              </a:rPr>
              <a:t>is defined as a time-oriented or chronological sequence of observations on a variable of interest </a:t>
            </a:r>
            <a:r>
              <a:rPr lang="en-US" sz="2400" dirty="0">
                <a:latin typeface="Arial"/>
                <a:cs typeface="Arial"/>
              </a:rPr>
              <a:t>(Montgomery et al., 2015). </a:t>
            </a:r>
          </a:p>
        </p:txBody>
      </p:sp>
      <p:pic>
        <p:nvPicPr>
          <p:cNvPr id="3" name="Picture 2" descr="A graph showing a green line&#10;&#10;Description automatically generated">
            <a:extLst>
              <a:ext uri="{FF2B5EF4-FFF2-40B4-BE49-F238E27FC236}">
                <a16:creationId xmlns:a16="http://schemas.microsoft.com/office/drawing/2014/main" id="{871BF0C6-A436-DFF1-AB96-5FDAD350F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45" y="2828733"/>
            <a:ext cx="10595499" cy="3719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FF43-2094-34F4-3CA6-C25586E10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38" y="840987"/>
            <a:ext cx="10913962" cy="763879"/>
          </a:xfrm>
        </p:spPr>
        <p:txBody>
          <a:bodyPr/>
          <a:lstStyle/>
          <a:p>
            <a:r>
              <a:rPr lang="en-US" dirty="0">
                <a:solidFill>
                  <a:srgbClr val="A40039"/>
                </a:solidFill>
                <a:latin typeface="Arial"/>
                <a:cs typeface="Arial"/>
              </a:rPr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70003-6B3C-55D2-9CC5-4FD672BB0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838" y="1674317"/>
            <a:ext cx="10058400" cy="4572096"/>
          </a:xfrm>
        </p:spPr>
        <p:txBody>
          <a:bodyPr/>
          <a:lstStyle/>
          <a:p>
            <a:pPr marL="1143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1081"/>
              <a:buNone/>
            </a:pPr>
            <a:r>
              <a:rPr lang="en-US" dirty="0">
                <a:latin typeface="Arial"/>
                <a:cs typeface="Arial"/>
              </a:rPr>
              <a:t>A time series datasets consist of the following attribute</a:t>
            </a:r>
          </a:p>
          <a:p>
            <a:pPr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1081"/>
              <a:buFont typeface="Wingdings" panose="05000000000000000000" pitchFamily="2" charset="2"/>
              <a:buChar char="Ø"/>
            </a:pPr>
            <a:r>
              <a:rPr lang="en-US" sz="2400" dirty="0">
                <a:latin typeface="Arial"/>
                <a:cs typeface="Arial"/>
              </a:rPr>
              <a:t>Non-Stationarity</a:t>
            </a:r>
          </a:p>
          <a:p>
            <a:pPr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1081"/>
              <a:buFont typeface="Wingdings" panose="05000000000000000000" pitchFamily="2" charset="2"/>
              <a:buChar char="Ø"/>
            </a:pPr>
            <a:r>
              <a:rPr lang="en-US" sz="2400" dirty="0">
                <a:latin typeface="Arial"/>
                <a:cs typeface="Arial"/>
              </a:rPr>
              <a:t>Seasonality and Trends</a:t>
            </a:r>
          </a:p>
          <a:p>
            <a:pPr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1081"/>
              <a:buFont typeface="Wingdings" panose="05000000000000000000" pitchFamily="2" charset="2"/>
              <a:buChar char="Ø"/>
            </a:pPr>
            <a:r>
              <a:rPr lang="en-US" sz="2400" dirty="0">
                <a:latin typeface="Arial"/>
                <a:cs typeface="Arial"/>
              </a:rPr>
              <a:t>Noise and Outliers</a:t>
            </a:r>
          </a:p>
          <a:p>
            <a:pPr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1081"/>
              <a:buFont typeface="Wingdings" panose="05000000000000000000" pitchFamily="2" charset="2"/>
              <a:buChar char="Ø"/>
            </a:pPr>
            <a:r>
              <a:rPr lang="en-US" sz="2400" dirty="0">
                <a:latin typeface="Arial"/>
                <a:cs typeface="Arial"/>
              </a:rPr>
              <a:t>Data Sparsity and Missing </a:t>
            </a:r>
          </a:p>
          <a:p>
            <a:pPr marL="1143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1081"/>
              <a:buNone/>
            </a:pPr>
            <a:r>
              <a:rPr lang="en-US" sz="2400" dirty="0">
                <a:latin typeface="Arial"/>
                <a:cs typeface="Arial"/>
              </a:rPr>
              <a:t>    Values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0C083B3B-8A56-91DB-AFC6-B96BA3DA1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556" y="2928395"/>
            <a:ext cx="6159932" cy="308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0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15B3A25B-9419-A108-DCB6-133EC74B6452}"/>
              </a:ext>
            </a:extLst>
          </p:cNvPr>
          <p:cNvGrpSpPr/>
          <p:nvPr/>
        </p:nvGrpSpPr>
        <p:grpSpPr>
          <a:xfrm>
            <a:off x="838200" y="1754155"/>
            <a:ext cx="10515599" cy="4422807"/>
            <a:chOff x="838200" y="1754155"/>
            <a:chExt cx="10515599" cy="442280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231C773-ABCA-9025-F1DE-7AAA305CD1EA}"/>
                </a:ext>
              </a:extLst>
            </p:cNvPr>
            <p:cNvGrpSpPr/>
            <p:nvPr/>
          </p:nvGrpSpPr>
          <p:grpSpPr>
            <a:xfrm>
              <a:off x="838200" y="1754155"/>
              <a:ext cx="10515599" cy="4422807"/>
              <a:chOff x="838200" y="1754155"/>
              <a:chExt cx="10515599" cy="4422807"/>
            </a:xfrm>
          </p:grpSpPr>
          <p:pic>
            <p:nvPicPr>
              <p:cNvPr id="5" name="Picture 4" descr="A diagram of a company's diagram&#10;&#10;Description automatically generated with medium confidence">
                <a:extLst>
                  <a:ext uri="{FF2B5EF4-FFF2-40B4-BE49-F238E27FC236}">
                    <a16:creationId xmlns:a16="http://schemas.microsoft.com/office/drawing/2014/main" id="{E9B4011A-42D2-2EBB-55A8-4C1F9FAF2C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1754155"/>
                <a:ext cx="10515599" cy="4422807"/>
              </a:xfrm>
              <a:prstGeom prst="rect">
                <a:avLst/>
              </a:prstGeom>
            </p:spPr>
          </p:pic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9C76789-8509-CDDD-3C42-D48A1B7A6E43}"/>
                  </a:ext>
                </a:extLst>
              </p:cNvPr>
              <p:cNvSpPr/>
              <p:nvPr/>
            </p:nvSpPr>
            <p:spPr>
              <a:xfrm>
                <a:off x="1342662" y="2222332"/>
                <a:ext cx="1620456" cy="1551013"/>
              </a:xfrm>
              <a:prstGeom prst="roundRect">
                <a:avLst/>
              </a:prstGeom>
              <a:solidFill>
                <a:srgbClr val="1B2024"/>
              </a:solidFill>
              <a:ln>
                <a:solidFill>
                  <a:srgbClr val="1C1F2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DC71A97-1EB2-A9F4-A436-8C54E1995BDE}"/>
                  </a:ext>
                </a:extLst>
              </p:cNvPr>
              <p:cNvSpPr/>
              <p:nvPr/>
            </p:nvSpPr>
            <p:spPr>
              <a:xfrm>
                <a:off x="3279487" y="2164457"/>
                <a:ext cx="1620456" cy="1608888"/>
              </a:xfrm>
              <a:prstGeom prst="roundRect">
                <a:avLst/>
              </a:prstGeom>
              <a:solidFill>
                <a:srgbClr val="1B2024"/>
              </a:solidFill>
              <a:ln>
                <a:solidFill>
                  <a:srgbClr val="1C1F2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1017A95-5827-36DC-7622-E6055A37B566}"/>
                  </a:ext>
                </a:extLst>
              </p:cNvPr>
              <p:cNvSpPr/>
              <p:nvPr/>
            </p:nvSpPr>
            <p:spPr>
              <a:xfrm>
                <a:off x="5285771" y="2118157"/>
                <a:ext cx="1620456" cy="1608888"/>
              </a:xfrm>
              <a:prstGeom prst="roundRect">
                <a:avLst/>
              </a:prstGeom>
              <a:solidFill>
                <a:srgbClr val="1B2024"/>
              </a:solidFill>
              <a:ln>
                <a:solidFill>
                  <a:srgbClr val="1C1F2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0661E887-B371-61EF-DEC0-B43410EEED33}"/>
                  </a:ext>
                </a:extLst>
              </p:cNvPr>
              <p:cNvSpPr/>
              <p:nvPr/>
            </p:nvSpPr>
            <p:spPr>
              <a:xfrm>
                <a:off x="7280480" y="2118157"/>
                <a:ext cx="1620456" cy="1608888"/>
              </a:xfrm>
              <a:prstGeom prst="roundRect">
                <a:avLst/>
              </a:prstGeom>
              <a:solidFill>
                <a:srgbClr val="1B2024"/>
              </a:solidFill>
              <a:ln>
                <a:solidFill>
                  <a:srgbClr val="1C1F2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66BD6838-832F-760C-8463-720C8CA4D8C5}"/>
                  </a:ext>
                </a:extLst>
              </p:cNvPr>
              <p:cNvSpPr/>
              <p:nvPr/>
            </p:nvSpPr>
            <p:spPr>
              <a:xfrm>
                <a:off x="9317139" y="2118157"/>
                <a:ext cx="1620456" cy="1608888"/>
              </a:xfrm>
              <a:prstGeom prst="roundRect">
                <a:avLst/>
              </a:prstGeom>
              <a:solidFill>
                <a:srgbClr val="1B2024"/>
              </a:solidFill>
              <a:ln>
                <a:solidFill>
                  <a:srgbClr val="1C1F2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91DDE4D-0410-211D-D125-41E599BD9277}"/>
                </a:ext>
              </a:extLst>
            </p:cNvPr>
            <p:cNvSpPr/>
            <p:nvPr/>
          </p:nvSpPr>
          <p:spPr>
            <a:xfrm>
              <a:off x="1342662" y="4463220"/>
              <a:ext cx="1713054" cy="1433438"/>
            </a:xfrm>
            <a:prstGeom prst="roundRect">
              <a:avLst/>
            </a:prstGeom>
            <a:solidFill>
              <a:srgbClr val="202022"/>
            </a:solidFill>
            <a:ln>
              <a:solidFill>
                <a:srgbClr val="1D1D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5052604-5261-7708-9B93-57DFF362E74F}"/>
                </a:ext>
              </a:extLst>
            </p:cNvPr>
            <p:cNvSpPr/>
            <p:nvPr/>
          </p:nvSpPr>
          <p:spPr>
            <a:xfrm>
              <a:off x="3353041" y="4463220"/>
              <a:ext cx="1713054" cy="1433438"/>
            </a:xfrm>
            <a:prstGeom prst="roundRect">
              <a:avLst/>
            </a:prstGeom>
            <a:solidFill>
              <a:srgbClr val="202022"/>
            </a:solidFill>
            <a:ln>
              <a:solidFill>
                <a:srgbClr val="1D1D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979FCD8-1BC6-FC36-BC5A-FBD53EB8F1F2}"/>
                </a:ext>
              </a:extLst>
            </p:cNvPr>
            <p:cNvSpPr/>
            <p:nvPr/>
          </p:nvSpPr>
          <p:spPr>
            <a:xfrm>
              <a:off x="5384992" y="4492242"/>
              <a:ext cx="1713054" cy="1433438"/>
            </a:xfrm>
            <a:prstGeom prst="roundRect">
              <a:avLst/>
            </a:prstGeom>
            <a:solidFill>
              <a:srgbClr val="202022"/>
            </a:solidFill>
            <a:ln>
              <a:solidFill>
                <a:srgbClr val="1D1D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9D7BCF72-D356-058E-7089-987313157643}"/>
                </a:ext>
              </a:extLst>
            </p:cNvPr>
            <p:cNvSpPr/>
            <p:nvPr/>
          </p:nvSpPr>
          <p:spPr>
            <a:xfrm>
              <a:off x="7341975" y="4488977"/>
              <a:ext cx="1713054" cy="1433438"/>
            </a:xfrm>
            <a:prstGeom prst="roundRect">
              <a:avLst/>
            </a:prstGeom>
            <a:solidFill>
              <a:srgbClr val="202022"/>
            </a:solidFill>
            <a:ln>
              <a:solidFill>
                <a:srgbClr val="1D1D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850B2D5-E7CC-8112-C501-EC66FD8CB520}"/>
                </a:ext>
              </a:extLst>
            </p:cNvPr>
            <p:cNvSpPr/>
            <p:nvPr/>
          </p:nvSpPr>
          <p:spPr>
            <a:xfrm>
              <a:off x="9347887" y="4460309"/>
              <a:ext cx="1713054" cy="1433438"/>
            </a:xfrm>
            <a:prstGeom prst="roundRect">
              <a:avLst/>
            </a:prstGeom>
            <a:solidFill>
              <a:srgbClr val="202022"/>
            </a:solidFill>
            <a:ln>
              <a:solidFill>
                <a:srgbClr val="1D1D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67AA7E-90EC-1088-F0B2-5C00BE67B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Time Series Analysis Application</a:t>
            </a:r>
          </a:p>
        </p:txBody>
      </p:sp>
      <p:pic>
        <p:nvPicPr>
          <p:cNvPr id="4" name="Picture 3" descr="A diagram of a company's diagram&#10;&#10;Description automatically generated with medium confidence">
            <a:extLst>
              <a:ext uri="{FF2B5EF4-FFF2-40B4-BE49-F238E27FC236}">
                <a16:creationId xmlns:a16="http://schemas.microsoft.com/office/drawing/2014/main" id="{167C8E30-6C00-5DB0-488F-7C5F711A3C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3" t="11485" r="79080" b="54390"/>
          <a:stretch/>
        </p:blipFill>
        <p:spPr>
          <a:xfrm>
            <a:off x="1262025" y="2248493"/>
            <a:ext cx="1795639" cy="1509322"/>
          </a:xfrm>
          <a:prstGeom prst="rect">
            <a:avLst/>
          </a:prstGeom>
        </p:spPr>
      </p:pic>
      <p:pic>
        <p:nvPicPr>
          <p:cNvPr id="8" name="Picture 7" descr="A diagram of a company's diagram&#10;&#10;Description automatically generated with medium confidence">
            <a:extLst>
              <a:ext uri="{FF2B5EF4-FFF2-40B4-BE49-F238E27FC236}">
                <a16:creationId xmlns:a16="http://schemas.microsoft.com/office/drawing/2014/main" id="{68495A25-6BF9-BC3A-327A-3F3C0EE67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15" t="8186" r="60769" b="54128"/>
          <a:stretch/>
        </p:blipFill>
        <p:spPr>
          <a:xfrm>
            <a:off x="3265269" y="2118157"/>
            <a:ext cx="1694730" cy="1666763"/>
          </a:xfrm>
          <a:prstGeom prst="rect">
            <a:avLst/>
          </a:prstGeom>
        </p:spPr>
      </p:pic>
      <p:pic>
        <p:nvPicPr>
          <p:cNvPr id="10" name="Picture 9" descr="A diagram of a company's diagram&#10;&#10;Description automatically generated with medium confidence">
            <a:extLst>
              <a:ext uri="{FF2B5EF4-FFF2-40B4-BE49-F238E27FC236}">
                <a16:creationId xmlns:a16="http://schemas.microsoft.com/office/drawing/2014/main" id="{E3DCAF6B-6270-03BE-9DC0-391B86D9DC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53" t="6744" r="40956" b="53604"/>
          <a:stretch/>
        </p:blipFill>
        <p:spPr>
          <a:xfrm>
            <a:off x="5233200" y="2049746"/>
            <a:ext cx="1818198" cy="1753716"/>
          </a:xfrm>
          <a:prstGeom prst="rect">
            <a:avLst/>
          </a:prstGeom>
        </p:spPr>
      </p:pic>
      <p:pic>
        <p:nvPicPr>
          <p:cNvPr id="12" name="Picture 11" descr="A diagram of a company's diagram&#10;&#10;Description automatically generated with medium confidence">
            <a:extLst>
              <a:ext uri="{FF2B5EF4-FFF2-40B4-BE49-F238E27FC236}">
                <a16:creationId xmlns:a16="http://schemas.microsoft.com/office/drawing/2014/main" id="{59BED031-9265-B4ED-E893-2873F02753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393" t="7164" r="22317" b="54651"/>
          <a:stretch/>
        </p:blipFill>
        <p:spPr>
          <a:xfrm>
            <a:off x="7175827" y="2084470"/>
            <a:ext cx="1818199" cy="1688875"/>
          </a:xfrm>
          <a:prstGeom prst="rect">
            <a:avLst/>
          </a:prstGeom>
        </p:spPr>
      </p:pic>
      <p:pic>
        <p:nvPicPr>
          <p:cNvPr id="14" name="Picture 13" descr="A diagram of a company's diagram&#10;&#10;Description automatically generated with medium confidence">
            <a:extLst>
              <a:ext uri="{FF2B5EF4-FFF2-40B4-BE49-F238E27FC236}">
                <a16:creationId xmlns:a16="http://schemas.microsoft.com/office/drawing/2014/main" id="{03EF24B1-BBC2-18A0-0D61-612C3867ED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508" t="6639" r="2799" b="55175"/>
          <a:stretch/>
        </p:blipFill>
        <p:spPr>
          <a:xfrm>
            <a:off x="9293987" y="2038170"/>
            <a:ext cx="1755377" cy="1688875"/>
          </a:xfrm>
          <a:prstGeom prst="rect">
            <a:avLst/>
          </a:prstGeom>
        </p:spPr>
      </p:pic>
      <p:pic>
        <p:nvPicPr>
          <p:cNvPr id="20" name="Picture 19" descr="A diagram of a company's diagram&#10;&#10;Description automatically generated with medium confidence">
            <a:extLst>
              <a:ext uri="{FF2B5EF4-FFF2-40B4-BE49-F238E27FC236}">
                <a16:creationId xmlns:a16="http://schemas.microsoft.com/office/drawing/2014/main" id="{40359797-3A87-D71E-16E7-B32940B6E4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58" t="60528" r="78396" b="7062"/>
          <a:stretch/>
        </p:blipFill>
        <p:spPr>
          <a:xfrm>
            <a:off x="1329371" y="4441114"/>
            <a:ext cx="1792420" cy="1433438"/>
          </a:xfrm>
          <a:prstGeom prst="rect">
            <a:avLst/>
          </a:prstGeom>
        </p:spPr>
      </p:pic>
      <p:pic>
        <p:nvPicPr>
          <p:cNvPr id="26" name="Picture 25" descr="A diagram of a company's diagram&#10;&#10;Description automatically generated with medium confidence">
            <a:extLst>
              <a:ext uri="{FF2B5EF4-FFF2-40B4-BE49-F238E27FC236}">
                <a16:creationId xmlns:a16="http://schemas.microsoft.com/office/drawing/2014/main" id="{88DEEE0D-7E4B-7956-C3F9-8ADE1D64A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18" t="60528" r="59691" b="4929"/>
          <a:stretch/>
        </p:blipFill>
        <p:spPr>
          <a:xfrm>
            <a:off x="3363550" y="4438200"/>
            <a:ext cx="1713054" cy="1527792"/>
          </a:xfrm>
          <a:prstGeom prst="rect">
            <a:avLst/>
          </a:prstGeom>
        </p:spPr>
      </p:pic>
      <p:pic>
        <p:nvPicPr>
          <p:cNvPr id="27" name="Picture 26" descr="A diagram of a company's diagram&#10;&#10;Description automatically generated with medium confidence">
            <a:extLst>
              <a:ext uri="{FF2B5EF4-FFF2-40B4-BE49-F238E27FC236}">
                <a16:creationId xmlns:a16="http://schemas.microsoft.com/office/drawing/2014/main" id="{E211F4FC-E14C-1868-DEF6-E4841C957A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34" t="60528" r="39794" b="4134"/>
          <a:stretch/>
        </p:blipFill>
        <p:spPr>
          <a:xfrm>
            <a:off x="5335736" y="4420165"/>
            <a:ext cx="1837247" cy="1562942"/>
          </a:xfrm>
          <a:prstGeom prst="rect">
            <a:avLst/>
          </a:prstGeom>
        </p:spPr>
      </p:pic>
      <p:pic>
        <p:nvPicPr>
          <p:cNvPr id="28" name="Picture 27" descr="A diagram of a company's diagram&#10;&#10;Description automatically generated with medium confidence">
            <a:extLst>
              <a:ext uri="{FF2B5EF4-FFF2-40B4-BE49-F238E27FC236}">
                <a16:creationId xmlns:a16="http://schemas.microsoft.com/office/drawing/2014/main" id="{44215549-06AA-C956-4222-1FA04DBC64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126" t="60528" r="20403" b="4134"/>
          <a:stretch/>
        </p:blipFill>
        <p:spPr>
          <a:xfrm>
            <a:off x="7337983" y="4442496"/>
            <a:ext cx="1837246" cy="1562942"/>
          </a:xfrm>
          <a:prstGeom prst="rect">
            <a:avLst/>
          </a:prstGeom>
        </p:spPr>
      </p:pic>
      <p:pic>
        <p:nvPicPr>
          <p:cNvPr id="33" name="Picture 32" descr="A diagram of a company's diagram&#10;&#10;Description automatically generated with medium confidence">
            <a:extLst>
              <a:ext uri="{FF2B5EF4-FFF2-40B4-BE49-F238E27FC236}">
                <a16:creationId xmlns:a16="http://schemas.microsoft.com/office/drawing/2014/main" id="{7810EF09-C9A6-7731-581D-A68B884D7C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335" t="60528" r="2194" b="3778"/>
          <a:stretch/>
        </p:blipFill>
        <p:spPr>
          <a:xfrm>
            <a:off x="9282414" y="4438297"/>
            <a:ext cx="1837246" cy="157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76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DCE9E-E2C5-03C8-A4A9-027B1ED23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79677"/>
            <a:ext cx="10515600" cy="553269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  <a:spcBef>
                <a:spcPts val="1200"/>
              </a:spcBef>
              <a:buSzPct val="81081"/>
              <a:buFont typeface="Wingdings" panose="05000000000000000000" pitchFamily="2" charset="2"/>
              <a:buChar char="Ø"/>
            </a:pPr>
            <a:r>
              <a:rPr lang="en-US" dirty="0">
                <a:latin typeface="Arial"/>
                <a:cs typeface="Arial"/>
              </a:rPr>
              <a:t>Financial time series analysis is concerned with the theory and practice of asset valuation over time (</a:t>
            </a:r>
            <a:r>
              <a:rPr lang="en-US" dirty="0" err="1">
                <a:latin typeface="Arial"/>
                <a:cs typeface="Arial"/>
              </a:rPr>
              <a:t>Tsay</a:t>
            </a:r>
            <a:r>
              <a:rPr lang="en-US" dirty="0">
                <a:latin typeface="Arial"/>
                <a:cs typeface="Arial"/>
              </a:rPr>
              <a:t>, 2010). </a:t>
            </a:r>
          </a:p>
          <a:p>
            <a:pPr>
              <a:lnSpc>
                <a:spcPct val="160000"/>
              </a:lnSpc>
              <a:spcBef>
                <a:spcPts val="1200"/>
              </a:spcBef>
              <a:buSzPct val="81081"/>
              <a:buFont typeface="Wingdings" panose="05000000000000000000" pitchFamily="2" charset="2"/>
              <a:buChar char="Ø"/>
            </a:pPr>
            <a:r>
              <a:rPr lang="en-US" dirty="0">
                <a:latin typeface="Arial"/>
                <a:cs typeface="Arial"/>
              </a:rPr>
              <a:t>Stock prices are one form of financial time series that are recorded at regular intervals, typically daily or minute-by-minute during trading hours (Hayes, 2022). It </a:t>
            </a:r>
            <a:r>
              <a:rPr lang="en-US" dirty="0">
                <a:latin typeface="Arial"/>
                <a:cs typeface="Arial"/>
                <a:sym typeface="Arial"/>
              </a:rPr>
              <a:t>enable company’s asset to be traded publicly and raise capital (Yahoo finance).</a:t>
            </a:r>
          </a:p>
          <a:p>
            <a:pPr lvl="1">
              <a:lnSpc>
                <a:spcPct val="160000"/>
              </a:lnSpc>
              <a:spcBef>
                <a:spcPts val="1200"/>
              </a:spcBef>
              <a:buSzPct val="81081"/>
              <a:buFont typeface="Courier New" panose="02070309020205020404" pitchFamily="49" charset="0"/>
              <a:buChar char="o"/>
            </a:pPr>
            <a:r>
              <a:rPr lang="en-US" sz="2800" dirty="0">
                <a:latin typeface="Arial"/>
                <a:cs typeface="Arial"/>
              </a:rPr>
              <a:t>Produce capital for companies.</a:t>
            </a:r>
          </a:p>
          <a:p>
            <a:pPr lvl="1">
              <a:lnSpc>
                <a:spcPct val="160000"/>
              </a:lnSpc>
              <a:spcBef>
                <a:spcPts val="1200"/>
              </a:spcBef>
              <a:buSzPct val="81081"/>
              <a:buFont typeface="Courier New" panose="02070309020205020404" pitchFamily="49" charset="0"/>
              <a:buChar char="o"/>
            </a:pPr>
            <a:r>
              <a:rPr lang="en-US" sz="2800" dirty="0">
                <a:latin typeface="Arial"/>
                <a:cs typeface="Arial"/>
              </a:rPr>
              <a:t>Promotes economic growth.</a:t>
            </a:r>
          </a:p>
          <a:p>
            <a:pPr lvl="1">
              <a:lnSpc>
                <a:spcPct val="160000"/>
              </a:lnSpc>
              <a:spcBef>
                <a:spcPts val="1200"/>
              </a:spcBef>
              <a:buSzPct val="81081"/>
              <a:buFont typeface="Courier New" panose="02070309020205020404" pitchFamily="49" charset="0"/>
              <a:buChar char="o"/>
            </a:pPr>
            <a:r>
              <a:rPr lang="en-US" sz="2800" dirty="0">
                <a:latin typeface="Arial"/>
                <a:cs typeface="Arial"/>
              </a:rPr>
              <a:t>Can raise capital for investors.</a:t>
            </a:r>
          </a:p>
          <a:p>
            <a:pPr lvl="1">
              <a:lnSpc>
                <a:spcPct val="160000"/>
              </a:lnSpc>
              <a:spcBef>
                <a:spcPts val="1200"/>
              </a:spcBef>
              <a:buSzPct val="81081"/>
              <a:buFont typeface="Courier New" panose="02070309020205020404" pitchFamily="49" charset="0"/>
              <a:buChar char="o"/>
            </a:pPr>
            <a:r>
              <a:rPr lang="en-US" sz="2800" dirty="0">
                <a:latin typeface="Arial"/>
                <a:cs typeface="Arial"/>
              </a:rPr>
              <a:t>Mobilize savings by short-term and long-term investment for stock traders.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2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C3E88-A09A-ED95-BDDD-A6219AF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241" y="821803"/>
            <a:ext cx="11006559" cy="5671594"/>
          </a:xfrm>
        </p:spPr>
        <p:txBody>
          <a:bodyPr numCol="1">
            <a:normAutofit fontScale="62500" lnSpcReduction="20000"/>
          </a:bodyPr>
          <a:lstStyle/>
          <a:p>
            <a:pPr lvl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81081"/>
              <a:buFont typeface="Wingdings" panose="05000000000000000000" pitchFamily="2" charset="2"/>
              <a:buChar char="Ø"/>
            </a:pPr>
            <a:r>
              <a:rPr lang="en-US" sz="3400" dirty="0">
                <a:latin typeface="Arial"/>
                <a:cs typeface="Arial"/>
              </a:rPr>
              <a:t>Stock prices are unpredictable because of many factors that influence its behavior such as: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buSzPct val="81081"/>
              <a:buFont typeface="Courier New" panose="02070309020205020404" pitchFamily="49" charset="0"/>
              <a:buChar char="o"/>
            </a:pPr>
            <a:r>
              <a:rPr lang="en-US" sz="2900" dirty="0">
                <a:latin typeface="Arial"/>
                <a:cs typeface="Arial"/>
              </a:rPr>
              <a:t>Company’s earning reports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buSzPct val="81081"/>
              <a:buFont typeface="Courier New" panose="02070309020205020404" pitchFamily="49" charset="0"/>
              <a:buChar char="o"/>
            </a:pPr>
            <a:r>
              <a:rPr lang="en-US" sz="2900" dirty="0">
                <a:latin typeface="Arial"/>
                <a:cs typeface="Arial"/>
              </a:rPr>
              <a:t>Economic indicators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buSzPct val="81081"/>
              <a:buFont typeface="Courier New" panose="02070309020205020404" pitchFamily="49" charset="0"/>
              <a:buChar char="o"/>
            </a:pPr>
            <a:r>
              <a:rPr lang="en-US" sz="2900" dirty="0">
                <a:latin typeface="Arial"/>
                <a:cs typeface="Arial"/>
              </a:rPr>
              <a:t>Market sentiments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buSzPct val="81081"/>
              <a:buFont typeface="Courier New" panose="02070309020205020404" pitchFamily="49" charset="0"/>
              <a:buChar char="o"/>
            </a:pPr>
            <a:r>
              <a:rPr lang="en-US" sz="2900" dirty="0">
                <a:latin typeface="Arial"/>
                <a:cs typeface="Arial"/>
              </a:rPr>
              <a:t>Supply and demand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buSzPct val="81081"/>
              <a:buFont typeface="Courier New" panose="02070309020205020404" pitchFamily="49" charset="0"/>
              <a:buChar char="o"/>
            </a:pPr>
            <a:r>
              <a:rPr lang="en-US" sz="2900" dirty="0">
                <a:latin typeface="Arial"/>
                <a:cs typeface="Arial"/>
              </a:rPr>
              <a:t>Dividends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buSzPct val="81081"/>
              <a:buFont typeface="Courier New" panose="02070309020205020404" pitchFamily="49" charset="0"/>
              <a:buChar char="o"/>
            </a:pPr>
            <a:r>
              <a:rPr lang="en-US" sz="2900" dirty="0">
                <a:latin typeface="Arial"/>
                <a:cs typeface="Arial"/>
              </a:rPr>
              <a:t>Political events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buSzPct val="81081"/>
              <a:buFont typeface="Courier New" panose="02070309020205020404" pitchFamily="49" charset="0"/>
              <a:buChar char="o"/>
            </a:pPr>
            <a:r>
              <a:rPr lang="en-US" sz="2900" dirty="0">
                <a:latin typeface="Arial"/>
                <a:cs typeface="Arial"/>
              </a:rPr>
              <a:t>Commodity prices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buSzPct val="81081"/>
              <a:buFont typeface="Courier New" panose="02070309020205020404" pitchFamily="49" charset="0"/>
              <a:buChar char="o"/>
            </a:pPr>
            <a:r>
              <a:rPr lang="en-US" sz="2900" dirty="0">
                <a:latin typeface="Arial"/>
                <a:cs typeface="Arial"/>
              </a:rPr>
              <a:t>Currency exchange rate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buSzPct val="81081"/>
              <a:buFont typeface="Courier New" panose="02070309020205020404" pitchFamily="49" charset="0"/>
              <a:buChar char="o"/>
            </a:pPr>
            <a:r>
              <a:rPr lang="en-US" sz="2900" dirty="0">
                <a:latin typeface="Arial"/>
                <a:cs typeface="Arial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163968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3E9D-60D2-B0A7-F661-D6802D2B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40039"/>
                </a:solidFill>
                <a:latin typeface="Arial"/>
                <a:cs typeface="Arial"/>
              </a:rPr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3DBD9-BB75-B3FE-D12D-E4BBE41C6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81081"/>
              <a:buFont typeface="Wingdings" panose="05000000000000000000" pitchFamily="2" charset="2"/>
              <a:buChar char="Ø"/>
            </a:pPr>
            <a:r>
              <a:rPr lang="en-US" dirty="0">
                <a:latin typeface="Arial"/>
                <a:cs typeface="Arial"/>
              </a:rPr>
              <a:t>Improved Accuracy</a:t>
            </a:r>
          </a:p>
          <a:p>
            <a:pPr lvl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81081"/>
              <a:buFont typeface="Wingdings" panose="05000000000000000000" pitchFamily="2" charset="2"/>
              <a:buChar char="Ø"/>
            </a:pPr>
            <a:r>
              <a:rPr lang="en-US" dirty="0">
                <a:latin typeface="Arial"/>
                <a:cs typeface="Arial"/>
              </a:rPr>
              <a:t>Robustness</a:t>
            </a:r>
          </a:p>
          <a:p>
            <a:pPr lvl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81081"/>
              <a:buFont typeface="Wingdings" panose="05000000000000000000" pitchFamily="2" charset="2"/>
              <a:buChar char="Ø"/>
            </a:pPr>
            <a:r>
              <a:rPr lang="en-US" dirty="0">
                <a:latin typeface="Arial"/>
                <a:cs typeface="Arial"/>
              </a:rPr>
              <a:t>Adaptability</a:t>
            </a:r>
          </a:p>
          <a:p>
            <a:pPr lvl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81081"/>
              <a:buFont typeface="Wingdings" panose="05000000000000000000" pitchFamily="2" charset="2"/>
              <a:buChar char="Ø"/>
            </a:pPr>
            <a:r>
              <a:rPr lang="en-US" dirty="0">
                <a:latin typeface="Arial"/>
                <a:cs typeface="Arial"/>
              </a:rPr>
              <a:t>Reduced Overfitting</a:t>
            </a:r>
          </a:p>
          <a:p>
            <a:pPr lvl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81081"/>
              <a:buFont typeface="Wingdings" panose="05000000000000000000" pitchFamily="2" charset="2"/>
              <a:buChar char="Ø"/>
            </a:pPr>
            <a:r>
              <a:rPr lang="en-US" dirty="0">
                <a:latin typeface="Arial"/>
                <a:cs typeface="Arial"/>
              </a:rPr>
              <a:t>Flexibility</a:t>
            </a:r>
          </a:p>
        </p:txBody>
      </p:sp>
    </p:spTree>
    <p:extLst>
      <p:ext uri="{BB962C8B-B14F-4D97-AF65-F5344CB8AC3E}">
        <p14:creationId xmlns:p14="http://schemas.microsoft.com/office/powerpoint/2010/main" val="2286206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6C075-5A43-73DA-89CB-9B317913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40039"/>
                </a:solidFill>
                <a:latin typeface="Arial"/>
                <a:cs typeface="Arial"/>
              </a:rPr>
              <a:t>Data</a:t>
            </a:r>
            <a:r>
              <a:rPr lang="en-US" dirty="0"/>
              <a:t> </a:t>
            </a:r>
            <a:r>
              <a:rPr lang="en-US" dirty="0">
                <a:solidFill>
                  <a:srgbClr val="A40039"/>
                </a:solidFill>
                <a:latin typeface="Arial"/>
                <a:cs typeface="Arial"/>
              </a:rPr>
              <a:t>Preparation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BFEBF-A016-1007-C116-1D6F2AAC1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96281"/>
            <a:ext cx="10515600" cy="442280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Collected stock datasets from Yahoo finance which comprises of 8 years from 2015 ~ 2023.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Removed mis-aligned trading days and filled missing value.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Normalize data using </a:t>
            </a:r>
            <a:r>
              <a:rPr lang="en-US" dirty="0" err="1"/>
              <a:t>StandardScaler</a:t>
            </a:r>
            <a:r>
              <a:rPr lang="en-US" dirty="0"/>
              <a:t>().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Set “Target” variable for up and down trends.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Train, validation, and test split by 60%-20%-20% on CNN model, while 80% training and 20% test set on both ARIMA model and Hybrid model.</a:t>
            </a:r>
          </a:p>
        </p:txBody>
      </p:sp>
    </p:spTree>
    <p:extLst>
      <p:ext uri="{BB962C8B-B14F-4D97-AF65-F5344CB8AC3E}">
        <p14:creationId xmlns:p14="http://schemas.microsoft.com/office/powerpoint/2010/main" val="1239777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CAF COLO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B004D"/>
      </a:accent1>
      <a:accent2>
        <a:srgbClr val="FAB600"/>
      </a:accent2>
      <a:accent3>
        <a:srgbClr val="009640"/>
      </a:accent3>
      <a:accent4>
        <a:srgbClr val="E30613"/>
      </a:accent4>
      <a:accent5>
        <a:srgbClr val="1D1D1B"/>
      </a:accent5>
      <a:accent6>
        <a:srgbClr val="70706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UNICAF COLORS">
    <a:dk1>
      <a:srgbClr val="000000"/>
    </a:dk1>
    <a:lt1>
      <a:srgbClr val="FFFFFF"/>
    </a:lt1>
    <a:dk2>
      <a:srgbClr val="44546A"/>
    </a:dk2>
    <a:lt2>
      <a:srgbClr val="E7E6E6"/>
    </a:lt2>
    <a:accent1>
      <a:srgbClr val="DB004D"/>
    </a:accent1>
    <a:accent2>
      <a:srgbClr val="FAB600"/>
    </a:accent2>
    <a:accent3>
      <a:srgbClr val="009640"/>
    </a:accent3>
    <a:accent4>
      <a:srgbClr val="E30613"/>
    </a:accent4>
    <a:accent5>
      <a:srgbClr val="1D1D1B"/>
    </a:accent5>
    <a:accent6>
      <a:srgbClr val="70706F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6497</TotalTime>
  <Words>948</Words>
  <Application>Microsoft Office PowerPoint</Application>
  <PresentationFormat>Widescreen</PresentationFormat>
  <Paragraphs>139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Liberation Serif</vt:lpstr>
      <vt:lpstr>Calibri</vt:lpstr>
      <vt:lpstr>Arial</vt:lpstr>
      <vt:lpstr>Wingdings</vt:lpstr>
      <vt:lpstr>TimesNewRomanPS</vt:lpstr>
      <vt:lpstr>Courier New</vt:lpstr>
      <vt:lpstr>Helvetica Neue</vt:lpstr>
      <vt:lpstr>Office Theme</vt:lpstr>
      <vt:lpstr>Time Series Analysis:  Hybrid Econometric-Machine Learning Models for Improved Financial Forecasting</vt:lpstr>
      <vt:lpstr>Objective</vt:lpstr>
      <vt:lpstr>Introduction</vt:lpstr>
      <vt:lpstr>Challenges</vt:lpstr>
      <vt:lpstr>Time Series Analysis Application</vt:lpstr>
      <vt:lpstr>PowerPoint Presentation</vt:lpstr>
      <vt:lpstr>PowerPoint Presentation</vt:lpstr>
      <vt:lpstr>Motivation</vt:lpstr>
      <vt:lpstr>Data Preparation</vt:lpstr>
      <vt:lpstr>Proposed Hybrid Model</vt:lpstr>
      <vt:lpstr>ARIMA Model</vt:lpstr>
      <vt:lpstr>PowerPoint Presentation</vt:lpstr>
      <vt:lpstr>PowerPoint Presentation</vt:lpstr>
      <vt:lpstr>ARIMA model result</vt:lpstr>
      <vt:lpstr>Convolutional Neural Network (CNN)</vt:lpstr>
      <vt:lpstr>PowerPoint Presentation</vt:lpstr>
      <vt:lpstr>PowerPoint Presentation</vt:lpstr>
      <vt:lpstr>CNN model result</vt:lpstr>
      <vt:lpstr>Support Vector Machine (SVM)</vt:lpstr>
      <vt:lpstr>Hybrid Model Architecture</vt:lpstr>
      <vt:lpstr>Experiment and Result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Unicaf University Doctoral Studies: Who we are</dc:title>
  <dc:creator>Unicaf</dc:creator>
  <cp:lastModifiedBy>Joanna Diaz</cp:lastModifiedBy>
  <cp:revision>91</cp:revision>
  <dcterms:created xsi:type="dcterms:W3CDTF">2021-09-17T10:14:38Z</dcterms:created>
  <dcterms:modified xsi:type="dcterms:W3CDTF">2023-11-12T11:55:56Z</dcterms:modified>
</cp:coreProperties>
</file>