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300" r:id="rId3"/>
    <p:sldId id="264" r:id="rId4"/>
    <p:sldId id="309" r:id="rId5"/>
    <p:sldId id="298" r:id="rId6"/>
    <p:sldId id="299" r:id="rId7"/>
    <p:sldId id="296" r:id="rId8"/>
    <p:sldId id="308" r:id="rId9"/>
    <p:sldId id="297" r:id="rId10"/>
    <p:sldId id="306" r:id="rId11"/>
    <p:sldId id="310" r:id="rId12"/>
    <p:sldId id="295" r:id="rId13"/>
    <p:sldId id="301" r:id="rId14"/>
    <p:sldId id="311" r:id="rId15"/>
    <p:sldId id="303" r:id="rId16"/>
    <p:sldId id="312" r:id="rId17"/>
    <p:sldId id="304" r:id="rId18"/>
    <p:sldId id="302" r:id="rId19"/>
    <p:sldId id="313" r:id="rId20"/>
    <p:sldId id="307" r:id="rId21"/>
    <p:sldId id="294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 Neue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iD37KwdXQs2OLucq7/XgmzwFmK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00"/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8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1" name="Google Shape;5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838200" y="2015412"/>
            <a:ext cx="9144000" cy="1923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838200" y="4031247"/>
            <a:ext cx="9144000" cy="624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body" idx="2"/>
          </p:nvPr>
        </p:nvSpPr>
        <p:spPr>
          <a:xfrm>
            <a:off x="7290262" y="6431388"/>
            <a:ext cx="4063539" cy="2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3"/>
          </p:nvPr>
        </p:nvSpPr>
        <p:spPr>
          <a:xfrm>
            <a:off x="838200" y="6431388"/>
            <a:ext cx="4063539" cy="2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body" idx="1"/>
          </p:nvPr>
        </p:nvSpPr>
        <p:spPr>
          <a:xfrm>
            <a:off x="7290262" y="6431388"/>
            <a:ext cx="4063539" cy="2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8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>
            <a:spLocks noGrp="1"/>
          </p:cNvSpPr>
          <p:nvPr>
            <p:ph type="title"/>
          </p:nvPr>
        </p:nvSpPr>
        <p:spPr>
          <a:xfrm>
            <a:off x="838200" y="840987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838200" y="1754155"/>
            <a:ext cx="10515600" cy="442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ctrTitle"/>
          </p:nvPr>
        </p:nvSpPr>
        <p:spPr>
          <a:xfrm>
            <a:off x="838199" y="2015412"/>
            <a:ext cx="10099090" cy="2780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4800" b="1" kern="150" dirty="0">
                <a:solidFill>
                  <a:schemeClr val="bg1">
                    <a:lumMod val="95000"/>
                  </a:schemeClr>
                </a:solidFill>
                <a:effectLst/>
                <a:latin typeface="TimesNewRomanPS"/>
                <a:ea typeface="Songti SC"/>
                <a:cs typeface="Arial Unicode MS"/>
              </a:rPr>
              <a:t>Time Series Analysis: </a:t>
            </a:r>
            <a:br>
              <a:rPr lang="en-US" sz="4800" b="1" kern="150" dirty="0">
                <a:solidFill>
                  <a:schemeClr val="bg1">
                    <a:lumMod val="95000"/>
                  </a:schemeClr>
                </a:solidFill>
                <a:effectLst/>
                <a:latin typeface="TimesNewRomanPS"/>
                <a:ea typeface="Songti SC"/>
                <a:cs typeface="Arial Unicode MS"/>
              </a:rPr>
            </a:br>
            <a:r>
              <a:rPr lang="en-US" sz="4800" b="1" kern="150" dirty="0">
                <a:solidFill>
                  <a:schemeClr val="bg1">
                    <a:lumMod val="95000"/>
                  </a:schemeClr>
                </a:solidFill>
                <a:effectLst/>
                <a:latin typeface="TimesNewRomanPS"/>
                <a:ea typeface="Songti SC"/>
                <a:cs typeface="Arial Unicode MS"/>
              </a:rPr>
              <a:t>Hybrid Econometric-Machine Learning Models for Improved Financial Forecasting</a:t>
            </a:r>
            <a:endParaRPr lang="en-US" sz="4000" kern="150" dirty="0">
              <a:solidFill>
                <a:schemeClr val="bg1">
                  <a:lumMod val="95000"/>
                </a:schemeClr>
              </a:solidFill>
              <a:effectLst/>
              <a:latin typeface="Liberation Serif"/>
              <a:ea typeface="Songti SC"/>
              <a:cs typeface="Arial Unicode MS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8179904" y="240021"/>
            <a:ext cx="36045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School of </a:t>
            </a:r>
            <a:r>
              <a:rPr lang="en-US" sz="1800" b="1" dirty="0">
                <a:solidFill>
                  <a:schemeClr val="lt1"/>
                </a:solidFill>
              </a:rPr>
              <a:t>East London </a:t>
            </a:r>
            <a:r>
              <a:rPr lang="en-GB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F6C124C-D1E8-4D1F-8781-7825CC6AEB99}"/>
              </a:ext>
            </a:extLst>
          </p:cNvPr>
          <p:cNvSpPr txBox="1">
            <a:spLocks/>
          </p:cNvSpPr>
          <p:nvPr/>
        </p:nvSpPr>
        <p:spPr>
          <a:xfrm>
            <a:off x="898529" y="6139544"/>
            <a:ext cx="5863217" cy="59126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20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Presenter Joanna Marie Diaz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C075-5A43-73DA-89CB-9B317913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Data</a:t>
            </a:r>
            <a:r>
              <a:rPr lang="en-US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BFEBF-A016-1007-C116-1D6F2AAC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Filling Missing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Normalize data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Support Vector Machine (SVM) to detect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Train, validation, and test split by 60-20-20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23977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22521-FBAA-E9A8-13BB-BFBD1A1C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Convolutional</a:t>
            </a:r>
            <a:r>
              <a:rPr lang="en-US" sz="3600" b="1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Neural</a:t>
            </a:r>
            <a:r>
              <a:rPr lang="en-US" sz="3600" b="1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1ADF-A7C0-80C9-9F39-ED6965722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diagram of a complex structure&#10;&#10;Description automatically generated">
            <a:extLst>
              <a:ext uri="{FF2B5EF4-FFF2-40B4-BE49-F238E27FC236}">
                <a16:creationId xmlns:a16="http://schemas.microsoft.com/office/drawing/2014/main" id="{FAD0F3E2-DC94-E338-B029-042A76BC2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39" y="1754155"/>
            <a:ext cx="7862769" cy="442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09F96-4883-249C-63B6-97E5401E1EDB}"/>
              </a:ext>
            </a:extLst>
          </p:cNvPr>
          <p:cNvSpPr txBox="1"/>
          <p:nvPr/>
        </p:nvSpPr>
        <p:spPr>
          <a:xfrm>
            <a:off x="4276105" y="6176962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(Image from Reader, 2021)</a:t>
            </a:r>
          </a:p>
        </p:txBody>
      </p:sp>
    </p:spTree>
    <p:extLst>
      <p:ext uri="{BB962C8B-B14F-4D97-AF65-F5344CB8AC3E}">
        <p14:creationId xmlns:p14="http://schemas.microsoft.com/office/powerpoint/2010/main" val="377484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D1F9-A622-3678-1DD1-58100C0F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90" y="851380"/>
            <a:ext cx="11029710" cy="763879"/>
          </a:xfrm>
          <a:effectLst>
            <a:softEdge rad="38100"/>
          </a:effectLst>
        </p:spPr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Proposed</a:t>
            </a:r>
            <a:r>
              <a:rPr lang="en-US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Hybrid</a:t>
            </a:r>
            <a:r>
              <a:rPr lang="en-US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F960-7D9A-6DDB-1BDB-335E0522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90" y="1736203"/>
            <a:ext cx="11029709" cy="4505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/>
                <a:cs typeface="Arial"/>
              </a:rPr>
              <a:t>2D-CNNpred model</a:t>
            </a:r>
          </a:p>
          <a:p>
            <a:pPr marL="114300" indent="0">
              <a:buNone/>
            </a:pPr>
            <a:endParaRPr lang="en-US" sz="2800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rial"/>
              <a:cs typeface="Arial"/>
            </a:endParaRP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A0605D-0266-030E-BCC6-2A25E69AC64A}"/>
              </a:ext>
            </a:extLst>
          </p:cNvPr>
          <p:cNvGrpSpPr/>
          <p:nvPr/>
        </p:nvGrpSpPr>
        <p:grpSpPr>
          <a:xfrm>
            <a:off x="407523" y="2556560"/>
            <a:ext cx="10515600" cy="4040205"/>
            <a:chOff x="838200" y="1754155"/>
            <a:chExt cx="10515600" cy="404020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E46E52-5AFC-E293-66C5-4CCE17378EE5}"/>
                </a:ext>
              </a:extLst>
            </p:cNvPr>
            <p:cNvGrpSpPr/>
            <p:nvPr/>
          </p:nvGrpSpPr>
          <p:grpSpPr>
            <a:xfrm>
              <a:off x="838200" y="1754155"/>
              <a:ext cx="10515600" cy="4040205"/>
              <a:chOff x="639763" y="2136757"/>
              <a:chExt cx="10731794" cy="4040205"/>
            </a:xfrm>
          </p:grpSpPr>
          <p:pic>
            <p:nvPicPr>
              <p:cNvPr id="135" name="Picture 134" descr="A diagram of a diagram of a diagram&#10;&#10;Description automatically generated">
                <a:extLst>
                  <a:ext uri="{FF2B5EF4-FFF2-40B4-BE49-F238E27FC236}">
                    <a16:creationId xmlns:a16="http://schemas.microsoft.com/office/drawing/2014/main" id="{F67C16B3-601B-6F5D-3E04-E307C3E28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9763" y="2136757"/>
                <a:ext cx="10731794" cy="4040205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363964C-F1FC-214F-7C93-DD57D4632A57}"/>
                  </a:ext>
                </a:extLst>
              </p:cNvPr>
              <p:cNvSpPr txBox="1"/>
              <p:nvPr/>
            </p:nvSpPr>
            <p:spPr>
              <a:xfrm>
                <a:off x="1504709" y="2511707"/>
                <a:ext cx="60188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9933"/>
                    </a:solidFill>
                  </a:rPr>
                  <a:t>60x21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8F0A4EE-9006-AA2B-C633-1CA6EB3E01C6}"/>
                  </a:ext>
                </a:extLst>
              </p:cNvPr>
              <p:cNvSpPr txBox="1"/>
              <p:nvPr/>
            </p:nvSpPr>
            <p:spPr>
              <a:xfrm>
                <a:off x="2095015" y="5245262"/>
                <a:ext cx="60188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9933"/>
                    </a:solidFill>
                  </a:rPr>
                  <a:t>1x21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64EB843-CB83-D14D-35F0-DCBB26CFF4C1}"/>
                </a:ext>
              </a:extLst>
            </p:cNvPr>
            <p:cNvSpPr txBox="1"/>
            <p:nvPr/>
          </p:nvSpPr>
          <p:spPr>
            <a:xfrm>
              <a:off x="4673599" y="5397025"/>
              <a:ext cx="589757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rgbClr val="FF993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03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E214-D77C-084C-A5EE-32725A6E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3F069-D664-8606-E1D8-0EBDD8903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  <a:cs typeface="Arial"/>
              </a:rPr>
              <a:t>It is based on a study proposes by </a:t>
            </a:r>
            <a:r>
              <a:rPr lang="en-US" sz="2800" dirty="0" err="1">
                <a:latin typeface="Arial"/>
                <a:cs typeface="Arial"/>
              </a:rPr>
              <a:t>Hoseinzade</a:t>
            </a:r>
            <a:r>
              <a:rPr lang="en-US" dirty="0">
                <a:latin typeface="Arial"/>
                <a:cs typeface="Arial"/>
              </a:rPr>
              <a:t> and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Haratizadeh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(2019) that predict if the succeeding trend is downward (0) or upward (1).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The CNN flatten layer produced a 2-dimensional output that has 1430 by 40 for the train set and 358 by 40 for the test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2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DA5F-BBD0-6A55-7A33-444F36C4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50" y="887287"/>
            <a:ext cx="10515600" cy="7638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ARIMA</a:t>
            </a:r>
            <a:r>
              <a:rPr lang="en-US" sz="3600" b="1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8B36-91AA-7CDA-4568-783E24B3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7175" y="1684705"/>
            <a:ext cx="10515600" cy="44228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 </a:t>
            </a:r>
            <a:r>
              <a:rPr lang="en-US" i="1" dirty="0"/>
              <a:t>(p) </a:t>
            </a:r>
            <a:r>
              <a:rPr lang="en-US" dirty="0"/>
              <a:t>- The time series is regressed with its previous values.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 </a:t>
            </a:r>
            <a:r>
              <a:rPr lang="en-US" i="1" dirty="0"/>
              <a:t>(d)</a:t>
            </a:r>
            <a:r>
              <a:rPr lang="en-US" dirty="0"/>
              <a:t> - The time series uses differencing to make it stationary.</a:t>
            </a:r>
            <a:endParaRPr lang="en-US" i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 </a:t>
            </a:r>
            <a:r>
              <a:rPr lang="en-US" i="1" dirty="0"/>
              <a:t>(q)</a:t>
            </a:r>
            <a:r>
              <a:rPr lang="en-US" dirty="0"/>
              <a:t> - The time series is regressed with residuals of the past observations.</a:t>
            </a:r>
            <a:endParaRPr lang="en-US" i="1" dirty="0"/>
          </a:p>
        </p:txBody>
      </p:sp>
      <p:pic>
        <p:nvPicPr>
          <p:cNvPr id="5" name="Picture 4" descr="A white square with yellow and black text&#10;&#10;Description automatically generated">
            <a:extLst>
              <a:ext uri="{FF2B5EF4-FFF2-40B4-BE49-F238E27FC236}">
                <a16:creationId xmlns:a16="http://schemas.microsoft.com/office/drawing/2014/main" id="{4FC067E9-4205-BB62-100B-3AD38C5D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68" y="3741517"/>
            <a:ext cx="6999205" cy="21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4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F9357-DB77-0C72-701E-3B3F87BCA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511" y="830780"/>
            <a:ext cx="10515600" cy="52651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Proposed ARIMA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94E58C-5B27-C634-45C6-0CCD7C8AE718}"/>
              </a:ext>
            </a:extLst>
          </p:cNvPr>
          <p:cNvGrpSpPr/>
          <p:nvPr/>
        </p:nvGrpSpPr>
        <p:grpSpPr>
          <a:xfrm>
            <a:off x="2678573" y="1678332"/>
            <a:ext cx="5620474" cy="4826642"/>
            <a:chOff x="7794" y="0"/>
            <a:chExt cx="3784426" cy="3378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30F1E79-4680-DF09-F0EC-5EC1171FD8FB}"/>
                </a:ext>
              </a:extLst>
            </p:cNvPr>
            <p:cNvGrpSpPr/>
            <p:nvPr/>
          </p:nvGrpSpPr>
          <p:grpSpPr>
            <a:xfrm>
              <a:off x="2400300" y="1422400"/>
              <a:ext cx="1391920" cy="1955800"/>
              <a:chOff x="50800" y="0"/>
              <a:chExt cx="1391920" cy="195580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AD7DC3E-47C8-9B3A-7160-A26AE8CFE91B}"/>
                  </a:ext>
                </a:extLst>
              </p:cNvPr>
              <p:cNvGrpSpPr/>
              <p:nvPr/>
            </p:nvGrpSpPr>
            <p:grpSpPr>
              <a:xfrm>
                <a:off x="50800" y="0"/>
                <a:ext cx="1391920" cy="1955800"/>
                <a:chOff x="50800" y="0"/>
                <a:chExt cx="1391920" cy="1955800"/>
              </a:xfrm>
            </p:grpSpPr>
            <p:sp>
              <p:nvSpPr>
                <p:cNvPr id="95" name="Text Box 13">
                  <a:extLst>
                    <a:ext uri="{FF2B5EF4-FFF2-40B4-BE49-F238E27FC236}">
                      <a16:creationId xmlns:a16="http://schemas.microsoft.com/office/drawing/2014/main" id="{B282C68E-FB78-22B9-67A0-9E109D4EC2E0}"/>
                    </a:ext>
                  </a:extLst>
                </p:cNvPr>
                <p:cNvSpPr txBox="1"/>
                <p:nvPr/>
              </p:nvSpPr>
              <p:spPr>
                <a:xfrm>
                  <a:off x="659603" y="1429109"/>
                  <a:ext cx="389160" cy="2095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Yes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61A9C2C2-27C8-2896-B47C-42B58829B916}"/>
                    </a:ext>
                  </a:extLst>
                </p:cNvPr>
                <p:cNvSpPr/>
                <p:nvPr/>
              </p:nvSpPr>
              <p:spPr>
                <a:xfrm>
                  <a:off x="151131" y="0"/>
                  <a:ext cx="1087120" cy="260350"/>
                </a:xfrm>
                <a:prstGeom prst="roundRect">
                  <a:avLst/>
                </a:prstGeom>
                <a:solidFill>
                  <a:srgbClr val="FAB200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Text Box 13">
                  <a:extLst>
                    <a:ext uri="{FF2B5EF4-FFF2-40B4-BE49-F238E27FC236}">
                      <a16:creationId xmlns:a16="http://schemas.microsoft.com/office/drawing/2014/main" id="{528D37E1-3C87-AA46-C259-DA9689C054DA}"/>
                    </a:ext>
                  </a:extLst>
                </p:cNvPr>
                <p:cNvSpPr txBox="1"/>
                <p:nvPr/>
              </p:nvSpPr>
              <p:spPr>
                <a:xfrm>
                  <a:off x="1058341" y="1214247"/>
                  <a:ext cx="317500" cy="2095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No</a:t>
                  </a:r>
                </a:p>
              </p:txBody>
            </p:sp>
            <p:sp>
              <p:nvSpPr>
                <p:cNvPr id="88" name="Text Box 13">
                  <a:extLst>
                    <a:ext uri="{FF2B5EF4-FFF2-40B4-BE49-F238E27FC236}">
                      <a16:creationId xmlns:a16="http://schemas.microsoft.com/office/drawing/2014/main" id="{1B5B9F37-AC81-23C6-4C4D-8E85EC68E309}"/>
                    </a:ext>
                  </a:extLst>
                </p:cNvPr>
                <p:cNvSpPr txBox="1"/>
                <p:nvPr/>
              </p:nvSpPr>
              <p:spPr>
                <a:xfrm>
                  <a:off x="666750" y="311834"/>
                  <a:ext cx="717550" cy="20955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 err="1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p,d,q</a:t>
                  </a: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: P,D,Q</a:t>
                  </a:r>
                </a:p>
              </p:txBody>
            </p: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5C4BE5E-7446-5DEE-F620-908809C4629F}"/>
                    </a:ext>
                  </a:extLst>
                </p:cNvPr>
                <p:cNvGrpSpPr/>
                <p:nvPr/>
              </p:nvGrpSpPr>
              <p:grpSpPr>
                <a:xfrm>
                  <a:off x="165100" y="482600"/>
                  <a:ext cx="1113495" cy="273050"/>
                  <a:chOff x="0" y="0"/>
                  <a:chExt cx="1113495" cy="273050"/>
                </a:xfrm>
              </p:grpSpPr>
              <p:sp>
                <p:nvSpPr>
                  <p:cNvPr id="103" name="Rectangle: Rounded Corners 102">
                    <a:extLst>
                      <a:ext uri="{FF2B5EF4-FFF2-40B4-BE49-F238E27FC236}">
                        <a16:creationId xmlns:a16="http://schemas.microsoft.com/office/drawing/2014/main" id="{B19B35AA-E7D7-9385-EBE8-9CB9A805D42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6800" cy="273050"/>
                  </a:xfrm>
                  <a:prstGeom prst="roundRect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2" name="Text Box 13">
                    <a:extLst>
                      <a:ext uri="{FF2B5EF4-FFF2-40B4-BE49-F238E27FC236}">
                        <a16:creationId xmlns:a16="http://schemas.microsoft.com/office/drawing/2014/main" id="{25A45FC9-267F-9311-4611-5407679A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6" y="50421"/>
                    <a:ext cx="1094739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Model Development</a:t>
                    </a:r>
                  </a:p>
                </p:txBody>
              </p:sp>
            </p:grpSp>
            <p:sp>
              <p:nvSpPr>
                <p:cNvPr id="91" name="Arrow: Down 90">
                  <a:extLst>
                    <a:ext uri="{FF2B5EF4-FFF2-40B4-BE49-F238E27FC236}">
                      <a16:creationId xmlns:a16="http://schemas.microsoft.com/office/drawing/2014/main" id="{0390CE56-A993-0F09-7BB0-53828EB137CF}"/>
                    </a:ext>
                  </a:extLst>
                </p:cNvPr>
                <p:cNvSpPr/>
                <p:nvPr/>
              </p:nvSpPr>
              <p:spPr>
                <a:xfrm>
                  <a:off x="659052" y="279399"/>
                  <a:ext cx="30784" cy="195072"/>
                </a:xfrm>
                <a:prstGeom prst="downArrow">
                  <a:avLst/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Arrow: U-Turn 91">
                  <a:extLst>
                    <a:ext uri="{FF2B5EF4-FFF2-40B4-BE49-F238E27FC236}">
                      <a16:creationId xmlns:a16="http://schemas.microsoft.com/office/drawing/2014/main" id="{CDB6224F-5D0C-7C0B-1A0E-43486192C7DD}"/>
                    </a:ext>
                  </a:extLst>
                </p:cNvPr>
                <p:cNvSpPr/>
                <p:nvPr/>
              </p:nvSpPr>
              <p:spPr>
                <a:xfrm rot="16200000" flipV="1">
                  <a:off x="717550" y="476250"/>
                  <a:ext cx="1113790" cy="336550"/>
                </a:xfrm>
                <a:prstGeom prst="uturnArrow">
                  <a:avLst>
                    <a:gd name="adj1" fmla="val 3829"/>
                    <a:gd name="adj2" fmla="val 16299"/>
                    <a:gd name="adj3" fmla="val 25658"/>
                    <a:gd name="adj4" fmla="val 42285"/>
                    <a:gd name="adj5" fmla="val 56803"/>
                  </a:avLst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Arrow: Down 92">
                  <a:extLst>
                    <a:ext uri="{FF2B5EF4-FFF2-40B4-BE49-F238E27FC236}">
                      <a16:creationId xmlns:a16="http://schemas.microsoft.com/office/drawing/2014/main" id="{D64D32E1-F99C-0731-966C-BF3288414213}"/>
                    </a:ext>
                  </a:extLst>
                </p:cNvPr>
                <p:cNvSpPr/>
                <p:nvPr/>
              </p:nvSpPr>
              <p:spPr>
                <a:xfrm>
                  <a:off x="655590" y="760248"/>
                  <a:ext cx="30784" cy="167773"/>
                </a:xfrm>
                <a:prstGeom prst="downArrow">
                  <a:avLst/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0FB47878-2EB5-BB0A-E5CE-4F182F2A6A82}"/>
                    </a:ext>
                  </a:extLst>
                </p:cNvPr>
                <p:cNvGrpSpPr/>
                <p:nvPr/>
              </p:nvGrpSpPr>
              <p:grpSpPr>
                <a:xfrm>
                  <a:off x="260350" y="933450"/>
                  <a:ext cx="829763" cy="514350"/>
                  <a:chOff x="0" y="0"/>
                  <a:chExt cx="829763" cy="514350"/>
                </a:xfrm>
              </p:grpSpPr>
              <p:sp>
                <p:nvSpPr>
                  <p:cNvPr id="101" name="Diamond 100">
                    <a:extLst>
                      <a:ext uri="{FF2B5EF4-FFF2-40B4-BE49-F238E27FC236}">
                        <a16:creationId xmlns:a16="http://schemas.microsoft.com/office/drawing/2014/main" id="{73855E2E-9883-2375-41EE-4DB4EF7C939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25500" cy="514350"/>
                  </a:xfrm>
                  <a:prstGeom prst="diamond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0" name="Text Box 13">
                    <a:extLst>
                      <a:ext uri="{FF2B5EF4-FFF2-40B4-BE49-F238E27FC236}">
                        <a16:creationId xmlns:a16="http://schemas.microsoft.com/office/drawing/2014/main" id="{EA53110C-D4D7-FBCF-CE91-095959B07A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63" y="76354"/>
                    <a:ext cx="800100" cy="209550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Model Verification</a:t>
                    </a:r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F7C897A8-3027-2EFA-FD6B-D487FA07D702}"/>
                    </a:ext>
                  </a:extLst>
                </p:cNvPr>
                <p:cNvGrpSpPr/>
                <p:nvPr/>
              </p:nvGrpSpPr>
              <p:grpSpPr>
                <a:xfrm>
                  <a:off x="50800" y="1637919"/>
                  <a:ext cx="1227795" cy="317881"/>
                  <a:chOff x="50800" y="25019"/>
                  <a:chExt cx="1227795" cy="317881"/>
                </a:xfrm>
              </p:grpSpPr>
              <p:sp>
                <p:nvSpPr>
                  <p:cNvPr id="99" name="Rectangle: Rounded Corners 98">
                    <a:extLst>
                      <a:ext uri="{FF2B5EF4-FFF2-40B4-BE49-F238E27FC236}">
                        <a16:creationId xmlns:a16="http://schemas.microsoft.com/office/drawing/2014/main" id="{74B24A4E-5081-1956-1DE5-567997364710}"/>
                      </a:ext>
                    </a:extLst>
                  </p:cNvPr>
                  <p:cNvSpPr/>
                  <p:nvPr/>
                </p:nvSpPr>
                <p:spPr>
                  <a:xfrm>
                    <a:off x="50800" y="25400"/>
                    <a:ext cx="1181100" cy="317500"/>
                  </a:xfrm>
                  <a:prstGeom prst="roundRect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8" name="Text Box 13">
                    <a:extLst>
                      <a:ext uri="{FF2B5EF4-FFF2-40B4-BE49-F238E27FC236}">
                        <a16:creationId xmlns:a16="http://schemas.microsoft.com/office/drawing/2014/main" id="{9490D661-2AE1-A7A6-60C6-A3C74BECDB1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3" y="25019"/>
                    <a:ext cx="1221442" cy="306223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1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Forecasting and Predictability Evaluation</a:t>
                    </a:r>
                  </a:p>
                </p:txBody>
              </p:sp>
            </p:grpSp>
            <p:sp>
              <p:nvSpPr>
                <p:cNvPr id="97" name="Arrow: Down 96">
                  <a:extLst>
                    <a:ext uri="{FF2B5EF4-FFF2-40B4-BE49-F238E27FC236}">
                      <a16:creationId xmlns:a16="http://schemas.microsoft.com/office/drawing/2014/main" id="{1B36E9A0-9414-56AF-BD24-F266BD1C1ED4}"/>
                    </a:ext>
                  </a:extLst>
                </p:cNvPr>
                <p:cNvSpPr/>
                <p:nvPr/>
              </p:nvSpPr>
              <p:spPr>
                <a:xfrm>
                  <a:off x="628650" y="1473948"/>
                  <a:ext cx="57724" cy="147469"/>
                </a:xfrm>
                <a:prstGeom prst="downArrow">
                  <a:avLst/>
                </a:prstGeom>
                <a:solidFill>
                  <a:srgbClr val="FFCC99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5" name="Text Box 13">
                <a:extLst>
                  <a:ext uri="{FF2B5EF4-FFF2-40B4-BE49-F238E27FC236}">
                    <a16:creationId xmlns:a16="http://schemas.microsoft.com/office/drawing/2014/main" id="{4EC1C3ED-D266-965C-3750-9B33C0ACE575}"/>
                  </a:ext>
                </a:extLst>
              </p:cNvPr>
              <p:cNvSpPr txBox="1"/>
              <p:nvPr/>
            </p:nvSpPr>
            <p:spPr>
              <a:xfrm>
                <a:off x="225091" y="48310"/>
                <a:ext cx="950347" cy="187407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SAC &amp; SPAC Plots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B8A099B-C67D-B7FA-BC47-7700FDA22580}"/>
                </a:ext>
              </a:extLst>
            </p:cNvPr>
            <p:cNvGrpSpPr/>
            <p:nvPr/>
          </p:nvGrpSpPr>
          <p:grpSpPr>
            <a:xfrm>
              <a:off x="730250" y="0"/>
              <a:ext cx="2356499" cy="1420649"/>
              <a:chOff x="0" y="0"/>
              <a:chExt cx="2356499" cy="1420649"/>
            </a:xfrm>
          </p:grpSpPr>
          <p:sp>
            <p:nvSpPr>
              <p:cNvPr id="75" name="Text Box 13">
                <a:extLst>
                  <a:ext uri="{FF2B5EF4-FFF2-40B4-BE49-F238E27FC236}">
                    <a16:creationId xmlns:a16="http://schemas.microsoft.com/office/drawing/2014/main" id="{CEA37297-7EF0-A1C0-4FCF-74CF57E17B49}"/>
                  </a:ext>
                </a:extLst>
              </p:cNvPr>
              <p:cNvSpPr txBox="1"/>
              <p:nvPr/>
            </p:nvSpPr>
            <p:spPr>
              <a:xfrm>
                <a:off x="256948" y="932411"/>
                <a:ext cx="317500" cy="2095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76" name="Text Box 13">
                <a:extLst>
                  <a:ext uri="{FF2B5EF4-FFF2-40B4-BE49-F238E27FC236}">
                    <a16:creationId xmlns:a16="http://schemas.microsoft.com/office/drawing/2014/main" id="{66F9372C-A95F-E1F5-7FF3-EF0F2623F6AD}"/>
                  </a:ext>
                </a:extLst>
              </p:cNvPr>
              <p:cNvSpPr txBox="1"/>
              <p:nvPr/>
            </p:nvSpPr>
            <p:spPr>
              <a:xfrm>
                <a:off x="1611682" y="931344"/>
                <a:ext cx="368300" cy="2095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b="1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Yes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A231B55-8EF5-BB45-C953-36AAD070FBEE}"/>
                  </a:ext>
                </a:extLst>
              </p:cNvPr>
              <p:cNvGrpSpPr/>
              <p:nvPr/>
            </p:nvGrpSpPr>
            <p:grpSpPr>
              <a:xfrm>
                <a:off x="656994" y="889000"/>
                <a:ext cx="907139" cy="527050"/>
                <a:chOff x="55014" y="0"/>
                <a:chExt cx="907139" cy="527050"/>
              </a:xfrm>
            </p:grpSpPr>
            <p:sp>
              <p:nvSpPr>
                <p:cNvPr id="84" name="Diamond 83">
                  <a:extLst>
                    <a:ext uri="{FF2B5EF4-FFF2-40B4-BE49-F238E27FC236}">
                      <a16:creationId xmlns:a16="http://schemas.microsoft.com/office/drawing/2014/main" id="{72DC5F6F-4CF6-3B10-1A90-8B215F3A4D2D}"/>
                    </a:ext>
                  </a:extLst>
                </p:cNvPr>
                <p:cNvSpPr/>
                <p:nvPr/>
              </p:nvSpPr>
              <p:spPr>
                <a:xfrm>
                  <a:off x="55014" y="0"/>
                  <a:ext cx="907139" cy="527050"/>
                </a:xfrm>
                <a:prstGeom prst="diamond">
                  <a:avLst/>
                </a:prstGeom>
                <a:solidFill>
                  <a:srgbClr val="FAB200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Text Box 13">
                  <a:extLst>
                    <a:ext uri="{FF2B5EF4-FFF2-40B4-BE49-F238E27FC236}">
                      <a16:creationId xmlns:a16="http://schemas.microsoft.com/office/drawing/2014/main" id="{FF853744-E62F-1EB2-F624-20819A02EF36}"/>
                    </a:ext>
                  </a:extLst>
                </p:cNvPr>
                <p:cNvSpPr txBox="1"/>
                <p:nvPr/>
              </p:nvSpPr>
              <p:spPr>
                <a:xfrm>
                  <a:off x="129646" y="150621"/>
                  <a:ext cx="785287" cy="2413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Stationary</a:t>
                  </a:r>
                  <a:r>
                    <a:rPr lang="en-US" sz="900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?</a:t>
                  </a:r>
                  <a:endParaRPr lang="en-US" sz="1100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Arrow: Down 70">
                <a:extLst>
                  <a:ext uri="{FF2B5EF4-FFF2-40B4-BE49-F238E27FC236}">
                    <a16:creationId xmlns:a16="http://schemas.microsoft.com/office/drawing/2014/main" id="{E7E6D838-C90E-EC57-1CE9-71F2C5B4F78B}"/>
                  </a:ext>
                </a:extLst>
              </p:cNvPr>
              <p:cNvSpPr/>
              <p:nvPr/>
            </p:nvSpPr>
            <p:spPr>
              <a:xfrm>
                <a:off x="1086756" y="735070"/>
                <a:ext cx="34618" cy="139451"/>
              </a:xfrm>
              <a:prstGeom prst="downArrow">
                <a:avLst/>
              </a:prstGeom>
              <a:solidFill>
                <a:srgbClr val="FFCC99"/>
              </a:solidFill>
              <a:ln w="3175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2" name="Arrow: Bent 71">
                <a:extLst>
                  <a:ext uri="{FF2B5EF4-FFF2-40B4-BE49-F238E27FC236}">
                    <a16:creationId xmlns:a16="http://schemas.microsoft.com/office/drawing/2014/main" id="{3B80D06A-568C-B355-64C9-22325186CCF1}"/>
                  </a:ext>
                </a:extLst>
              </p:cNvPr>
              <p:cNvSpPr/>
              <p:nvPr/>
            </p:nvSpPr>
            <p:spPr>
              <a:xfrm rot="5400000">
                <a:off x="1820224" y="884374"/>
                <a:ext cx="280184" cy="792366"/>
              </a:xfrm>
              <a:prstGeom prst="bentArrow">
                <a:avLst>
                  <a:gd name="adj1" fmla="val 5998"/>
                  <a:gd name="adj2" fmla="val 19827"/>
                  <a:gd name="adj3" fmla="val 26267"/>
                  <a:gd name="adj4" fmla="val 43750"/>
                </a:avLst>
              </a:prstGeom>
              <a:solidFill>
                <a:srgbClr val="FFCC99"/>
              </a:solidFill>
              <a:ln w="3175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2669006-1217-2BDC-F85D-B85089EF526B}"/>
                  </a:ext>
                </a:extLst>
              </p:cNvPr>
              <p:cNvGrpSpPr/>
              <p:nvPr/>
            </p:nvGrpSpPr>
            <p:grpSpPr>
              <a:xfrm>
                <a:off x="570230" y="0"/>
                <a:ext cx="1066800" cy="273050"/>
                <a:chOff x="0" y="0"/>
                <a:chExt cx="1066800" cy="273050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1BC3FCBD-EFE5-FD81-E812-2FFEF069C9D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6800" cy="273050"/>
                </a:xfrm>
                <a:prstGeom prst="roundRect">
                  <a:avLst/>
                </a:prstGeom>
                <a:solidFill>
                  <a:srgbClr val="FAB200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900" kern="100" dirty="0">
                      <a:effectLst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 </a:t>
                  </a:r>
                  <a:endParaRPr lang="en-US" sz="1100" kern="100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ext Box 13">
                  <a:extLst>
                    <a:ext uri="{FF2B5EF4-FFF2-40B4-BE49-F238E27FC236}">
                      <a16:creationId xmlns:a16="http://schemas.microsoft.com/office/drawing/2014/main" id="{23970EF0-B277-328D-1E98-A7E02AC1FE95}"/>
                    </a:ext>
                  </a:extLst>
                </p:cNvPr>
                <p:cNvSpPr txBox="1"/>
                <p:nvPr/>
              </p:nvSpPr>
              <p:spPr>
                <a:xfrm>
                  <a:off x="226603" y="31040"/>
                  <a:ext cx="774700" cy="2286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Time Series</a:t>
                  </a: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DD8C51D-4BBB-EF96-9C6E-C6556E8CECF9}"/>
                  </a:ext>
                </a:extLst>
              </p:cNvPr>
              <p:cNvGrpSpPr/>
              <p:nvPr/>
            </p:nvGrpSpPr>
            <p:grpSpPr>
              <a:xfrm>
                <a:off x="354330" y="450850"/>
                <a:ext cx="1492021" cy="273050"/>
                <a:chOff x="0" y="0"/>
                <a:chExt cx="1089824" cy="273050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8E90EE80-23A7-504F-D88A-B9FAF2ED9E2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6800" cy="273050"/>
                </a:xfrm>
                <a:prstGeom prst="roundRect">
                  <a:avLst/>
                </a:prstGeom>
                <a:solidFill>
                  <a:srgbClr val="FAB200"/>
                </a:solidFill>
                <a:ln w="3175">
                  <a:solidFill>
                    <a:srgbClr val="FF993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900" kern="100" dirty="0">
                      <a:effectLst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 </a:t>
                  </a:r>
                  <a:endParaRPr lang="en-US" sz="1100" kern="100" dirty="0">
                    <a:effectLst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ext Box 13">
                  <a:extLst>
                    <a:ext uri="{FF2B5EF4-FFF2-40B4-BE49-F238E27FC236}">
                      <a16:creationId xmlns:a16="http://schemas.microsoft.com/office/drawing/2014/main" id="{225F907E-60AD-2572-E00C-5F9015A7B95E}"/>
                    </a:ext>
                  </a:extLst>
                </p:cNvPr>
                <p:cNvSpPr txBox="1"/>
                <p:nvPr/>
              </p:nvSpPr>
              <p:spPr>
                <a:xfrm>
                  <a:off x="50528" y="30687"/>
                  <a:ext cx="1039296" cy="2286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SVM Outlier detection</a:t>
                  </a:r>
                </a:p>
              </p:txBody>
            </p:sp>
          </p:grpSp>
          <p:sp>
            <p:nvSpPr>
              <p:cNvPr id="78" name="Arrow: Down 77">
                <a:extLst>
                  <a:ext uri="{FF2B5EF4-FFF2-40B4-BE49-F238E27FC236}">
                    <a16:creationId xmlns:a16="http://schemas.microsoft.com/office/drawing/2014/main" id="{FE1A9AC6-5BAD-05FD-F2B2-75901F513A9D}"/>
                  </a:ext>
                </a:extLst>
              </p:cNvPr>
              <p:cNvSpPr/>
              <p:nvPr/>
            </p:nvSpPr>
            <p:spPr>
              <a:xfrm>
                <a:off x="1086756" y="290885"/>
                <a:ext cx="37133" cy="143682"/>
              </a:xfrm>
              <a:prstGeom prst="downArrow">
                <a:avLst/>
              </a:prstGeom>
              <a:solidFill>
                <a:srgbClr val="FFCC99"/>
              </a:solidFill>
              <a:ln w="3175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4" name="Arrow: Bent 73">
                <a:extLst>
                  <a:ext uri="{FF2B5EF4-FFF2-40B4-BE49-F238E27FC236}">
                    <a16:creationId xmlns:a16="http://schemas.microsoft.com/office/drawing/2014/main" id="{4E5F3C3E-F744-B18D-D148-177CEDD55471}"/>
                  </a:ext>
                </a:extLst>
              </p:cNvPr>
              <p:cNvSpPr/>
              <p:nvPr/>
            </p:nvSpPr>
            <p:spPr>
              <a:xfrm rot="5400000" flipV="1">
                <a:off x="207848" y="942928"/>
                <a:ext cx="241300" cy="656995"/>
              </a:xfrm>
              <a:prstGeom prst="bentArrow">
                <a:avLst>
                  <a:gd name="adj1" fmla="val 8249"/>
                  <a:gd name="adj2" fmla="val 27341"/>
                  <a:gd name="adj3" fmla="val 25000"/>
                  <a:gd name="adj4" fmla="val 43750"/>
                </a:avLst>
              </a:prstGeom>
              <a:solidFill>
                <a:srgbClr val="FFCC99"/>
              </a:solidFill>
              <a:ln w="3175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1B678D8-5F8F-D6FD-DBFB-485FFC4FCCCE}"/>
                </a:ext>
              </a:extLst>
            </p:cNvPr>
            <p:cNvGrpSpPr/>
            <p:nvPr/>
          </p:nvGrpSpPr>
          <p:grpSpPr>
            <a:xfrm>
              <a:off x="7794" y="1409325"/>
              <a:ext cx="2492836" cy="1092575"/>
              <a:chOff x="7794" y="25025"/>
              <a:chExt cx="2492836" cy="10925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BC96973-8FDC-5A42-6389-1E0B975D7B1B}"/>
                  </a:ext>
                </a:extLst>
              </p:cNvPr>
              <p:cNvGrpSpPr/>
              <p:nvPr/>
            </p:nvGrpSpPr>
            <p:grpSpPr>
              <a:xfrm>
                <a:off x="7794" y="25400"/>
                <a:ext cx="2492836" cy="1092200"/>
                <a:chOff x="7794" y="0"/>
                <a:chExt cx="2492836" cy="1092200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86D956C-9009-9327-F0D7-3E7023E5451A}"/>
                    </a:ext>
                  </a:extLst>
                </p:cNvPr>
                <p:cNvGrpSpPr/>
                <p:nvPr/>
              </p:nvGrpSpPr>
              <p:grpSpPr>
                <a:xfrm>
                  <a:off x="7794" y="0"/>
                  <a:ext cx="2492836" cy="1092200"/>
                  <a:chOff x="7794" y="0"/>
                  <a:chExt cx="2492836" cy="1092200"/>
                </a:xfrm>
              </p:grpSpPr>
              <p:sp>
                <p:nvSpPr>
                  <p:cNvPr id="63" name="Text Box 13">
                    <a:extLst>
                      <a:ext uri="{FF2B5EF4-FFF2-40B4-BE49-F238E27FC236}">
                        <a16:creationId xmlns:a16="http://schemas.microsoft.com/office/drawing/2014/main" id="{5E2254D9-9652-C383-245D-58FB5FF08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920" y="851940"/>
                    <a:ext cx="412750" cy="2095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Yes</a:t>
                    </a:r>
                  </a:p>
                </p:txBody>
              </p:sp>
              <p:sp>
                <p:nvSpPr>
                  <p:cNvPr id="67" name="Diamond 66">
                    <a:extLst>
                      <a:ext uri="{FF2B5EF4-FFF2-40B4-BE49-F238E27FC236}">
                        <a16:creationId xmlns:a16="http://schemas.microsoft.com/office/drawing/2014/main" id="{2B2B37FE-574D-114A-B983-EFAED0FDADDA}"/>
                      </a:ext>
                    </a:extLst>
                  </p:cNvPr>
                  <p:cNvSpPr/>
                  <p:nvPr/>
                </p:nvSpPr>
                <p:spPr>
                  <a:xfrm>
                    <a:off x="266700" y="552450"/>
                    <a:ext cx="1017905" cy="539750"/>
                  </a:xfrm>
                  <a:prstGeom prst="diamond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4" name="Rectangle: Rounded Corners 63">
                    <a:extLst>
                      <a:ext uri="{FF2B5EF4-FFF2-40B4-BE49-F238E27FC236}">
                        <a16:creationId xmlns:a16="http://schemas.microsoft.com/office/drawing/2014/main" id="{DA625408-3164-7FBE-C1B2-D18200238149}"/>
                      </a:ext>
                    </a:extLst>
                  </p:cNvPr>
                  <p:cNvSpPr/>
                  <p:nvPr/>
                </p:nvSpPr>
                <p:spPr>
                  <a:xfrm>
                    <a:off x="253999" y="0"/>
                    <a:ext cx="1066800" cy="311150"/>
                  </a:xfrm>
                  <a:prstGeom prst="roundRect">
                    <a:avLst/>
                  </a:prstGeom>
                  <a:solidFill>
                    <a:srgbClr val="FAB200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Arrow: Bent 61">
                    <a:extLst>
                      <a:ext uri="{FF2B5EF4-FFF2-40B4-BE49-F238E27FC236}">
                        <a16:creationId xmlns:a16="http://schemas.microsoft.com/office/drawing/2014/main" id="{23A9D18D-B37B-02F6-E7E8-445A352710D4}"/>
                      </a:ext>
                    </a:extLst>
                  </p:cNvPr>
                  <p:cNvSpPr/>
                  <p:nvPr/>
                </p:nvSpPr>
                <p:spPr>
                  <a:xfrm>
                    <a:off x="1504950" y="63500"/>
                    <a:ext cx="995680" cy="444500"/>
                  </a:xfrm>
                  <a:prstGeom prst="bentArrow">
                    <a:avLst>
                      <a:gd name="adj1" fmla="val 3578"/>
                      <a:gd name="adj2" fmla="val 10092"/>
                      <a:gd name="adj3" fmla="val 12577"/>
                      <a:gd name="adj4" fmla="val 43750"/>
                    </a:avLst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5" name="Text Box 13">
                    <a:extLst>
                      <a:ext uri="{FF2B5EF4-FFF2-40B4-BE49-F238E27FC236}">
                        <a16:creationId xmlns:a16="http://schemas.microsoft.com/office/drawing/2014/main" id="{223137F6-EF87-73BC-5168-FACA31EED25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4" y="859001"/>
                    <a:ext cx="317500" cy="20955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algn="ctr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200" b="1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a:t>No</a:t>
                    </a:r>
                  </a:p>
                </p:txBody>
              </p:sp>
              <p:sp>
                <p:nvSpPr>
                  <p:cNvPr id="66" name="L-Shape 65">
                    <a:extLst>
                      <a:ext uri="{FF2B5EF4-FFF2-40B4-BE49-F238E27FC236}">
                        <a16:creationId xmlns:a16="http://schemas.microsoft.com/office/drawing/2014/main" id="{E2ECA630-3C12-EE18-5407-7AD8359ACB65}"/>
                      </a:ext>
                    </a:extLst>
                  </p:cNvPr>
                  <p:cNvSpPr/>
                  <p:nvPr/>
                </p:nvSpPr>
                <p:spPr>
                  <a:xfrm flipH="1">
                    <a:off x="1287606" y="514350"/>
                    <a:ext cx="239477" cy="336550"/>
                  </a:xfrm>
                  <a:prstGeom prst="corner">
                    <a:avLst>
                      <a:gd name="adj1" fmla="val 6229"/>
                      <a:gd name="adj2" fmla="val 6756"/>
                    </a:avLst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8" name="Arrow: U-Turn 67">
                    <a:extLst>
                      <a:ext uri="{FF2B5EF4-FFF2-40B4-BE49-F238E27FC236}">
                        <a16:creationId xmlns:a16="http://schemas.microsoft.com/office/drawing/2014/main" id="{B9EEA482-8E72-C450-24B4-726EB915DD8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37807" y="357821"/>
                    <a:ext cx="758827" cy="227330"/>
                  </a:xfrm>
                  <a:prstGeom prst="uturnArrow">
                    <a:avLst>
                      <a:gd name="adj1" fmla="val 9143"/>
                      <a:gd name="adj2" fmla="val 25000"/>
                      <a:gd name="adj3" fmla="val 37105"/>
                      <a:gd name="adj4" fmla="val 42285"/>
                      <a:gd name="adj5" fmla="val 100000"/>
                    </a:avLst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69" name="Arrow: Down 68">
                    <a:extLst>
                      <a:ext uri="{FF2B5EF4-FFF2-40B4-BE49-F238E27FC236}">
                        <a16:creationId xmlns:a16="http://schemas.microsoft.com/office/drawing/2014/main" id="{59837D2F-D1B4-3C1C-0C4A-F966A9D242E5}"/>
                      </a:ext>
                    </a:extLst>
                  </p:cNvPr>
                  <p:cNvSpPr/>
                  <p:nvPr/>
                </p:nvSpPr>
                <p:spPr>
                  <a:xfrm>
                    <a:off x="770892" y="324534"/>
                    <a:ext cx="32174" cy="213085"/>
                  </a:xfrm>
                  <a:prstGeom prst="downArrow">
                    <a:avLst/>
                  </a:prstGeom>
                  <a:solidFill>
                    <a:srgbClr val="FFCC99"/>
                  </a:solidFill>
                  <a:ln w="3175">
                    <a:solidFill>
                      <a:srgbClr val="FF993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0" name="Text Box 13">
                  <a:extLst>
                    <a:ext uri="{FF2B5EF4-FFF2-40B4-BE49-F238E27FC236}">
                      <a16:creationId xmlns:a16="http://schemas.microsoft.com/office/drawing/2014/main" id="{21D22C08-2CD7-D295-2D05-B2C9EFD786AD}"/>
                    </a:ext>
                  </a:extLst>
                </p:cNvPr>
                <p:cNvSpPr txBox="1"/>
                <p:nvPr/>
              </p:nvSpPr>
              <p:spPr>
                <a:xfrm>
                  <a:off x="416877" y="713487"/>
                  <a:ext cx="768350" cy="24130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200" b="1" kern="100" dirty="0">
                      <a:effectLst/>
                      <a:latin typeface="Calibri" panose="020F0502020204030204" pitchFamily="34" charset="0"/>
                      <a:ea typeface="Yu Mincho" panose="02020400000000000000" pitchFamily="18" charset="-128"/>
                      <a:cs typeface="Times New Roman" panose="02020603050405020304" pitchFamily="18" charset="0"/>
                    </a:rPr>
                    <a:t>Stationary?</a:t>
                  </a:r>
                </a:p>
              </p:txBody>
            </p:sp>
          </p:grpSp>
          <p:sp>
            <p:nvSpPr>
              <p:cNvPr id="58" name="Text Box 13">
                <a:extLst>
                  <a:ext uri="{FF2B5EF4-FFF2-40B4-BE49-F238E27FC236}">
                    <a16:creationId xmlns:a16="http://schemas.microsoft.com/office/drawing/2014/main" id="{B8ED12F0-3064-97AA-9640-2FAE4A368936}"/>
                  </a:ext>
                </a:extLst>
              </p:cNvPr>
              <p:cNvSpPr txBox="1"/>
              <p:nvPr/>
            </p:nvSpPr>
            <p:spPr>
              <a:xfrm>
                <a:off x="315889" y="25025"/>
                <a:ext cx="982771" cy="291062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100" b="1" kern="1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Regular / Seasonal Differencing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451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8E6E-EE32-65FA-2EA8-F0EC9CFE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37549"/>
            <a:ext cx="10515600" cy="52394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Extracted feature is converted to time series then is feed into ARIMA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detection using SVM.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Determine ARIMA parameter (p, d, q) with: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Autocorrelation function (ACF), Partial Autocorrelation Function (PACF)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Apply differencing for stationarity.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Augmented Dickey Fuller test (ADF).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Verification (MAPE, MSE, RMSE)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51093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024C-5E99-4574-5F31-D6FB0A769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91251"/>
            <a:ext cx="10515600" cy="52857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Hybrid Model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F83E55-7A6D-9F9A-A758-C2727461F9BA}"/>
              </a:ext>
            </a:extLst>
          </p:cNvPr>
          <p:cNvGrpSpPr/>
          <p:nvPr/>
        </p:nvGrpSpPr>
        <p:grpSpPr>
          <a:xfrm>
            <a:off x="2842789" y="1778014"/>
            <a:ext cx="5074296" cy="4015111"/>
            <a:chOff x="2981684" y="1951638"/>
            <a:chExt cx="4791022" cy="37816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8A5D633-6FF9-794A-1252-7386F74D0923}"/>
                </a:ext>
              </a:extLst>
            </p:cNvPr>
            <p:cNvSpPr/>
            <p:nvPr/>
          </p:nvSpPr>
          <p:spPr>
            <a:xfrm>
              <a:off x="2981684" y="1951638"/>
              <a:ext cx="2597963" cy="6406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 Series Dataset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BE7016C-91DC-833E-DD9D-E54317681E80}"/>
                </a:ext>
              </a:extLst>
            </p:cNvPr>
            <p:cNvSpPr/>
            <p:nvPr/>
          </p:nvSpPr>
          <p:spPr>
            <a:xfrm>
              <a:off x="6115917" y="3715067"/>
              <a:ext cx="1519319" cy="11443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ARIMA model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E9EB29-9BED-7D94-ADF5-7DBE4D316784}"/>
                </a:ext>
              </a:extLst>
            </p:cNvPr>
            <p:cNvSpPr/>
            <p:nvPr/>
          </p:nvSpPr>
          <p:spPr>
            <a:xfrm>
              <a:off x="3521005" y="3667801"/>
              <a:ext cx="1519319" cy="114431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CNN Feature Extraction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F944E19-8117-4A8A-E607-514DC06AAE02}"/>
                </a:ext>
              </a:extLst>
            </p:cNvPr>
            <p:cNvSpPr/>
            <p:nvPr/>
          </p:nvSpPr>
          <p:spPr>
            <a:xfrm>
              <a:off x="5978446" y="5106467"/>
              <a:ext cx="1794260" cy="6268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B914559-CCDB-3F01-82AF-E5778A659A56}"/>
                </a:ext>
              </a:extLst>
            </p:cNvPr>
            <p:cNvSpPr/>
            <p:nvPr/>
          </p:nvSpPr>
          <p:spPr>
            <a:xfrm>
              <a:off x="3205074" y="2914933"/>
              <a:ext cx="2151186" cy="49360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EA536C-2622-7703-7E9E-50ADF9CB6DED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4280666" y="2592318"/>
              <a:ext cx="1" cy="32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A69A464-02FA-0491-1CA8-39BB4AA6FCC5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rot="5400000">
              <a:off x="4151033" y="3538167"/>
              <a:ext cx="259266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747F31-6718-3CAB-E786-27AB1348D4B8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6875576" y="4859386"/>
              <a:ext cx="1" cy="247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9F41A0-2DC8-A0DF-1CB5-8A6D1F49CBA5}"/>
                </a:ext>
              </a:extLst>
            </p:cNvPr>
            <p:cNvSpPr/>
            <p:nvPr/>
          </p:nvSpPr>
          <p:spPr>
            <a:xfrm>
              <a:off x="3383534" y="5083317"/>
              <a:ext cx="1794260" cy="6268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 Series Creation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9D690BD-1915-9722-CBD7-5FEC781B0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0662" y="4814077"/>
              <a:ext cx="2" cy="274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43BC960-62C4-D589-CF92-CFA76C44C25A}"/>
                </a:ext>
              </a:extLst>
            </p:cNvPr>
            <p:cNvCxnSpPr>
              <a:cxnSpLocks/>
              <a:stCxn id="13" idx="3"/>
              <a:endCxn id="5" idx="1"/>
            </p:cNvCxnSpPr>
            <p:nvPr/>
          </p:nvCxnSpPr>
          <p:spPr>
            <a:xfrm flipV="1">
              <a:off x="5177794" y="4287227"/>
              <a:ext cx="938123" cy="11095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749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0CA2-9E65-F848-FE0B-2560DA28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Experiment</a:t>
            </a:r>
            <a:r>
              <a:rPr lang="en-US" dirty="0"/>
              <a:t> </a:t>
            </a:r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and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61B92-1A0F-C140-8717-96C24E85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5233F78F-B704-DB28-60B1-01EDB469F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4155"/>
            <a:ext cx="10123025" cy="36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EFDBD-4002-1E82-F817-87BF24CFB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987" y="798653"/>
            <a:ext cx="10890813" cy="537830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Performance Evaluation and Model Summary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DE102B-5EBE-C556-44B7-9F6962BD7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23"/>
          <a:stretch/>
        </p:blipFill>
        <p:spPr>
          <a:xfrm>
            <a:off x="838200" y="1674316"/>
            <a:ext cx="5502291" cy="359211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AD920F-9BAF-6AA7-400E-FD9893207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60" y="1604866"/>
            <a:ext cx="4721390" cy="40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5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2A8-54CF-23E1-23D8-91E4A712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9" y="840987"/>
            <a:ext cx="10937111" cy="763879"/>
          </a:xfrm>
        </p:spPr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6772-B36D-093B-96C7-C2B0DB57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89" y="1754155"/>
            <a:ext cx="5515643" cy="44228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This study</a:t>
            </a:r>
            <a:r>
              <a:rPr lang="en-GB" dirty="0">
                <a:latin typeface="Arial"/>
                <a:ea typeface="Arial"/>
                <a:cs typeface="Arial"/>
                <a:sym typeface="Arial"/>
              </a:rPr>
              <a:t> aims to develop a Hybrid model that </a:t>
            </a:r>
            <a:r>
              <a:rPr lang="en-US" dirty="0">
                <a:latin typeface="Arial"/>
                <a:cs typeface="Arial"/>
                <a:sym typeface="Arial"/>
              </a:rPr>
              <a:t>uses technical analysis that rely on historical stock price activity </a:t>
            </a:r>
            <a:r>
              <a:rPr lang="en-US" dirty="0">
                <a:latin typeface="Arial"/>
                <a:cs typeface="Arial"/>
              </a:rPr>
              <a:t>to predict the probability of future price movements.</a:t>
            </a:r>
            <a:endParaRPr lang="en-US" b="1" dirty="0">
              <a:latin typeface="Arial"/>
              <a:cs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8CB8B4-FD8A-0CEB-B9C5-8B270DBE632C}"/>
              </a:ext>
            </a:extLst>
          </p:cNvPr>
          <p:cNvGrpSpPr/>
          <p:nvPr/>
        </p:nvGrpSpPr>
        <p:grpSpPr>
          <a:xfrm>
            <a:off x="6259670" y="2176041"/>
            <a:ext cx="5256963" cy="4282632"/>
            <a:chOff x="6147977" y="1939356"/>
            <a:chExt cx="5407004" cy="4422808"/>
          </a:xfrm>
        </p:grpSpPr>
        <p:pic>
          <p:nvPicPr>
            <p:cNvPr id="5" name="Picture 4" descr="A diagram of data processing&#10;&#10;Description automatically generated">
              <a:extLst>
                <a:ext uri="{FF2B5EF4-FFF2-40B4-BE49-F238E27FC236}">
                  <a16:creationId xmlns:a16="http://schemas.microsoft.com/office/drawing/2014/main" id="{AD76F9DC-66BE-D124-EF97-D8B37BC46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977" y="1939356"/>
              <a:ext cx="5407004" cy="44228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E27121-DE54-A047-D870-E605EB77B5FB}"/>
                </a:ext>
              </a:extLst>
            </p:cNvPr>
            <p:cNvSpPr txBox="1"/>
            <p:nvPr/>
          </p:nvSpPr>
          <p:spPr>
            <a:xfrm>
              <a:off x="6147977" y="5864719"/>
              <a:ext cx="3553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25000"/>
                    </a:schemeClr>
                  </a:solidFill>
                </a:rPr>
                <a:t>Project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449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0597-B52E-DD45-28FC-E6FBE01C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84A5F-8D40-A87A-191F-2C12C031F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Hybrid model performs better rather than using econometric model or machine learning model alone.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study the creation of a new time series dataset from extracted feature is the most challenging task for building the hybrid model.</a:t>
            </a:r>
          </a:p>
        </p:txBody>
      </p:sp>
    </p:spTree>
    <p:extLst>
      <p:ext uri="{BB962C8B-B14F-4D97-AF65-F5344CB8AC3E}">
        <p14:creationId xmlns:p14="http://schemas.microsoft.com/office/powerpoint/2010/main" val="146179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 txBox="1"/>
          <p:nvPr/>
        </p:nvSpPr>
        <p:spPr>
          <a:xfrm>
            <a:off x="411480" y="4125129"/>
            <a:ext cx="4160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GB" sz="6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3"/>
          <p:cNvSpPr txBox="1">
            <a:spLocks noGrp="1"/>
          </p:cNvSpPr>
          <p:nvPr>
            <p:ph type="title"/>
          </p:nvPr>
        </p:nvSpPr>
        <p:spPr>
          <a:xfrm>
            <a:off x="243396" y="826715"/>
            <a:ext cx="10515600" cy="763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4400" b="0" i="0" u="none" strike="noStrike" cap="none" dirty="0">
                <a:solidFill>
                  <a:srgbClr val="A4003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79" name="Google Shape;179;p53"/>
          <p:cNvSpPr txBox="1">
            <a:spLocks noGrp="1"/>
          </p:cNvSpPr>
          <p:nvPr>
            <p:ph type="body" idx="1"/>
          </p:nvPr>
        </p:nvSpPr>
        <p:spPr>
          <a:xfrm>
            <a:off x="323295" y="1527858"/>
            <a:ext cx="10515600" cy="4508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b="1" dirty="0">
                <a:latin typeface="Arial"/>
                <a:cs typeface="Arial"/>
              </a:rPr>
              <a:t>Time series </a:t>
            </a:r>
            <a:r>
              <a:rPr lang="en-US" dirty="0">
                <a:latin typeface="Arial"/>
                <a:cs typeface="Arial"/>
              </a:rPr>
              <a:t>is defined as a time-oriented or chronological sequence of observations on a variable of interest </a:t>
            </a:r>
            <a:r>
              <a:rPr lang="en-US" sz="2400" dirty="0">
                <a:latin typeface="Arial"/>
                <a:cs typeface="Arial"/>
              </a:rPr>
              <a:t>(Montgomery et al., 2015). </a:t>
            </a:r>
          </a:p>
        </p:txBody>
      </p:sp>
      <p:pic>
        <p:nvPicPr>
          <p:cNvPr id="3" name="Picture 2" descr="A graph showing a green line&#10;&#10;Description automatically generated">
            <a:extLst>
              <a:ext uri="{FF2B5EF4-FFF2-40B4-BE49-F238E27FC236}">
                <a16:creationId xmlns:a16="http://schemas.microsoft.com/office/drawing/2014/main" id="{871BF0C6-A436-DFF1-AB96-5FDAD350F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5" y="3094951"/>
            <a:ext cx="10595499" cy="3719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AA7E-90EC-1088-F0B2-5C00BE67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Time Series Analysis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8443-F473-9102-FE1B-A1F68174C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iagram of a company's diagram&#10;&#10;Description automatically generated with medium confidence">
            <a:extLst>
              <a:ext uri="{FF2B5EF4-FFF2-40B4-BE49-F238E27FC236}">
                <a16:creationId xmlns:a16="http://schemas.microsoft.com/office/drawing/2014/main" id="{E9B4011A-42D2-2EBB-55A8-4C1F9FAF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09" y="1754155"/>
            <a:ext cx="9214181" cy="44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7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FF43-2094-34F4-3CA6-C25586E1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38" y="840987"/>
            <a:ext cx="10913962" cy="763879"/>
          </a:xfrm>
        </p:spPr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0003-6B3C-55D2-9CC5-4FD672BB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838" y="1754155"/>
            <a:ext cx="5764192" cy="4422807"/>
          </a:xfrm>
        </p:spPr>
        <p:txBody>
          <a:bodyPr/>
          <a:lstStyle/>
          <a:p>
            <a:pPr marL="1143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r>
              <a:rPr lang="en-US" dirty="0">
                <a:latin typeface="Arial"/>
                <a:cs typeface="Arial"/>
              </a:rPr>
              <a:t>A time series datasets consist of the following attribute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Non-Stationarity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Seasonality and Trends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Noise and Outliers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Data Sparsity and Missing Values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C083B3B-8A56-91DB-AFC6-B96BA3DA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556" y="2928395"/>
            <a:ext cx="6159932" cy="30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A1ED2-C5A3-B3B5-864D-99B9F8534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3296"/>
            <a:ext cx="10515600" cy="52201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Stock prices are one form of a time series that are recorded at regular intervals, typically daily or minute-by-minute during trading hours.</a:t>
            </a:r>
          </a:p>
          <a:p>
            <a:pPr marL="114300" indent="0">
              <a:buNone/>
            </a:pPr>
            <a:endParaRPr lang="en-US" dirty="0">
              <a:latin typeface="Arial"/>
              <a:cs typeface="Arial"/>
            </a:endParaRP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Stock markets enable companies to be traded publicly and raise capital.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Yahoo finance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Produce capital for companies.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Promotes economic growth.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Can raise capital for investors.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Mobilize savings by short-term and long-term investment for stock traders.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3E88-A09A-ED95-BDDD-A6219AF02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41" y="856528"/>
            <a:ext cx="11006559" cy="5671594"/>
          </a:xfrm>
        </p:spPr>
        <p:txBody>
          <a:bodyPr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Stock prices are unpredictable because of many factors that influence its behavior such as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Company’s earning reports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Economic indicators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Market sentiments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Supply and demand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Dividends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Political events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Commodity prices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Currency exchange rate</a:t>
            </a:r>
          </a:p>
          <a:p>
            <a:pPr lvl="1">
              <a:spcBef>
                <a:spcPts val="1200"/>
              </a:spcBef>
              <a:buSzPct val="81081"/>
              <a:buFont typeface="Courier New" panose="02070309020205020404" pitchFamily="49" charset="0"/>
              <a:buChar char="o"/>
            </a:pPr>
            <a:r>
              <a:rPr lang="en-US" dirty="0">
                <a:latin typeface="Arial"/>
                <a:cs typeface="Arial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16396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E70C-BBBF-D884-D8D2-4B462771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0699"/>
            <a:ext cx="10515600" cy="520468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By analyzing the data </a:t>
            </a:r>
            <a:r>
              <a:rPr lang="en-US" b="1" dirty="0"/>
              <a:t>trend</a:t>
            </a:r>
            <a:r>
              <a:rPr lang="en-US" dirty="0"/>
              <a:t> and </a:t>
            </a:r>
            <a:r>
              <a:rPr lang="en-US" b="1" dirty="0"/>
              <a:t>pattern</a:t>
            </a:r>
            <a:r>
              <a:rPr lang="en-US" dirty="0"/>
              <a:t> with respect to time, analysts can evaluate possible risk and data inflation in financial industry. </a:t>
            </a:r>
          </a:p>
        </p:txBody>
      </p:sp>
      <p:pic>
        <p:nvPicPr>
          <p:cNvPr id="5" name="Picture 4" descr="A group of graphs and charts&#10;&#10;Description automatically generated">
            <a:extLst>
              <a:ext uri="{FF2B5EF4-FFF2-40B4-BE49-F238E27FC236}">
                <a16:creationId xmlns:a16="http://schemas.microsoft.com/office/drawing/2014/main" id="{92C1F464-C2AA-AE24-0405-6AEF515B5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204" y="2478695"/>
            <a:ext cx="7495864" cy="35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3E9D-60D2-B0A7-F661-D6802D2B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40039"/>
                </a:solidFill>
                <a:latin typeface="Arial"/>
                <a:cs typeface="Arial"/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3DBD9-BB75-B3FE-D12D-E4BBE41C6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Improved Accuracy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Robustness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Adaptability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Reduced Overfitting</a:t>
            </a:r>
          </a:p>
          <a:p>
            <a:pPr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Font typeface="Wingdings" panose="05000000000000000000" pitchFamily="2" charset="2"/>
              <a:buChar char="Ø"/>
            </a:pPr>
            <a:r>
              <a:rPr lang="en-US" dirty="0">
                <a:latin typeface="Arial"/>
                <a:cs typeface="Arial"/>
              </a:rPr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228620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CAF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B004D"/>
      </a:accent1>
      <a:accent2>
        <a:srgbClr val="FAB600"/>
      </a:accent2>
      <a:accent3>
        <a:srgbClr val="009640"/>
      </a:accent3>
      <a:accent4>
        <a:srgbClr val="E30613"/>
      </a:accent4>
      <a:accent5>
        <a:srgbClr val="1D1D1B"/>
      </a:accent5>
      <a:accent6>
        <a:srgbClr val="70706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572</Words>
  <Application>Microsoft Office PowerPoint</Application>
  <PresentationFormat>Widescreen</PresentationFormat>
  <Paragraphs>100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Helvetica Neue</vt:lpstr>
      <vt:lpstr>Courier New</vt:lpstr>
      <vt:lpstr>Liberation Serif</vt:lpstr>
      <vt:lpstr>Arial</vt:lpstr>
      <vt:lpstr>Calibri</vt:lpstr>
      <vt:lpstr>TimesNewRomanPS</vt:lpstr>
      <vt:lpstr>Wingdings</vt:lpstr>
      <vt:lpstr>Office Theme</vt:lpstr>
      <vt:lpstr>Time Series Analysis:  Hybrid Econometric-Machine Learning Models for Improved Financial Forecasting</vt:lpstr>
      <vt:lpstr>Objective</vt:lpstr>
      <vt:lpstr>Introduction</vt:lpstr>
      <vt:lpstr>Time Series Analysis Application</vt:lpstr>
      <vt:lpstr>Challenges</vt:lpstr>
      <vt:lpstr>PowerPoint Presentation</vt:lpstr>
      <vt:lpstr>PowerPoint Presentation</vt:lpstr>
      <vt:lpstr>PowerPoint Presentation</vt:lpstr>
      <vt:lpstr>Motivation</vt:lpstr>
      <vt:lpstr>Data Preparation</vt:lpstr>
      <vt:lpstr>Convolutional Neural Network</vt:lpstr>
      <vt:lpstr>Proposed Hybrid Model</vt:lpstr>
      <vt:lpstr>PowerPoint Presentation</vt:lpstr>
      <vt:lpstr>ARIMA Model</vt:lpstr>
      <vt:lpstr>PowerPoint Presentation</vt:lpstr>
      <vt:lpstr>PowerPoint Presentation</vt:lpstr>
      <vt:lpstr>PowerPoint Presentation</vt:lpstr>
      <vt:lpstr>Experiment and Result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Unicaf University Doctoral Studies: Who we are</dc:title>
  <dc:creator>Unicaf</dc:creator>
  <cp:lastModifiedBy>Joanna Diaz</cp:lastModifiedBy>
  <cp:revision>63</cp:revision>
  <dcterms:created xsi:type="dcterms:W3CDTF">2021-09-17T10:14:38Z</dcterms:created>
  <dcterms:modified xsi:type="dcterms:W3CDTF">2023-09-15T15:42:05Z</dcterms:modified>
</cp:coreProperties>
</file>