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aleway"/>
      <p:regular r:id="rId30"/>
      <p:bold r:id="rId31"/>
      <p:italic r:id="rId32"/>
      <p:boldItalic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1b95b761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1b95b761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Michael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aba25f3b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aba25f3b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BeiSu</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 Late-night hours, while currently underperforming, can be transformed through targeted strategies.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 propose special promotions to attract late-night customers and strategic partnerships with nightlife venues or 24/7 stores to drive traffic. To ensure success, Dasher availability for seamless delivery is crucial. By focusing on these strategies, we can turn underutilized late-night hours into a consistent and profitable source of revenue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we delve into revenue patterns, one critical observation stands out—after 11 PM, revenue sees a significant drop. However, this quiet period presents an untapped opportunity."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Insight:</a:t>
            </a:r>
            <a:br>
              <a:rPr b="1" lang="en">
                <a:solidFill>
                  <a:schemeClr val="dk1"/>
                </a:solidFill>
              </a:rPr>
            </a:br>
            <a:r>
              <a:rPr lang="en">
                <a:solidFill>
                  <a:schemeClr val="dk1"/>
                </a:solidFill>
              </a:rPr>
              <a:t>"Late-night hours currently underperform, but there’s potential to unlock additional revenue streams during these times."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Opportunity:</a:t>
            </a:r>
            <a:br>
              <a:rPr b="1" lang="en">
                <a:solidFill>
                  <a:schemeClr val="dk1"/>
                </a:solidFill>
              </a:rPr>
            </a:br>
            <a:r>
              <a:rPr lang="en">
                <a:solidFill>
                  <a:schemeClr val="dk1"/>
                </a:solidFill>
              </a:rPr>
              <a:t>"To capitalize on late-night demand, we propose: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Special Promotions:</a:t>
            </a:r>
            <a:r>
              <a:rPr lang="en">
                <a:solidFill>
                  <a:schemeClr val="dk1"/>
                </a:solidFill>
              </a:rPr>
              <a:t> Targeting late-night customers with discounts or exclusive offers.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Strategic Partnerships:</a:t>
            </a:r>
            <a:r>
              <a:rPr lang="en">
                <a:solidFill>
                  <a:schemeClr val="dk1"/>
                </a:solidFill>
              </a:rPr>
              <a:t> Collaborating with nightlife venues or 24/7 stores to drive traffic."</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Actionable Step:</a:t>
            </a:r>
            <a:br>
              <a:rPr b="1" lang="en">
                <a:solidFill>
                  <a:schemeClr val="dk1"/>
                </a:solidFill>
              </a:rPr>
            </a:br>
            <a:r>
              <a:rPr lang="en">
                <a:solidFill>
                  <a:schemeClr val="dk1"/>
                </a:solidFill>
              </a:rPr>
              <a:t>"To make this a success, ensuring Dasher availability for seamless delivery is essential. By doing so, we can transform quiet hours into profitable opportunities."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Closing:</a:t>
            </a:r>
            <a:br>
              <a:rPr b="1" lang="en">
                <a:solidFill>
                  <a:schemeClr val="dk1"/>
                </a:solidFill>
              </a:rPr>
            </a:br>
            <a:r>
              <a:rPr lang="en">
                <a:solidFill>
                  <a:schemeClr val="dk1"/>
                </a:solidFill>
              </a:rPr>
              <a:t>"Late-night hours don’t have to remain underutilized. With focused strategies, they can become a consistent source of revenue."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aba25f3b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aba25f3b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Atishay</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"Let’s take a quick look at how revenue trends vary through the week and what we can do to maximize performance."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Key Insights: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Weekdays:</a:t>
            </a:r>
            <a:br>
              <a:rPr b="1" lang="en">
                <a:solidFill>
                  <a:schemeClr val="dk1"/>
                </a:solidFill>
              </a:rPr>
            </a:br>
            <a:r>
              <a:rPr lang="en">
                <a:solidFill>
                  <a:schemeClr val="dk1"/>
                </a:solidFill>
              </a:rPr>
              <a:t>"Weekday revenue is steady and predictable, making it easier to plan daily operations."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Fridays &amp; Weekends:</a:t>
            </a:r>
            <a:br>
              <a:rPr b="1" lang="en">
                <a:solidFill>
                  <a:schemeClr val="dk1"/>
                </a:solidFill>
              </a:rPr>
            </a:br>
            <a:r>
              <a:rPr lang="en">
                <a:solidFill>
                  <a:schemeClr val="dk1"/>
                </a:solidFill>
              </a:rPr>
              <a:t>"However, Fridays and weekends are where we see significant revenue spikes, showing high customer activity and potential opportunities."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Actionable Strategies: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Loyalty Programs:</a:t>
            </a:r>
            <a:br>
              <a:rPr b="1" lang="en">
                <a:solidFill>
                  <a:schemeClr val="dk1"/>
                </a:solidFill>
              </a:rPr>
            </a:br>
            <a:r>
              <a:rPr lang="en">
                <a:solidFill>
                  <a:schemeClr val="dk1"/>
                </a:solidFill>
              </a:rPr>
              <a:t>"Introducing loyalty programs can drive repeat orders, especially on busy days."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Targeted Marketing:</a:t>
            </a:r>
            <a:br>
              <a:rPr b="1" lang="en">
                <a:solidFill>
                  <a:schemeClr val="dk1"/>
                </a:solidFill>
              </a:rPr>
            </a:br>
            <a:r>
              <a:rPr lang="en">
                <a:solidFill>
                  <a:schemeClr val="dk1"/>
                </a:solidFill>
              </a:rPr>
              <a:t>"We should focus campaigns on Fridays and weekends to boost engagement and capture these spikes."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Closing:</a:t>
            </a:r>
            <a:br>
              <a:rPr b="1" lang="en">
                <a:solidFill>
                  <a:schemeClr val="dk1"/>
                </a:solidFill>
              </a:rPr>
            </a:br>
            <a:r>
              <a:rPr lang="en">
                <a:solidFill>
                  <a:schemeClr val="dk1"/>
                </a:solidFill>
              </a:rPr>
              <a:t>"By understanding these trends, we can fine-tune strategies and make the most of high-demand periods."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cdd04ee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cdd04ee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Atishay</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800">
                <a:solidFill>
                  <a:schemeClr val="dk1"/>
                </a:solidFill>
                <a:latin typeface="Roboto"/>
                <a:ea typeface="Roboto"/>
                <a:cs typeface="Roboto"/>
                <a:sym typeface="Roboto"/>
              </a:rPr>
              <a:t>The data represents a filtered view of 10 zip code.The data represents a filtered view of 10 zip codes from a total of 85 areas, focusing on the most significant order volumes among 5,645 store locations. s from a total of 85 areas, focusing on the most significant order volumes among 5,645 store locations.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cebe1c2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cebe1c2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Divyam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90037</a:t>
            </a:r>
            <a:endParaRPr/>
          </a:p>
          <a:p>
            <a:pPr indent="-298450" lvl="0" marL="457200" rtl="0" algn="l">
              <a:spcBef>
                <a:spcPts val="0"/>
              </a:spcBef>
              <a:spcAft>
                <a:spcPts val="0"/>
              </a:spcAft>
              <a:buSzPts val="1100"/>
              <a:buAutoNum type="arabicPeriod"/>
            </a:pPr>
            <a:r>
              <a:rPr lang="en"/>
              <a:t>90044</a:t>
            </a:r>
            <a:endParaRPr/>
          </a:p>
          <a:p>
            <a:pPr indent="-298450" lvl="0" marL="457200" rtl="0" algn="l">
              <a:spcBef>
                <a:spcPts val="0"/>
              </a:spcBef>
              <a:spcAft>
                <a:spcPts val="0"/>
              </a:spcAft>
              <a:buSzPts val="1100"/>
              <a:buAutoNum type="arabicPeriod"/>
            </a:pPr>
            <a:r>
              <a:rPr lang="en"/>
              <a:t>90003</a:t>
            </a:r>
            <a:endParaRPr/>
          </a:p>
          <a:p>
            <a:pPr indent="-298450" lvl="0" marL="457200" rtl="0" algn="l">
              <a:spcBef>
                <a:spcPts val="0"/>
              </a:spcBef>
              <a:spcAft>
                <a:spcPts val="0"/>
              </a:spcAft>
              <a:buSzPts val="1100"/>
              <a:buAutoNum type="arabicPeriod"/>
            </a:pPr>
            <a:r>
              <a:rPr lang="en"/>
              <a:t>90011</a:t>
            </a:r>
            <a:endParaRPr/>
          </a:p>
          <a:p>
            <a:pPr indent="-298450" lvl="0" marL="457200" rtl="0" algn="l">
              <a:spcBef>
                <a:spcPts val="0"/>
              </a:spcBef>
              <a:spcAft>
                <a:spcPts val="0"/>
              </a:spcAft>
              <a:buSzPts val="1100"/>
              <a:buAutoNum type="arabicPeriod"/>
            </a:pPr>
            <a:r>
              <a:rPr lang="en"/>
              <a:t>90022</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cdd04ee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cdd04ee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Divyam</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1"/>
                </a:solidFill>
                <a:latin typeface="Roboto"/>
                <a:ea typeface="Roboto"/>
                <a:cs typeface="Roboto"/>
                <a:sym typeface="Roboto"/>
              </a:rPr>
              <a:t>Start with this point: </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chemeClr val="dk1"/>
                </a:solidFill>
                <a:latin typeface="Roboto"/>
                <a:ea typeface="Roboto"/>
                <a:cs typeface="Roboto"/>
                <a:sym typeface="Roboto"/>
              </a:rPr>
              <a:t>The difference between highest and lowest rates is about 20 percentage points.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0de2985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0de2985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cef91c52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cef91c52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30">
                <a:solidFill>
                  <a:schemeClr val="dk1"/>
                </a:solidFill>
                <a:latin typeface="Raleway"/>
                <a:ea typeface="Raleway"/>
                <a:cs typeface="Raleway"/>
                <a:sym typeface="Raleway"/>
              </a:rPr>
              <a:t>Saketh</a:t>
            </a:r>
            <a:endParaRPr b="1" sz="1430">
              <a:solidFill>
                <a:schemeClr val="dk1"/>
              </a:solidFill>
              <a:latin typeface="Raleway"/>
              <a:ea typeface="Raleway"/>
              <a:cs typeface="Raleway"/>
              <a:sym typeface="Raleway"/>
            </a:endParaRPr>
          </a:p>
          <a:p>
            <a:pPr indent="0" lvl="0" marL="0" rtl="0" algn="l">
              <a:lnSpc>
                <a:spcPct val="95000"/>
              </a:lnSpc>
              <a:spcBef>
                <a:spcPts val="0"/>
              </a:spcBef>
              <a:spcAft>
                <a:spcPts val="0"/>
              </a:spcAft>
              <a:buNone/>
            </a:pPr>
            <a:r>
              <a:t/>
            </a:r>
            <a:endParaRPr b="1" sz="1430">
              <a:solidFill>
                <a:schemeClr val="dk1"/>
              </a:solidFill>
              <a:latin typeface="Raleway"/>
              <a:ea typeface="Raleway"/>
              <a:cs typeface="Raleway"/>
              <a:sym typeface="Raleway"/>
            </a:endParaRPr>
          </a:p>
          <a:p>
            <a:pPr indent="0" lvl="0" marL="0" rtl="0" algn="l">
              <a:lnSpc>
                <a:spcPct val="95000"/>
              </a:lnSpc>
              <a:spcBef>
                <a:spcPts val="0"/>
              </a:spcBef>
              <a:spcAft>
                <a:spcPts val="0"/>
              </a:spcAft>
              <a:buClr>
                <a:schemeClr val="dk1"/>
              </a:buClr>
              <a:buSzPts val="1100"/>
              <a:buFont typeface="Arial"/>
              <a:buNone/>
            </a:pPr>
            <a:r>
              <a:rPr b="1" lang="en" sz="1430">
                <a:solidFill>
                  <a:schemeClr val="dk1"/>
                </a:solidFill>
                <a:latin typeface="Raleway"/>
                <a:ea typeface="Raleway"/>
                <a:cs typeface="Raleway"/>
                <a:sym typeface="Raleway"/>
              </a:rPr>
              <a:t>Actionable insights</a:t>
            </a:r>
            <a:endParaRPr b="1" sz="1430">
              <a:solidFill>
                <a:schemeClr val="dk1"/>
              </a:solidFill>
              <a:latin typeface="Raleway"/>
              <a:ea typeface="Raleway"/>
              <a:cs typeface="Raleway"/>
              <a:sym typeface="Raleway"/>
            </a:endParaRPr>
          </a:p>
          <a:p>
            <a:pPr indent="0" lvl="0" marL="0" rtl="0" algn="l">
              <a:lnSpc>
                <a:spcPct val="95000"/>
              </a:lnSpc>
              <a:spcBef>
                <a:spcPts val="0"/>
              </a:spcBef>
              <a:spcAft>
                <a:spcPts val="0"/>
              </a:spcAft>
              <a:buClr>
                <a:schemeClr val="dk1"/>
              </a:buClr>
              <a:buSzPts val="1100"/>
              <a:buFont typeface="Arial"/>
              <a:buNone/>
            </a:pPr>
            <a:r>
              <a:t/>
            </a:r>
            <a:endParaRPr b="1" sz="1430">
              <a:solidFill>
                <a:schemeClr val="dk1"/>
              </a:solidFill>
              <a:latin typeface="Raleway"/>
              <a:ea typeface="Raleway"/>
              <a:cs typeface="Raleway"/>
              <a:sym typeface="Raleway"/>
            </a:endParaRPr>
          </a:p>
          <a:p>
            <a:pPr indent="-313055" lvl="0" marL="457200" rtl="0" algn="l">
              <a:spcBef>
                <a:spcPts val="0"/>
              </a:spcBef>
              <a:spcAft>
                <a:spcPts val="0"/>
              </a:spcAft>
              <a:buClr>
                <a:schemeClr val="dk1"/>
              </a:buClr>
              <a:buSzPts val="1330"/>
              <a:buFont typeface="Raleway"/>
              <a:buChar char="●"/>
            </a:pPr>
            <a:r>
              <a:rPr lang="en" sz="1330">
                <a:solidFill>
                  <a:schemeClr val="dk1"/>
                </a:solidFill>
                <a:latin typeface="Raleway"/>
                <a:ea typeface="Raleway"/>
                <a:cs typeface="Raleway"/>
                <a:sym typeface="Raleway"/>
              </a:rPr>
              <a:t>Optimize schedules to reduce overstaffing during low-revenue hours (late nights and early mornings).</a:t>
            </a:r>
            <a:endParaRPr sz="1330">
              <a:solidFill>
                <a:schemeClr val="dk1"/>
              </a:solidFill>
              <a:latin typeface="Raleway"/>
              <a:ea typeface="Raleway"/>
              <a:cs typeface="Raleway"/>
              <a:sym typeface="Raleway"/>
            </a:endParaRPr>
          </a:p>
          <a:p>
            <a:pPr indent="-313055" lvl="0" marL="457200" rtl="0" algn="l">
              <a:spcBef>
                <a:spcPts val="0"/>
              </a:spcBef>
              <a:spcAft>
                <a:spcPts val="0"/>
              </a:spcAft>
              <a:buClr>
                <a:schemeClr val="dk1"/>
              </a:buClr>
              <a:buSzPts val="1330"/>
              <a:buFont typeface="Raleway"/>
              <a:buChar char="●"/>
            </a:pPr>
            <a:r>
              <a:rPr lang="en" sz="1330">
                <a:solidFill>
                  <a:schemeClr val="dk1"/>
                </a:solidFill>
                <a:latin typeface="Raleway"/>
                <a:ea typeface="Raleway"/>
                <a:cs typeface="Raleway"/>
                <a:sym typeface="Raleway"/>
              </a:rPr>
              <a:t>Implement targeted promotions or discounts for late-night orders to stimulate demand.</a:t>
            </a:r>
            <a:endParaRPr sz="1330">
              <a:solidFill>
                <a:schemeClr val="dk1"/>
              </a:solidFill>
              <a:latin typeface="Raleway"/>
              <a:ea typeface="Raleway"/>
              <a:cs typeface="Raleway"/>
              <a:sym typeface="Raleway"/>
            </a:endParaRPr>
          </a:p>
          <a:p>
            <a:pPr indent="-313055" lvl="0" marL="457200" rtl="0" algn="l">
              <a:spcBef>
                <a:spcPts val="0"/>
              </a:spcBef>
              <a:spcAft>
                <a:spcPts val="0"/>
              </a:spcAft>
              <a:buClr>
                <a:schemeClr val="dk1"/>
              </a:buClr>
              <a:buSzPts val="1330"/>
              <a:buFont typeface="Raleway"/>
              <a:buChar char="●"/>
            </a:pPr>
            <a:r>
              <a:rPr lang="en" sz="1330">
                <a:solidFill>
                  <a:schemeClr val="dk1"/>
                </a:solidFill>
                <a:latin typeface="Raleway"/>
                <a:ea typeface="Raleway"/>
                <a:cs typeface="Raleway"/>
                <a:sym typeface="Raleway"/>
              </a:rPr>
              <a:t>Focus marketing efforts on peak days (Friday, Saturday) to maximize ROI.</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cef91c52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cef91c5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analysis is centered around predicting dasher earnings per order. The goal is to identify the key contributors—like day of the week, item pricing, and dasher activity—and understand their interactions to improve decision-making. This has significant implications, from optimizing staffing strategies and pricing models to enhancing demand predictions for both peak and off-peak periods. Ultimately, it’s about ensuring that resources are allocated where and when they’re most needed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cef91c5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cef91c5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achieve these predictions, we used OLS regression with one-hot encoded variables. This method allowed us to quantify the impact of key factors such as day of the week, maximum item price, and total busy dashers on dasher earnings. The model explained 60.8% of the variance in earnings, with a mean squared error of 29.83. These metrics validate the model's robustness, providing actionable insights into operational efficiency and pricing strategies while highlighting areas for further optimization.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cef91c52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cef91c5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cedff05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cedff05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Michael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cdd04ee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cdd04ee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Roboto"/>
                <a:ea typeface="Roboto"/>
                <a:cs typeface="Roboto"/>
                <a:sym typeface="Roboto"/>
              </a:rPr>
              <a:t>Michael</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Roboto"/>
                <a:ea typeface="Roboto"/>
                <a:cs typeface="Roboto"/>
                <a:sym typeface="Roboto"/>
              </a:rPr>
              <a:t>Our analysis demonstrates how data-driven decisions can elevate DoorDash’s operational performance and customer satisfaction. </a:t>
            </a:r>
            <a:endParaRPr sz="18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800">
                <a:solidFill>
                  <a:schemeClr val="dk1"/>
                </a:solidFill>
                <a:latin typeface="Roboto"/>
                <a:ea typeface="Roboto"/>
                <a:cs typeface="Roboto"/>
                <a:sym typeface="Roboto"/>
              </a:rPr>
              <a:t>Using technology to address high-demand zones, optimize Dasher availability, and focus on emerging opportunities, DoorDash is positioned to expand its market share and deliver greater value to its customers.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68adb9e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68adb9e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cdd04eef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cdd04eef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0de2985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0de2985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Michael</a:t>
            </a:r>
            <a:endParaRPr/>
          </a:p>
          <a:p>
            <a:pPr indent="0" lvl="0" marL="0" rtl="0" algn="l">
              <a:lnSpc>
                <a:spcPct val="115000"/>
              </a:lnSpc>
              <a:spcBef>
                <a:spcPts val="1200"/>
              </a:spcBef>
              <a:spcAft>
                <a:spcPts val="0"/>
              </a:spcAft>
              <a:buNone/>
            </a:pPr>
            <a:r>
              <a:rPr lang="en"/>
              <a:t>In the competitive and fast-paced food delivery industry, customer satisfaction hinges on timely deliveries, fair pricing, and reliable service. However, current challenges such as inaccurate delivery time estimations, inefficient dasher allocation, and static pricing models often lead to customer dissatisfaction, increased operational costs, and missed revenue opportunities.</a:t>
            </a:r>
            <a:endParaRPr/>
          </a:p>
          <a:p>
            <a:pPr indent="0" lvl="0" marL="0" rtl="0" algn="l">
              <a:lnSpc>
                <a:spcPct val="115000"/>
              </a:lnSpc>
              <a:spcBef>
                <a:spcPts val="1200"/>
              </a:spcBef>
              <a:spcAft>
                <a:spcPts val="1200"/>
              </a:spcAft>
              <a:buNone/>
            </a:pPr>
            <a:r>
              <a:rPr lang="en"/>
              <a:t>Our project addresses these critical challenges by leveraging predictive analytics and operational optimization. By enhancing delivery time accuracy, improving dasher allocation during peak demand, and implementing dynamic pricing strategies, we aim to drive superior customer experiences, boost operational efficiency, and improve overall profitability.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b95b761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b95b761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Michael</a:t>
            </a:r>
            <a:endParaRPr/>
          </a:p>
          <a:p>
            <a:pPr indent="0" lvl="0" marL="0" rtl="0" algn="l">
              <a:lnSpc>
                <a:spcPct val="115000"/>
              </a:lnSpc>
              <a:spcBef>
                <a:spcPts val="1200"/>
              </a:spcBef>
              <a:spcAft>
                <a:spcPts val="0"/>
              </a:spcAft>
              <a:buNone/>
            </a:pPr>
            <a:r>
              <a:rPr lang="en"/>
              <a:t>In the competitive and fast-paced food delivery industry, customer satisfaction hinges on timely deliveries, fair pricing, and reliable service. However, current challenges such as inaccurate delivery time estimations, inefficient dasher allocation, and static pricing models often lead to customer dissatisfaction, increased operational costs, and missed revenue opportunities.</a:t>
            </a:r>
            <a:endParaRPr/>
          </a:p>
          <a:p>
            <a:pPr indent="0" lvl="0" marL="0" rtl="0" algn="l">
              <a:lnSpc>
                <a:spcPct val="115000"/>
              </a:lnSpc>
              <a:spcBef>
                <a:spcPts val="1200"/>
              </a:spcBef>
              <a:spcAft>
                <a:spcPts val="1200"/>
              </a:spcAft>
              <a:buNone/>
            </a:pPr>
            <a:r>
              <a:rPr lang="en"/>
              <a:t>Our project addresses these critical challenges by leveraging predictive analytics and operational optimization. By enhancing delivery time accuracy, improving dasher allocation during peak demand, and implementing dynamic pricing strategies, we aim to drive superior customer experiences, boost operational efficiency, and improve overall profitability.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b95b761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b95b761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Therefore, our project is designed to solve those key challenges in the food delivery industry by data analysis and problem-solving strategies, aiming to add value for the industry.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 started by analyzing </a:t>
            </a:r>
            <a:r>
              <a:rPr lang="en"/>
              <a:t>DoorDash</a:t>
            </a:r>
            <a:r>
              <a:rPr lang="en"/>
              <a:t> performance, identifying key revenue drivers, uncovering demand patterns, and evaluating dasher allocation strategies. This helped us to find out opportunities for business growth.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Next, we applied predictive modeling to predict dasher earnings and optimize dasher allocation based on demand forecasting, implementing dynamic pricing strategies to ensure a more agile and consumer-focused approach.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Finally, our efforts focus on boosting customer satisfaction, operation efficiency, and drive profit growth, helping DoorDash overcome challenges and unlock future opportunities.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b95b761f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b95b761f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Regarding the data source, our project is based on DoorDash order records,  with nearly 200k records and 16 columns for 4 types of features:  time features about when the order takes place and delivered, store features like category of the restaurant, order features about the order price and quantity, and market features like dashers availability.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To generate insights, we followed a clear methodology:</a:t>
            </a:r>
            <a:br>
              <a:rPr lang="en">
                <a:solidFill>
                  <a:schemeClr val="dk1"/>
                </a:solidFill>
              </a:rPr>
            </a:br>
            <a:r>
              <a:rPr lang="en">
                <a:solidFill>
                  <a:schemeClr val="dk1"/>
                </a:solidFill>
              </a:rPr>
              <a:t>First to Identify the business problem.</a:t>
            </a:r>
            <a:br>
              <a:rPr lang="en">
                <a:solidFill>
                  <a:schemeClr val="dk1"/>
                </a:solidFill>
              </a:rPr>
            </a:br>
            <a:r>
              <a:rPr lang="en">
                <a:solidFill>
                  <a:schemeClr val="dk1"/>
                </a:solidFill>
              </a:rPr>
              <a:t>Then we prepared the data through cleaning and feature engineering.</a:t>
            </a:r>
            <a:br>
              <a:rPr lang="en">
                <a:solidFill>
                  <a:schemeClr val="dk1"/>
                </a:solidFill>
              </a:rPr>
            </a:br>
            <a:r>
              <a:rPr lang="en">
                <a:solidFill>
                  <a:schemeClr val="dk1"/>
                </a:solidFill>
              </a:rPr>
              <a:t>Next we used visualization tools like Tableau and python to find patterns and trends.</a:t>
            </a:r>
            <a:br>
              <a:rPr lang="en">
                <a:solidFill>
                  <a:schemeClr val="dk1"/>
                </a:solidFill>
              </a:rPr>
            </a:br>
            <a:r>
              <a:rPr lang="en">
                <a:solidFill>
                  <a:schemeClr val="dk1"/>
                </a:solidFill>
              </a:rPr>
              <a:t>Then Applied machine learning for predictions.</a:t>
            </a:r>
            <a:br>
              <a:rPr lang="en">
                <a:solidFill>
                  <a:schemeClr val="dk1"/>
                </a:solidFill>
              </a:rPr>
            </a:br>
            <a:r>
              <a:rPr lang="en">
                <a:solidFill>
                  <a:schemeClr val="dk1"/>
                </a:solidFill>
              </a:rPr>
              <a:t>In the end to Summarize findings into actionable recommendations.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Now, let’s dive into our key findings.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cef91c52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cef91c52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aba25f3b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aba25f3b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BeiSu</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Let’s explore what drives DoorDash’s revenue. Our analysis show the top-performing categories like Pizza, American, and Mexican cuisines consistently generate strong revenue due to their broad appeal. Second, smaller segments like catering and pasta present untapped growth potential, offering opportunities for diversification. </a:t>
            </a:r>
            <a:r>
              <a:rPr b="1" lang="en" sz="1200">
                <a:solidFill>
                  <a:schemeClr val="dk1"/>
                </a:solidFill>
              </a:rPr>
              <a:t>by focusing on these emerging categories, DoorDash can attract new audiences, optimize resources in underserved areas, and strengthen its market position.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aba25f3b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aba25f3b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BeiSu</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Let’s talk about a key insight into revenue optimization for DoorDash. Our analysis identifies Friday evenings, especially from 5 to 9 PM, as the Golden Hour, with revenue peaking at $88,108. Additionally, late morning to early afternoon (11 AM to 2 PM) sees the second-highest activity throughout the week. </a:t>
            </a:r>
            <a:r>
              <a:rPr b="1" lang="en" sz="1200">
                <a:solidFill>
                  <a:schemeClr val="dk1"/>
                </a:solidFill>
              </a:rPr>
              <a:t>To capitalize on these high-demand periods, we recommend optimizing staffing, promotions, and delivery efficiency to meet the surge in orders seamlessly. </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That</a:t>
            </a:r>
            <a:r>
              <a:rPr lang="en">
                <a:solidFill>
                  <a:schemeClr val="dk1"/>
                </a:solidFill>
              </a:rPr>
              <a:t> Let’s talk about a key insight into revenue optimization for DoorDash.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First, let’s focus on what we’ve identified as the </a:t>
            </a:r>
            <a:r>
              <a:rPr b="1" lang="en">
                <a:solidFill>
                  <a:schemeClr val="dk1"/>
                </a:solidFill>
              </a:rPr>
              <a:t>Golden Hour</a:t>
            </a:r>
            <a:r>
              <a:rPr lang="en">
                <a:solidFill>
                  <a:schemeClr val="dk1"/>
                </a:solidFill>
              </a:rPr>
              <a:t>. Our analysis shows that </a:t>
            </a:r>
            <a:r>
              <a:rPr b="1" lang="en">
                <a:solidFill>
                  <a:schemeClr val="dk1"/>
                </a:solidFill>
              </a:rPr>
              <a:t>Friday evenings, particularly from 5 to 9 PM, drive the highest revenue, peaking at $88,108.</a:t>
            </a:r>
            <a:r>
              <a:rPr lang="en">
                <a:solidFill>
                  <a:schemeClr val="dk1"/>
                </a:solidFill>
              </a:rPr>
              <a:t> This is a clear opportunity to capitalize on customer demand during these hours.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Moving to the </a:t>
            </a:r>
            <a:r>
              <a:rPr b="1" lang="en">
                <a:solidFill>
                  <a:schemeClr val="dk1"/>
                </a:solidFill>
              </a:rPr>
              <a:t>Opportunity</a:t>
            </a:r>
            <a:r>
              <a:rPr lang="en">
                <a:solidFill>
                  <a:schemeClr val="dk1"/>
                </a:solidFill>
              </a:rPr>
              <a:t>: To make the most of this high-demand period, it’s crucial to </a:t>
            </a:r>
            <a:r>
              <a:rPr b="1" lang="en">
                <a:solidFill>
                  <a:schemeClr val="dk1"/>
                </a:solidFill>
              </a:rPr>
              <a:t>optimize staffing, promotions, and delivery efficiency.</a:t>
            </a:r>
            <a:r>
              <a:rPr lang="en">
                <a:solidFill>
                  <a:schemeClr val="dk1"/>
                </a:solidFill>
              </a:rPr>
              <a:t> This ensures that we’re meeting the surge in orders without compromising customer satisfaction.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our proposed </a:t>
            </a:r>
            <a:r>
              <a:rPr b="1" lang="en">
                <a:solidFill>
                  <a:schemeClr val="dk1"/>
                </a:solidFill>
              </a:rPr>
              <a:t>Strategy</a:t>
            </a:r>
            <a:r>
              <a:rPr lang="en">
                <a:solidFill>
                  <a:schemeClr val="dk1"/>
                </a:solidFill>
              </a:rPr>
              <a:t>: Implementing </a:t>
            </a:r>
            <a:r>
              <a:rPr b="1" lang="en">
                <a:solidFill>
                  <a:schemeClr val="dk1"/>
                </a:solidFill>
              </a:rPr>
              <a:t>surge pricing</a:t>
            </a:r>
            <a:r>
              <a:rPr lang="en">
                <a:solidFill>
                  <a:schemeClr val="dk1"/>
                </a:solidFill>
              </a:rPr>
              <a:t> during this window will allow us to not only maximize revenue but also manage order flow more effectively, ensuring an optimal delivery experience for both customers and drivers.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summary, Friday evenings represent a golden opportunity to drive business performance. Thank you, and let’s discuss how we can operationalize this insight further!"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dharun4772/doordash-eta-predictio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832700" y="1544425"/>
            <a:ext cx="5783400" cy="2015700"/>
          </a:xfrm>
          <a:prstGeom prst="rect">
            <a:avLst/>
          </a:prstGeom>
          <a:solidFill>
            <a:srgbClr val="000000"/>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400">
                <a:latin typeface="Raleway"/>
                <a:ea typeface="Raleway"/>
                <a:cs typeface="Raleway"/>
                <a:sym typeface="Raleway"/>
              </a:rPr>
              <a:t>Faster, Smarter, Profitable: Enhancing Food Delivery with Data Analysis</a:t>
            </a:r>
            <a:endParaRPr b="1" sz="3400">
              <a:latin typeface="Raleway"/>
              <a:ea typeface="Raleway"/>
              <a:cs typeface="Raleway"/>
              <a:sym typeface="Raleway"/>
            </a:endParaRPr>
          </a:p>
        </p:txBody>
      </p:sp>
      <p:pic>
        <p:nvPicPr>
          <p:cNvPr id="64" name="Google Shape;64;p13"/>
          <p:cNvPicPr preferRelativeResize="0"/>
          <p:nvPr/>
        </p:nvPicPr>
        <p:blipFill>
          <a:blip r:embed="rId3">
            <a:alphaModFix/>
          </a:blip>
          <a:stretch>
            <a:fillRect/>
          </a:stretch>
        </p:blipFill>
        <p:spPr>
          <a:xfrm>
            <a:off x="2143013" y="1030900"/>
            <a:ext cx="4857967" cy="568175"/>
          </a:xfrm>
          <a:prstGeom prst="rect">
            <a:avLst/>
          </a:prstGeom>
          <a:noFill/>
          <a:ln>
            <a:noFill/>
          </a:ln>
        </p:spPr>
      </p:pic>
      <p:sp>
        <p:nvSpPr>
          <p:cNvPr id="65" name="Google Shape;65;p13"/>
          <p:cNvSpPr txBox="1"/>
          <p:nvPr/>
        </p:nvSpPr>
        <p:spPr>
          <a:xfrm>
            <a:off x="1740777" y="3498775"/>
            <a:ext cx="5783400" cy="909000"/>
          </a:xfrm>
          <a:prstGeom prst="rect">
            <a:avLst/>
          </a:prstGeom>
          <a:noFill/>
          <a:ln>
            <a:noFill/>
          </a:ln>
        </p:spPr>
        <p:txBody>
          <a:bodyPr anchorCtr="0" anchor="ctr" bIns="91425" lIns="91425" spcFirstLastPara="1" rIns="91425" wrap="square" tIns="91425">
            <a:normAutofit/>
          </a:bodyPr>
          <a:lstStyle/>
          <a:p>
            <a:pPr indent="0" lvl="0" marL="0" rtl="0" algn="ctr">
              <a:lnSpc>
                <a:spcPct val="80000"/>
              </a:lnSpc>
              <a:spcBef>
                <a:spcPts val="0"/>
              </a:spcBef>
              <a:spcAft>
                <a:spcPts val="0"/>
              </a:spcAft>
              <a:buNone/>
            </a:pPr>
            <a:r>
              <a:rPr b="1" lang="en" sz="1620">
                <a:solidFill>
                  <a:srgbClr val="FFFFFF"/>
                </a:solidFill>
                <a:latin typeface="Raleway"/>
                <a:ea typeface="Raleway"/>
                <a:cs typeface="Raleway"/>
                <a:sym typeface="Raleway"/>
              </a:rPr>
              <a:t>Team: Dash-hounds </a:t>
            </a:r>
            <a:endParaRPr b="1" sz="1620">
              <a:solidFill>
                <a:srgbClr val="FFFFFF"/>
              </a:solidFill>
              <a:latin typeface="Raleway"/>
              <a:ea typeface="Raleway"/>
              <a:cs typeface="Raleway"/>
              <a:sym typeface="Raleway"/>
            </a:endParaRPr>
          </a:p>
          <a:p>
            <a:pPr indent="0" lvl="0" marL="0" rtl="0" algn="ctr">
              <a:lnSpc>
                <a:spcPct val="80000"/>
              </a:lnSpc>
              <a:spcBef>
                <a:spcPts val="0"/>
              </a:spcBef>
              <a:spcAft>
                <a:spcPts val="0"/>
              </a:spcAft>
              <a:buNone/>
            </a:pPr>
            <a:r>
              <a:rPr lang="en" sz="1620">
                <a:solidFill>
                  <a:srgbClr val="FFFFFF"/>
                </a:solidFill>
                <a:latin typeface="Raleway"/>
                <a:ea typeface="Raleway"/>
                <a:cs typeface="Raleway"/>
                <a:sym typeface="Raleway"/>
              </a:rPr>
              <a:t>Atishay Jain, Lifu Li, Bei Su, </a:t>
            </a:r>
            <a:endParaRPr sz="1620">
              <a:solidFill>
                <a:srgbClr val="FFFFFF"/>
              </a:solidFill>
              <a:latin typeface="Raleway"/>
              <a:ea typeface="Raleway"/>
              <a:cs typeface="Raleway"/>
              <a:sym typeface="Raleway"/>
            </a:endParaRPr>
          </a:p>
          <a:p>
            <a:pPr indent="0" lvl="0" marL="0" rtl="0" algn="ctr">
              <a:lnSpc>
                <a:spcPct val="80000"/>
              </a:lnSpc>
              <a:spcBef>
                <a:spcPts val="0"/>
              </a:spcBef>
              <a:spcAft>
                <a:spcPts val="0"/>
              </a:spcAft>
              <a:buNone/>
            </a:pPr>
            <a:r>
              <a:rPr lang="en" sz="1620">
                <a:solidFill>
                  <a:srgbClr val="FFFFFF"/>
                </a:solidFill>
                <a:latin typeface="Raleway"/>
                <a:ea typeface="Raleway"/>
                <a:cs typeface="Raleway"/>
                <a:sym typeface="Raleway"/>
              </a:rPr>
              <a:t>Michael Webber, Saketh Bollina, Divyam Rana</a:t>
            </a:r>
            <a:endParaRPr sz="162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1" name="Shape 161"/>
        <p:cNvGrpSpPr/>
        <p:nvPr/>
      </p:nvGrpSpPr>
      <p:grpSpPr>
        <a:xfrm>
          <a:off x="0" y="0"/>
          <a:ext cx="0" cy="0"/>
          <a:chOff x="0" y="0"/>
          <a:chExt cx="0" cy="0"/>
        </a:xfrm>
      </p:grpSpPr>
      <p:sp>
        <p:nvSpPr>
          <p:cNvPr id="162" name="Google Shape;162;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Late-Night Potential: </a:t>
            </a:r>
            <a:br>
              <a:rPr b="1" lang="en" sz="2400"/>
            </a:br>
            <a:r>
              <a:rPr b="1" lang="en" sz="2400"/>
              <a:t>Turning Quiet Hours Into Opportunities</a:t>
            </a:r>
            <a:endParaRPr b="1" sz="2400"/>
          </a:p>
        </p:txBody>
      </p:sp>
      <p:sp>
        <p:nvSpPr>
          <p:cNvPr id="163" name="Google Shape;163;p22"/>
          <p:cNvSpPr txBox="1"/>
          <p:nvPr>
            <p:ph idx="1" type="body"/>
          </p:nvPr>
        </p:nvSpPr>
        <p:spPr>
          <a:xfrm>
            <a:off x="387900" y="1610575"/>
            <a:ext cx="4011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Raleway"/>
                <a:ea typeface="Raleway"/>
                <a:cs typeface="Raleway"/>
                <a:sym typeface="Raleway"/>
              </a:rPr>
              <a:t>Insight</a:t>
            </a:r>
            <a:r>
              <a:rPr lang="en" sz="1600">
                <a:latin typeface="Raleway"/>
                <a:ea typeface="Raleway"/>
                <a:cs typeface="Raleway"/>
                <a:sym typeface="Raleway"/>
              </a:rPr>
              <a:t>: Revenue drops significantly after 10 PM.</a:t>
            </a:r>
            <a:endParaRPr sz="1600">
              <a:latin typeface="Raleway"/>
              <a:ea typeface="Raleway"/>
              <a:cs typeface="Raleway"/>
              <a:sym typeface="Raleway"/>
            </a:endParaRPr>
          </a:p>
          <a:p>
            <a:pPr indent="0" lvl="0" marL="0" rtl="0" algn="l">
              <a:spcBef>
                <a:spcPts val="1200"/>
              </a:spcBef>
              <a:spcAft>
                <a:spcPts val="1200"/>
              </a:spcAft>
              <a:buNone/>
            </a:pPr>
            <a:r>
              <a:rPr b="1" lang="en" sz="1600">
                <a:latin typeface="Raleway"/>
                <a:ea typeface="Raleway"/>
                <a:cs typeface="Raleway"/>
                <a:sym typeface="Raleway"/>
              </a:rPr>
              <a:t>Lowest Performing Hours: </a:t>
            </a:r>
            <a:r>
              <a:rPr lang="en" sz="1600">
                <a:latin typeface="Raleway"/>
                <a:ea typeface="Raleway"/>
                <a:cs typeface="Raleway"/>
                <a:sym typeface="Raleway"/>
              </a:rPr>
              <a:t>8-10 AM sees the climb to the 11-2 PM rush, but does not provide much itself</a:t>
            </a:r>
            <a:endParaRPr sz="2200">
              <a:latin typeface="Raleway"/>
              <a:ea typeface="Raleway"/>
              <a:cs typeface="Raleway"/>
              <a:sym typeface="Raleway"/>
            </a:endParaRPr>
          </a:p>
        </p:txBody>
      </p:sp>
      <p:pic>
        <p:nvPicPr>
          <p:cNvPr id="164" name="Google Shape;164;p22"/>
          <p:cNvPicPr preferRelativeResize="0"/>
          <p:nvPr/>
        </p:nvPicPr>
        <p:blipFill rotWithShape="1">
          <a:blip r:embed="rId3">
            <a:alphaModFix/>
          </a:blip>
          <a:srcRect b="1181" l="0" r="0" t="1181"/>
          <a:stretch/>
        </p:blipFill>
        <p:spPr>
          <a:xfrm>
            <a:off x="4571998" y="1610575"/>
            <a:ext cx="4321828" cy="3078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8" name="Shape 168"/>
        <p:cNvGrpSpPr/>
        <p:nvPr/>
      </p:nvGrpSpPr>
      <p:grpSpPr>
        <a:xfrm>
          <a:off x="0" y="0"/>
          <a:ext cx="0" cy="0"/>
          <a:chOff x="0" y="0"/>
          <a:chExt cx="0" cy="0"/>
        </a:xfrm>
      </p:grpSpPr>
      <p:sp>
        <p:nvSpPr>
          <p:cNvPr id="169" name="Google Shape;16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Understanding When Revenue Peaks Within the Week: Maximizing Day-to-Day Performance</a:t>
            </a:r>
            <a:endParaRPr b="1" sz="2400">
              <a:latin typeface="Raleway"/>
              <a:ea typeface="Raleway"/>
              <a:cs typeface="Raleway"/>
              <a:sym typeface="Raleway"/>
            </a:endParaRPr>
          </a:p>
        </p:txBody>
      </p:sp>
      <p:sp>
        <p:nvSpPr>
          <p:cNvPr id="170" name="Google Shape;170;p23"/>
          <p:cNvSpPr txBox="1"/>
          <p:nvPr>
            <p:ph idx="1" type="body"/>
          </p:nvPr>
        </p:nvSpPr>
        <p:spPr>
          <a:xfrm>
            <a:off x="387900" y="1489825"/>
            <a:ext cx="30234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 sz="1600">
                <a:latin typeface="Raleway"/>
                <a:ea typeface="Raleway"/>
                <a:cs typeface="Raleway"/>
                <a:sym typeface="Raleway"/>
              </a:rPr>
              <a:t>Key Insights: Weekday vs. Weekend Revenue Trends</a:t>
            </a:r>
            <a:endParaRPr b="1" sz="1600">
              <a:latin typeface="Raleway"/>
              <a:ea typeface="Raleway"/>
              <a:cs typeface="Raleway"/>
              <a:sym typeface="Raleway"/>
            </a:endParaRPr>
          </a:p>
          <a:p>
            <a:pPr indent="-322580" lvl="0" marL="457200" rtl="0" algn="l">
              <a:spcBef>
                <a:spcPts val="1200"/>
              </a:spcBef>
              <a:spcAft>
                <a:spcPts val="0"/>
              </a:spcAft>
              <a:buClr>
                <a:schemeClr val="dk1"/>
              </a:buClr>
              <a:buSzPct val="100000"/>
              <a:buFont typeface="Arial"/>
              <a:buChar char="●"/>
            </a:pPr>
            <a:r>
              <a:rPr b="1" lang="en" sz="1600">
                <a:latin typeface="Raleway"/>
                <a:ea typeface="Raleway"/>
                <a:cs typeface="Raleway"/>
                <a:sym typeface="Raleway"/>
              </a:rPr>
              <a:t>Weekdays</a:t>
            </a:r>
            <a:r>
              <a:rPr lang="en" sz="1600">
                <a:latin typeface="Raleway"/>
                <a:ea typeface="Raleway"/>
                <a:cs typeface="Raleway"/>
                <a:sym typeface="Raleway"/>
              </a:rPr>
              <a:t>: Revenue remains steady and predictable.</a:t>
            </a:r>
            <a:endParaRPr sz="1600">
              <a:latin typeface="Raleway"/>
              <a:ea typeface="Raleway"/>
              <a:cs typeface="Raleway"/>
              <a:sym typeface="Raleway"/>
            </a:endParaRPr>
          </a:p>
          <a:p>
            <a:pPr indent="-322580" lvl="0" marL="457200" rtl="0" algn="l">
              <a:spcBef>
                <a:spcPts val="0"/>
              </a:spcBef>
              <a:spcAft>
                <a:spcPts val="0"/>
              </a:spcAft>
              <a:buClr>
                <a:schemeClr val="dk1"/>
              </a:buClr>
              <a:buSzPct val="100000"/>
              <a:buFont typeface="Arial"/>
              <a:buChar char="●"/>
            </a:pPr>
            <a:r>
              <a:rPr b="1" lang="en" sz="1600">
                <a:latin typeface="Raleway"/>
                <a:ea typeface="Raleway"/>
                <a:cs typeface="Raleway"/>
                <a:sym typeface="Raleway"/>
              </a:rPr>
              <a:t>Fridays &amp; Weekends</a:t>
            </a:r>
            <a:r>
              <a:rPr lang="en" sz="1600">
                <a:latin typeface="Raleway"/>
                <a:ea typeface="Raleway"/>
                <a:cs typeface="Raleway"/>
                <a:sym typeface="Raleway"/>
              </a:rPr>
              <a:t>: Revenue spikes significantly, highlighting high customer activity.</a:t>
            </a:r>
            <a:endParaRPr sz="1600">
              <a:latin typeface="Raleway"/>
              <a:ea typeface="Raleway"/>
              <a:cs typeface="Raleway"/>
              <a:sym typeface="Raleway"/>
            </a:endParaRPr>
          </a:p>
          <a:p>
            <a:pPr indent="0" lvl="0" marL="0" rtl="0" algn="l">
              <a:spcBef>
                <a:spcPts val="1200"/>
              </a:spcBef>
              <a:spcAft>
                <a:spcPts val="0"/>
              </a:spcAft>
              <a:buNone/>
            </a:pPr>
            <a:r>
              <a:t/>
            </a:r>
            <a:endParaRPr sz="1500">
              <a:latin typeface="Roboto Slab"/>
              <a:ea typeface="Roboto Slab"/>
              <a:cs typeface="Roboto Slab"/>
              <a:sym typeface="Roboto Slab"/>
            </a:endParaRPr>
          </a:p>
          <a:p>
            <a:pPr indent="0" lvl="0" marL="0" rtl="0" algn="l">
              <a:spcBef>
                <a:spcPts val="1200"/>
              </a:spcBef>
              <a:spcAft>
                <a:spcPts val="1200"/>
              </a:spcAft>
              <a:buNone/>
            </a:pPr>
            <a:r>
              <a:t/>
            </a:r>
            <a:endParaRPr/>
          </a:p>
        </p:txBody>
      </p:sp>
      <p:pic>
        <p:nvPicPr>
          <p:cNvPr id="171" name="Google Shape;171;p23"/>
          <p:cNvPicPr preferRelativeResize="0"/>
          <p:nvPr/>
        </p:nvPicPr>
        <p:blipFill>
          <a:blip r:embed="rId3">
            <a:alphaModFix/>
          </a:blip>
          <a:stretch>
            <a:fillRect/>
          </a:stretch>
        </p:blipFill>
        <p:spPr>
          <a:xfrm>
            <a:off x="3618275" y="2116650"/>
            <a:ext cx="4703252" cy="2815500"/>
          </a:xfrm>
          <a:prstGeom prst="rect">
            <a:avLst/>
          </a:prstGeom>
          <a:noFill/>
          <a:ln>
            <a:noFill/>
          </a:ln>
        </p:spPr>
      </p:pic>
      <p:pic>
        <p:nvPicPr>
          <p:cNvPr id="172" name="Google Shape;172;p23"/>
          <p:cNvPicPr preferRelativeResize="0"/>
          <p:nvPr/>
        </p:nvPicPr>
        <p:blipFill>
          <a:blip r:embed="rId4">
            <a:alphaModFix/>
          </a:blip>
          <a:stretch>
            <a:fillRect/>
          </a:stretch>
        </p:blipFill>
        <p:spPr>
          <a:xfrm>
            <a:off x="4250150" y="1224788"/>
            <a:ext cx="3374325" cy="8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6" name="Shape 176"/>
        <p:cNvGrpSpPr/>
        <p:nvPr/>
      </p:nvGrpSpPr>
      <p:grpSpPr>
        <a:xfrm>
          <a:off x="0" y="0"/>
          <a:ext cx="0" cy="0"/>
          <a:chOff x="0" y="0"/>
          <a:chExt cx="0" cy="0"/>
        </a:xfrm>
      </p:grpSpPr>
      <p:sp>
        <p:nvSpPr>
          <p:cNvPr id="177" name="Google Shape;177;p24"/>
          <p:cNvSpPr txBox="1"/>
          <p:nvPr>
            <p:ph type="title"/>
          </p:nvPr>
        </p:nvSpPr>
        <p:spPr>
          <a:xfrm>
            <a:off x="415700" y="346800"/>
            <a:ext cx="85275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400">
                <a:latin typeface="Raleway"/>
                <a:ea typeface="Raleway"/>
                <a:cs typeface="Raleway"/>
                <a:sym typeface="Raleway"/>
              </a:rPr>
              <a:t>Geospatial Insights: </a:t>
            </a:r>
            <a:br>
              <a:rPr b="1" lang="en" sz="2400">
                <a:latin typeface="Raleway"/>
                <a:ea typeface="Raleway"/>
                <a:cs typeface="Raleway"/>
                <a:sym typeface="Raleway"/>
              </a:rPr>
            </a:br>
            <a:r>
              <a:rPr b="1" lang="en" sz="2400">
                <a:latin typeface="Raleway"/>
                <a:ea typeface="Raleway"/>
                <a:cs typeface="Raleway"/>
                <a:sym typeface="Raleway"/>
              </a:rPr>
              <a:t>Exploring High-Demand Zones</a:t>
            </a:r>
            <a:endParaRPr b="1" sz="2400">
              <a:latin typeface="Raleway"/>
              <a:ea typeface="Raleway"/>
              <a:cs typeface="Raleway"/>
              <a:sym typeface="Raleway"/>
            </a:endParaRPr>
          </a:p>
        </p:txBody>
      </p:sp>
      <p:pic>
        <p:nvPicPr>
          <p:cNvPr id="178" name="Google Shape;178;p24"/>
          <p:cNvPicPr preferRelativeResize="0"/>
          <p:nvPr/>
        </p:nvPicPr>
        <p:blipFill>
          <a:blip r:embed="rId3">
            <a:alphaModFix/>
          </a:blip>
          <a:stretch>
            <a:fillRect/>
          </a:stretch>
        </p:blipFill>
        <p:spPr>
          <a:xfrm>
            <a:off x="3657600" y="1396225"/>
            <a:ext cx="5285601" cy="3310050"/>
          </a:xfrm>
          <a:prstGeom prst="rect">
            <a:avLst/>
          </a:prstGeom>
          <a:noFill/>
          <a:ln>
            <a:noFill/>
          </a:ln>
        </p:spPr>
      </p:pic>
      <p:sp>
        <p:nvSpPr>
          <p:cNvPr id="179" name="Google Shape;179;p24"/>
          <p:cNvSpPr txBox="1"/>
          <p:nvPr/>
        </p:nvSpPr>
        <p:spPr>
          <a:xfrm>
            <a:off x="101875" y="1356400"/>
            <a:ext cx="3344700" cy="3564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Roboto"/>
              <a:buChar char="●"/>
            </a:pPr>
            <a:r>
              <a:rPr b="1" lang="en" sz="1700">
                <a:solidFill>
                  <a:schemeClr val="dk1"/>
                </a:solidFill>
                <a:latin typeface="Raleway"/>
                <a:ea typeface="Raleway"/>
                <a:cs typeface="Raleway"/>
                <a:sym typeface="Raleway"/>
              </a:rPr>
              <a:t>T</a:t>
            </a:r>
            <a:r>
              <a:rPr b="1" lang="en" sz="1600">
                <a:solidFill>
                  <a:schemeClr val="dk1"/>
                </a:solidFill>
                <a:latin typeface="Raleway"/>
                <a:ea typeface="Raleway"/>
                <a:cs typeface="Raleway"/>
                <a:sym typeface="Raleway"/>
              </a:rPr>
              <a:t>op Performing </a:t>
            </a:r>
            <a:r>
              <a:rPr b="1" lang="en" sz="1600">
                <a:solidFill>
                  <a:schemeClr val="dk1"/>
                </a:solidFill>
                <a:latin typeface="Raleway"/>
                <a:ea typeface="Raleway"/>
                <a:cs typeface="Raleway"/>
                <a:sym typeface="Raleway"/>
              </a:rPr>
              <a:t>Zip code: </a:t>
            </a:r>
            <a:r>
              <a:rPr lang="en" sz="1600">
                <a:solidFill>
                  <a:schemeClr val="dk1"/>
                </a:solidFill>
                <a:latin typeface="Raleway"/>
                <a:ea typeface="Raleway"/>
                <a:cs typeface="Raleway"/>
                <a:sym typeface="Raleway"/>
              </a:rPr>
              <a:t>Baldwin Park</a:t>
            </a:r>
            <a:r>
              <a:rPr lang="en" sz="1600">
                <a:solidFill>
                  <a:schemeClr val="dk1"/>
                </a:solidFill>
                <a:latin typeface="Raleway"/>
                <a:ea typeface="Raleway"/>
                <a:cs typeface="Raleway"/>
                <a:sym typeface="Raleway"/>
              </a:rPr>
              <a:t> with 342 orders</a:t>
            </a:r>
            <a:endParaRPr sz="1600">
              <a:solidFill>
                <a:schemeClr val="dk1"/>
              </a:solidFill>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oboto"/>
              <a:buChar char="●"/>
            </a:pPr>
            <a:r>
              <a:rPr b="1" lang="en" sz="1600">
                <a:solidFill>
                  <a:schemeClr val="dk1"/>
                </a:solidFill>
                <a:latin typeface="Raleway"/>
                <a:ea typeface="Raleway"/>
                <a:cs typeface="Raleway"/>
                <a:sym typeface="Raleway"/>
              </a:rPr>
              <a:t>Next Best Performer:</a:t>
            </a:r>
            <a:r>
              <a:rPr lang="en" sz="1600">
                <a:solidFill>
                  <a:schemeClr val="dk1"/>
                </a:solidFill>
                <a:latin typeface="Raleway"/>
                <a:ea typeface="Raleway"/>
                <a:cs typeface="Raleway"/>
                <a:sym typeface="Raleway"/>
              </a:rPr>
              <a:t> Los Angeles with approximately 300 orders</a:t>
            </a:r>
            <a:endParaRPr sz="1600">
              <a:solidFill>
                <a:schemeClr val="dk1"/>
              </a:solidFill>
              <a:latin typeface="Raleway"/>
              <a:ea typeface="Raleway"/>
              <a:cs typeface="Raleway"/>
              <a:sym typeface="Raleway"/>
            </a:endParaRPr>
          </a:p>
          <a:p>
            <a:pPr indent="-330200" lvl="0" marL="457200" rtl="0" algn="l">
              <a:lnSpc>
                <a:spcPct val="115000"/>
              </a:lnSpc>
              <a:spcBef>
                <a:spcPts val="0"/>
              </a:spcBef>
              <a:spcAft>
                <a:spcPts val="0"/>
              </a:spcAft>
              <a:buClr>
                <a:schemeClr val="dk1"/>
              </a:buClr>
              <a:buSzPts val="1600"/>
              <a:buFont typeface="Roboto"/>
              <a:buChar char="●"/>
            </a:pPr>
            <a:r>
              <a:rPr b="1" lang="en" sz="1600">
                <a:solidFill>
                  <a:schemeClr val="dk1"/>
                </a:solidFill>
                <a:latin typeface="Raleway"/>
                <a:ea typeface="Raleway"/>
                <a:cs typeface="Raleway"/>
                <a:sym typeface="Raleway"/>
              </a:rPr>
              <a:t>Other Notable Performers:</a:t>
            </a:r>
            <a:r>
              <a:rPr lang="en" sz="1600">
                <a:solidFill>
                  <a:schemeClr val="dk1"/>
                </a:solidFill>
                <a:latin typeface="Raleway"/>
                <a:ea typeface="Raleway"/>
                <a:cs typeface="Raleway"/>
                <a:sym typeface="Raleway"/>
              </a:rPr>
              <a:t> East Los Angeles, Huntington park and Florence-Graham maintain steady volumes between 190-250 orders.</a:t>
            </a:r>
            <a:endParaRPr sz="1600">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3" name="Shape 183"/>
        <p:cNvGrpSpPr/>
        <p:nvPr/>
      </p:nvGrpSpPr>
      <p:grpSpPr>
        <a:xfrm>
          <a:off x="0" y="0"/>
          <a:ext cx="0" cy="0"/>
          <a:chOff x="0" y="0"/>
          <a:chExt cx="0" cy="0"/>
        </a:xfrm>
      </p:grpSpPr>
      <p:sp>
        <p:nvSpPr>
          <p:cNvPr id="184" name="Google Shape;18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400">
                <a:latin typeface="Raleway"/>
                <a:ea typeface="Raleway"/>
                <a:cs typeface="Raleway"/>
                <a:sym typeface="Raleway"/>
              </a:rPr>
              <a:t>Optimizing Dasher Allocation: </a:t>
            </a:r>
            <a:endParaRPr b="1" sz="2400">
              <a:latin typeface="Raleway"/>
              <a:ea typeface="Raleway"/>
              <a:cs typeface="Raleway"/>
              <a:sym typeface="Raleway"/>
            </a:endParaRPr>
          </a:p>
          <a:p>
            <a:pPr indent="0" lvl="0" marL="0" marR="0" rtl="0" algn="l">
              <a:lnSpc>
                <a:spcPct val="100000"/>
              </a:lnSpc>
              <a:spcBef>
                <a:spcPts val="0"/>
              </a:spcBef>
              <a:spcAft>
                <a:spcPts val="0"/>
              </a:spcAft>
              <a:buSzPts val="990"/>
              <a:buNone/>
            </a:pPr>
            <a:r>
              <a:rPr b="1" lang="en" sz="2400">
                <a:latin typeface="Raleway"/>
                <a:ea typeface="Raleway"/>
                <a:cs typeface="Raleway"/>
                <a:sym typeface="Raleway"/>
              </a:rPr>
              <a:t>Addressing Gaps for Efficienc</a:t>
            </a:r>
            <a:r>
              <a:rPr b="1" lang="en" sz="2400">
                <a:latin typeface="Raleway"/>
                <a:ea typeface="Raleway"/>
                <a:cs typeface="Raleway"/>
                <a:sym typeface="Raleway"/>
              </a:rPr>
              <a:t>y</a:t>
            </a:r>
            <a:endParaRPr b="1" sz="2400">
              <a:latin typeface="Raleway"/>
              <a:ea typeface="Raleway"/>
              <a:cs typeface="Raleway"/>
              <a:sym typeface="Raleway"/>
            </a:endParaRPr>
          </a:p>
        </p:txBody>
      </p:sp>
      <p:sp>
        <p:nvSpPr>
          <p:cNvPr id="185" name="Google Shape;185;p25"/>
          <p:cNvSpPr txBox="1"/>
          <p:nvPr>
            <p:ph idx="1" type="body"/>
          </p:nvPr>
        </p:nvSpPr>
        <p:spPr>
          <a:xfrm>
            <a:off x="161225" y="1385025"/>
            <a:ext cx="3806100" cy="3078900"/>
          </a:xfrm>
          <a:prstGeom prst="rect">
            <a:avLst/>
          </a:prstGeom>
        </p:spPr>
        <p:txBody>
          <a:bodyPr anchorCtr="0" anchor="t" bIns="91425" lIns="91425" spcFirstLastPara="1" rIns="91425" wrap="square" tIns="91425">
            <a:noAutofit/>
          </a:bodyPr>
          <a:lstStyle/>
          <a:p>
            <a:pPr indent="-332105" lvl="0" marL="457200" rtl="0" algn="l">
              <a:lnSpc>
                <a:spcPct val="95000"/>
              </a:lnSpc>
              <a:spcBef>
                <a:spcPts val="0"/>
              </a:spcBef>
              <a:spcAft>
                <a:spcPts val="0"/>
              </a:spcAft>
              <a:buSzPts val="1630"/>
              <a:buFont typeface="Raleway"/>
              <a:buChar char="●"/>
            </a:pPr>
            <a:r>
              <a:rPr b="1" lang="en" sz="1629">
                <a:latin typeface="Raleway"/>
                <a:ea typeface="Raleway"/>
                <a:cs typeface="Raleway"/>
                <a:sym typeface="Raleway"/>
              </a:rPr>
              <a:t>South Los Angeles</a:t>
            </a:r>
            <a:r>
              <a:rPr lang="en" sz="1629">
                <a:latin typeface="Raleway"/>
                <a:ea typeface="Raleway"/>
                <a:cs typeface="Raleway"/>
                <a:sym typeface="Raleway"/>
              </a:rPr>
              <a:t>: Dark green cluster indicates high-order activity</a:t>
            </a:r>
            <a:endParaRPr sz="1629">
              <a:latin typeface="Raleway"/>
              <a:ea typeface="Raleway"/>
              <a:cs typeface="Raleway"/>
              <a:sym typeface="Raleway"/>
            </a:endParaRPr>
          </a:p>
          <a:p>
            <a:pPr indent="0" lvl="0" marL="457200" rtl="0" algn="l">
              <a:lnSpc>
                <a:spcPct val="95000"/>
              </a:lnSpc>
              <a:spcBef>
                <a:spcPts val="0"/>
              </a:spcBef>
              <a:spcAft>
                <a:spcPts val="0"/>
              </a:spcAft>
              <a:buSzPts val="935"/>
              <a:buNone/>
            </a:pPr>
            <a:r>
              <a:rPr lang="en" sz="1629">
                <a:latin typeface="Raleway"/>
                <a:ea typeface="Raleway"/>
                <a:cs typeface="Raleway"/>
                <a:sym typeface="Raleway"/>
              </a:rPr>
              <a:t>  </a:t>
            </a:r>
            <a:endParaRPr sz="1629">
              <a:latin typeface="Raleway"/>
              <a:ea typeface="Raleway"/>
              <a:cs typeface="Raleway"/>
              <a:sym typeface="Raleway"/>
            </a:endParaRPr>
          </a:p>
          <a:p>
            <a:pPr indent="-332105" lvl="0" marL="457200" rtl="0" algn="l">
              <a:lnSpc>
                <a:spcPct val="95000"/>
              </a:lnSpc>
              <a:spcBef>
                <a:spcPts val="0"/>
              </a:spcBef>
              <a:spcAft>
                <a:spcPts val="0"/>
              </a:spcAft>
              <a:buSzPts val="1630"/>
              <a:buFont typeface="Raleway"/>
              <a:buChar char="●"/>
            </a:pPr>
            <a:r>
              <a:rPr b="1" lang="en" sz="1629">
                <a:latin typeface="Raleway"/>
                <a:ea typeface="Raleway"/>
                <a:cs typeface="Raleway"/>
                <a:sym typeface="Raleway"/>
              </a:rPr>
              <a:t>Broader LA Region</a:t>
            </a:r>
            <a:r>
              <a:rPr lang="en" sz="1629">
                <a:latin typeface="Raleway"/>
                <a:ea typeface="Raleway"/>
                <a:cs typeface="Raleway"/>
                <a:sym typeface="Raleway"/>
              </a:rPr>
              <a:t>: Light green areas show moderate order volumes</a:t>
            </a:r>
            <a:endParaRPr sz="1629">
              <a:latin typeface="Raleway"/>
              <a:ea typeface="Raleway"/>
              <a:cs typeface="Raleway"/>
              <a:sym typeface="Raleway"/>
            </a:endParaRPr>
          </a:p>
          <a:p>
            <a:pPr indent="0" lvl="0" marL="457200" rtl="0" algn="l">
              <a:lnSpc>
                <a:spcPct val="95000"/>
              </a:lnSpc>
              <a:spcBef>
                <a:spcPts val="0"/>
              </a:spcBef>
              <a:spcAft>
                <a:spcPts val="0"/>
              </a:spcAft>
              <a:buSzPts val="935"/>
              <a:buNone/>
            </a:pPr>
            <a:r>
              <a:t/>
            </a:r>
            <a:endParaRPr sz="1629">
              <a:latin typeface="Raleway"/>
              <a:ea typeface="Raleway"/>
              <a:cs typeface="Raleway"/>
              <a:sym typeface="Raleway"/>
            </a:endParaRPr>
          </a:p>
          <a:p>
            <a:pPr indent="-332105" lvl="0" marL="457200" rtl="0" algn="l">
              <a:lnSpc>
                <a:spcPct val="95000"/>
              </a:lnSpc>
              <a:spcBef>
                <a:spcPts val="0"/>
              </a:spcBef>
              <a:spcAft>
                <a:spcPts val="0"/>
              </a:spcAft>
              <a:buSzPts val="1630"/>
              <a:buFont typeface="Raleway"/>
              <a:buChar char="●"/>
            </a:pPr>
            <a:r>
              <a:rPr b="1" lang="en" sz="1629">
                <a:latin typeface="Raleway"/>
                <a:ea typeface="Raleway"/>
                <a:cs typeface="Raleway"/>
                <a:sym typeface="Raleway"/>
              </a:rPr>
              <a:t>Coastal Regions</a:t>
            </a:r>
            <a:r>
              <a:rPr lang="en" sz="1629">
                <a:latin typeface="Raleway"/>
                <a:ea typeface="Raleway"/>
                <a:cs typeface="Raleway"/>
                <a:sym typeface="Raleway"/>
              </a:rPr>
              <a:t>: Consistent but lower order densities</a:t>
            </a:r>
            <a:endParaRPr sz="1629">
              <a:latin typeface="Raleway"/>
              <a:ea typeface="Raleway"/>
              <a:cs typeface="Raleway"/>
              <a:sym typeface="Raleway"/>
            </a:endParaRPr>
          </a:p>
          <a:p>
            <a:pPr indent="0" lvl="0" marL="457200" rtl="0" algn="l">
              <a:lnSpc>
                <a:spcPct val="95000"/>
              </a:lnSpc>
              <a:spcBef>
                <a:spcPts val="0"/>
              </a:spcBef>
              <a:spcAft>
                <a:spcPts val="0"/>
              </a:spcAft>
              <a:buSzPts val="935"/>
              <a:buNone/>
            </a:pPr>
            <a:r>
              <a:t/>
            </a:r>
            <a:endParaRPr sz="1629">
              <a:latin typeface="Raleway"/>
              <a:ea typeface="Raleway"/>
              <a:cs typeface="Raleway"/>
              <a:sym typeface="Raleway"/>
            </a:endParaRPr>
          </a:p>
          <a:p>
            <a:pPr indent="-332105" lvl="0" marL="457200" rtl="0" algn="l">
              <a:lnSpc>
                <a:spcPct val="95000"/>
              </a:lnSpc>
              <a:spcBef>
                <a:spcPts val="0"/>
              </a:spcBef>
              <a:spcAft>
                <a:spcPts val="0"/>
              </a:spcAft>
              <a:buSzPts val="1630"/>
              <a:buFont typeface="Raleway"/>
              <a:buChar char="●"/>
            </a:pPr>
            <a:r>
              <a:rPr b="1" lang="en" sz="1629">
                <a:latin typeface="Raleway"/>
                <a:ea typeface="Raleway"/>
                <a:cs typeface="Raleway"/>
                <a:sym typeface="Raleway"/>
              </a:rPr>
              <a:t>Eastern Regions</a:t>
            </a:r>
            <a:r>
              <a:rPr lang="en" sz="1629">
                <a:latin typeface="Raleway"/>
                <a:ea typeface="Raleway"/>
                <a:cs typeface="Raleway"/>
                <a:sym typeface="Raleway"/>
              </a:rPr>
              <a:t>: Varied levels of order activity.  </a:t>
            </a:r>
            <a:endParaRPr sz="1629">
              <a:latin typeface="Raleway"/>
              <a:ea typeface="Raleway"/>
              <a:cs typeface="Raleway"/>
              <a:sym typeface="Raleway"/>
            </a:endParaRPr>
          </a:p>
        </p:txBody>
      </p:sp>
      <p:pic>
        <p:nvPicPr>
          <p:cNvPr id="186" name="Google Shape;186;p25"/>
          <p:cNvPicPr preferRelativeResize="0"/>
          <p:nvPr/>
        </p:nvPicPr>
        <p:blipFill>
          <a:blip r:embed="rId3">
            <a:alphaModFix/>
          </a:blip>
          <a:stretch>
            <a:fillRect/>
          </a:stretch>
        </p:blipFill>
        <p:spPr>
          <a:xfrm>
            <a:off x="4396275" y="1326100"/>
            <a:ext cx="4417651" cy="319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0" name="Shape 190"/>
        <p:cNvGrpSpPr/>
        <p:nvPr/>
      </p:nvGrpSpPr>
      <p:grpSpPr>
        <a:xfrm>
          <a:off x="0" y="0"/>
          <a:ext cx="0" cy="0"/>
          <a:chOff x="0" y="0"/>
          <a:chExt cx="0" cy="0"/>
        </a:xfrm>
      </p:grpSpPr>
      <p:sp>
        <p:nvSpPr>
          <p:cNvPr id="191" name="Google Shape;19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Raleway"/>
                <a:ea typeface="Raleway"/>
                <a:cs typeface="Raleway"/>
                <a:sym typeface="Raleway"/>
              </a:rPr>
              <a:t>Dasher Utilization Analysis</a:t>
            </a:r>
            <a:endParaRPr b="1" sz="2400">
              <a:latin typeface="Raleway"/>
              <a:ea typeface="Raleway"/>
              <a:cs typeface="Raleway"/>
              <a:sym typeface="Raleway"/>
            </a:endParaRPr>
          </a:p>
        </p:txBody>
      </p:sp>
      <p:sp>
        <p:nvSpPr>
          <p:cNvPr id="192" name="Google Shape;192;p26"/>
          <p:cNvSpPr txBox="1"/>
          <p:nvPr>
            <p:ph idx="1" type="body"/>
          </p:nvPr>
        </p:nvSpPr>
        <p:spPr>
          <a:xfrm>
            <a:off x="256100" y="1437650"/>
            <a:ext cx="3995400" cy="3078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Font typeface="Raleway"/>
              <a:buChar char="●"/>
            </a:pPr>
            <a:r>
              <a:rPr lang="en" sz="1600">
                <a:latin typeface="Raleway"/>
                <a:ea typeface="Raleway"/>
                <a:cs typeface="Raleway"/>
                <a:sym typeface="Raleway"/>
              </a:rPr>
              <a:t>Clear performance gap between top and bottom performers</a:t>
            </a:r>
            <a:endParaRPr sz="1600">
              <a:latin typeface="Raleway"/>
              <a:ea typeface="Raleway"/>
              <a:cs typeface="Raleway"/>
              <a:sym typeface="Raleway"/>
            </a:endParaRPr>
          </a:p>
          <a:p>
            <a:pPr indent="0" lvl="0" marL="457200" rtl="0" algn="l">
              <a:spcBef>
                <a:spcPts val="0"/>
              </a:spcBef>
              <a:spcAft>
                <a:spcPts val="0"/>
              </a:spcAft>
              <a:buNone/>
            </a:pPr>
            <a:r>
              <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en" sz="1600">
                <a:latin typeface="Raleway"/>
                <a:ea typeface="Raleway"/>
                <a:cs typeface="Raleway"/>
                <a:sym typeface="Raleway"/>
              </a:rPr>
              <a:t>Zip codes 90070, 90072, 90081: ~95% utilization</a:t>
            </a:r>
            <a:endParaRPr sz="1600">
              <a:latin typeface="Raleway"/>
              <a:ea typeface="Raleway"/>
              <a:cs typeface="Raleway"/>
              <a:sym typeface="Raleway"/>
            </a:endParaRPr>
          </a:p>
          <a:p>
            <a:pPr indent="0" lvl="0" marL="457200" rtl="0" algn="l">
              <a:spcBef>
                <a:spcPts val="0"/>
              </a:spcBef>
              <a:spcAft>
                <a:spcPts val="0"/>
              </a:spcAft>
              <a:buNone/>
            </a:pPr>
            <a:r>
              <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en" sz="1600">
                <a:latin typeface="Raleway"/>
                <a:ea typeface="Raleway"/>
                <a:cs typeface="Raleway"/>
                <a:sym typeface="Raleway"/>
              </a:rPr>
              <a:t>Zip code 90054: Lowest utilization at ~75%.  </a:t>
            </a:r>
            <a:endParaRPr sz="1600">
              <a:latin typeface="Raleway"/>
              <a:ea typeface="Raleway"/>
              <a:cs typeface="Raleway"/>
              <a:sym typeface="Raleway"/>
            </a:endParaRPr>
          </a:p>
          <a:p>
            <a:pPr indent="0" lvl="0" marL="457200" rtl="0" algn="l">
              <a:spcBef>
                <a:spcPts val="0"/>
              </a:spcBef>
              <a:spcAft>
                <a:spcPts val="0"/>
              </a:spcAft>
              <a:buNone/>
            </a:pPr>
            <a:r>
              <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en" sz="1600">
                <a:latin typeface="Raleway"/>
                <a:ea typeface="Raleway"/>
                <a:cs typeface="Raleway"/>
                <a:sym typeface="Raleway"/>
              </a:rPr>
              <a:t>Bottom 5 zip codes: Utilization rates range from 75-85%.  </a:t>
            </a:r>
            <a:endParaRPr sz="1600">
              <a:latin typeface="Raleway"/>
              <a:ea typeface="Raleway"/>
              <a:cs typeface="Raleway"/>
              <a:sym typeface="Raleway"/>
            </a:endParaRPr>
          </a:p>
        </p:txBody>
      </p:sp>
      <p:pic>
        <p:nvPicPr>
          <p:cNvPr id="193" name="Google Shape;193;p26"/>
          <p:cNvPicPr preferRelativeResize="0"/>
          <p:nvPr/>
        </p:nvPicPr>
        <p:blipFill>
          <a:blip r:embed="rId3">
            <a:alphaModFix/>
          </a:blip>
          <a:stretch>
            <a:fillRect/>
          </a:stretch>
        </p:blipFill>
        <p:spPr>
          <a:xfrm>
            <a:off x="4396675" y="1337425"/>
            <a:ext cx="4687623" cy="3126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7" name="Shape 197"/>
        <p:cNvGrpSpPr/>
        <p:nvPr/>
      </p:nvGrpSpPr>
      <p:grpSpPr>
        <a:xfrm>
          <a:off x="0" y="0"/>
          <a:ext cx="0" cy="0"/>
          <a:chOff x="0" y="0"/>
          <a:chExt cx="0" cy="0"/>
        </a:xfrm>
      </p:grpSpPr>
      <p:sp>
        <p:nvSpPr>
          <p:cNvPr id="198" name="Google Shape;198;p27"/>
          <p:cNvSpPr/>
          <p:nvPr/>
        </p:nvSpPr>
        <p:spPr>
          <a:xfrm>
            <a:off x="4274075" y="2760900"/>
            <a:ext cx="657000" cy="146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9" name="Google Shape;199;p27"/>
          <p:cNvSpPr txBox="1"/>
          <p:nvPr>
            <p:ph type="ctrTitle"/>
          </p:nvPr>
        </p:nvSpPr>
        <p:spPr>
          <a:xfrm>
            <a:off x="1680300" y="1259925"/>
            <a:ext cx="5783400" cy="221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5520">
                <a:latin typeface="Raleway"/>
                <a:ea typeface="Raleway"/>
                <a:cs typeface="Raleway"/>
                <a:sym typeface="Raleway"/>
              </a:rPr>
              <a:t>Forecasting </a:t>
            </a:r>
            <a:endParaRPr b="1" sz="5520">
              <a:latin typeface="Raleway"/>
              <a:ea typeface="Raleway"/>
              <a:cs typeface="Raleway"/>
              <a:sym typeface="Raleway"/>
            </a:endParaRPr>
          </a:p>
          <a:p>
            <a:pPr indent="0" lvl="0" marL="0" rtl="0" algn="ctr">
              <a:spcBef>
                <a:spcPts val="0"/>
              </a:spcBef>
              <a:spcAft>
                <a:spcPts val="0"/>
              </a:spcAft>
              <a:buSzPts val="990"/>
              <a:buNone/>
            </a:pPr>
            <a:r>
              <a:rPr b="1" lang="en" sz="5520">
                <a:latin typeface="Raleway"/>
                <a:ea typeface="Raleway"/>
                <a:cs typeface="Raleway"/>
                <a:sym typeface="Raleway"/>
              </a:rPr>
              <a:t>Dasher Earnings</a:t>
            </a:r>
            <a:endParaRPr sz="4300">
              <a:latin typeface="Raleway"/>
              <a:ea typeface="Raleway"/>
              <a:cs typeface="Raleway"/>
              <a:sym typeface="Raleway"/>
            </a:endParaRPr>
          </a:p>
        </p:txBody>
      </p:sp>
      <p:pic>
        <p:nvPicPr>
          <p:cNvPr descr="File:Dollar symbol gold.svg - Wikipedia" id="200" name="Google Shape;200;p27"/>
          <p:cNvPicPr preferRelativeResize="0"/>
          <p:nvPr/>
        </p:nvPicPr>
        <p:blipFill>
          <a:blip r:embed="rId3">
            <a:alphaModFix/>
          </a:blip>
          <a:stretch>
            <a:fillRect/>
          </a:stretch>
        </p:blipFill>
        <p:spPr>
          <a:xfrm>
            <a:off x="7933698" y="164776"/>
            <a:ext cx="958024" cy="17746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4" name="Shape 204"/>
        <p:cNvGrpSpPr/>
        <p:nvPr/>
      </p:nvGrpSpPr>
      <p:grpSpPr>
        <a:xfrm>
          <a:off x="0" y="0"/>
          <a:ext cx="0" cy="0"/>
          <a:chOff x="0" y="0"/>
          <a:chExt cx="0" cy="0"/>
        </a:xfrm>
      </p:grpSpPr>
      <p:sp>
        <p:nvSpPr>
          <p:cNvPr id="205" name="Google Shape;205;p28"/>
          <p:cNvSpPr/>
          <p:nvPr/>
        </p:nvSpPr>
        <p:spPr>
          <a:xfrm>
            <a:off x="451550" y="1207900"/>
            <a:ext cx="564000" cy="79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6" name="Google Shape;206;p28"/>
          <p:cNvSpPr txBox="1"/>
          <p:nvPr>
            <p:ph type="title"/>
          </p:nvPr>
        </p:nvSpPr>
        <p:spPr>
          <a:xfrm>
            <a:off x="451550" y="2149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t>Revenue By Hour and Day of Week</a:t>
            </a:r>
            <a:endParaRPr b="1" sz="2400"/>
          </a:p>
        </p:txBody>
      </p:sp>
      <p:pic>
        <p:nvPicPr>
          <p:cNvPr id="207" name="Google Shape;207;p28"/>
          <p:cNvPicPr preferRelativeResize="0"/>
          <p:nvPr/>
        </p:nvPicPr>
        <p:blipFill>
          <a:blip r:embed="rId3">
            <a:alphaModFix/>
          </a:blip>
          <a:stretch>
            <a:fillRect/>
          </a:stretch>
        </p:blipFill>
        <p:spPr>
          <a:xfrm>
            <a:off x="451613" y="821625"/>
            <a:ext cx="563875" cy="176211"/>
          </a:xfrm>
          <a:prstGeom prst="rect">
            <a:avLst/>
          </a:prstGeom>
          <a:noFill/>
          <a:ln>
            <a:noFill/>
          </a:ln>
        </p:spPr>
      </p:pic>
      <p:pic>
        <p:nvPicPr>
          <p:cNvPr id="208" name="Google Shape;208;p28"/>
          <p:cNvPicPr preferRelativeResize="0"/>
          <p:nvPr/>
        </p:nvPicPr>
        <p:blipFill>
          <a:blip r:embed="rId4">
            <a:alphaModFix/>
          </a:blip>
          <a:stretch>
            <a:fillRect/>
          </a:stretch>
        </p:blipFill>
        <p:spPr>
          <a:xfrm>
            <a:off x="4921375" y="1113225"/>
            <a:ext cx="4073975" cy="3464575"/>
          </a:xfrm>
          <a:prstGeom prst="rect">
            <a:avLst/>
          </a:prstGeom>
          <a:noFill/>
          <a:ln>
            <a:noFill/>
          </a:ln>
        </p:spPr>
      </p:pic>
      <p:sp>
        <p:nvSpPr>
          <p:cNvPr id="209" name="Google Shape;209;p28"/>
          <p:cNvSpPr txBox="1"/>
          <p:nvPr>
            <p:ph idx="1" type="body"/>
          </p:nvPr>
        </p:nvSpPr>
        <p:spPr>
          <a:xfrm>
            <a:off x="304400" y="1113225"/>
            <a:ext cx="4420800" cy="252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b="1" sz="1600">
              <a:latin typeface="Raleway"/>
              <a:ea typeface="Raleway"/>
              <a:cs typeface="Raleway"/>
              <a:sym typeface="Raleway"/>
            </a:endParaRPr>
          </a:p>
          <a:p>
            <a:pPr indent="-330200" lvl="0" marL="457200" rtl="0" algn="l">
              <a:lnSpc>
                <a:spcPct val="100000"/>
              </a:lnSpc>
              <a:spcBef>
                <a:spcPts val="0"/>
              </a:spcBef>
              <a:spcAft>
                <a:spcPts val="0"/>
              </a:spcAft>
              <a:buSzPts val="1600"/>
              <a:buFont typeface="Raleway"/>
              <a:buChar char="●"/>
            </a:pPr>
            <a:r>
              <a:rPr lang="en" sz="1600">
                <a:latin typeface="Raleway"/>
                <a:ea typeface="Raleway"/>
                <a:cs typeface="Raleway"/>
                <a:sym typeface="Raleway"/>
              </a:rPr>
              <a:t>Highest Revenue on Friday evening, peaking at </a:t>
            </a:r>
            <a:r>
              <a:rPr b="1" lang="en" sz="1600">
                <a:latin typeface="Raleway"/>
                <a:ea typeface="Raleway"/>
                <a:cs typeface="Raleway"/>
                <a:sym typeface="Raleway"/>
              </a:rPr>
              <a:t>$88,108</a:t>
            </a:r>
            <a:endParaRPr sz="1600">
              <a:latin typeface="Raleway"/>
              <a:ea typeface="Raleway"/>
              <a:cs typeface="Raleway"/>
              <a:sym typeface="Raleway"/>
            </a:endParaRPr>
          </a:p>
          <a:p>
            <a:pPr indent="0" lvl="0" marL="457200" rtl="0" algn="l">
              <a:lnSpc>
                <a:spcPct val="100000"/>
              </a:lnSpc>
              <a:spcBef>
                <a:spcPts val="0"/>
              </a:spcBef>
              <a:spcAft>
                <a:spcPts val="0"/>
              </a:spcAft>
              <a:buNone/>
            </a:pPr>
            <a:r>
              <a:t/>
            </a:r>
            <a:endParaRPr b="1" sz="1600">
              <a:latin typeface="Raleway"/>
              <a:ea typeface="Raleway"/>
              <a:cs typeface="Raleway"/>
              <a:sym typeface="Raleway"/>
            </a:endParaRPr>
          </a:p>
          <a:p>
            <a:pPr indent="-330200" lvl="0" marL="457200" rtl="0" algn="l">
              <a:lnSpc>
                <a:spcPct val="100000"/>
              </a:lnSpc>
              <a:spcBef>
                <a:spcPts val="0"/>
              </a:spcBef>
              <a:spcAft>
                <a:spcPts val="0"/>
              </a:spcAft>
              <a:buSzPts val="1600"/>
              <a:buFont typeface="Raleway"/>
              <a:buChar char="●"/>
            </a:pPr>
            <a:r>
              <a:rPr lang="en" sz="1600">
                <a:latin typeface="Raleway"/>
                <a:ea typeface="Raleway"/>
                <a:cs typeface="Raleway"/>
                <a:sym typeface="Raleway"/>
              </a:rPr>
              <a:t>N</a:t>
            </a:r>
            <a:r>
              <a:rPr lang="en" sz="1600">
                <a:latin typeface="Raleway"/>
                <a:ea typeface="Raleway"/>
                <a:cs typeface="Raleway"/>
                <a:sym typeface="Raleway"/>
              </a:rPr>
              <a:t>egligible orders after 10pm</a:t>
            </a:r>
            <a:endParaRPr sz="1600">
              <a:latin typeface="Raleway"/>
              <a:ea typeface="Raleway"/>
              <a:cs typeface="Raleway"/>
              <a:sym typeface="Raleway"/>
            </a:endParaRPr>
          </a:p>
          <a:p>
            <a:pPr indent="0" lvl="0" marL="457200" rtl="0" algn="l">
              <a:lnSpc>
                <a:spcPct val="100000"/>
              </a:lnSpc>
              <a:spcBef>
                <a:spcPts val="0"/>
              </a:spcBef>
              <a:spcAft>
                <a:spcPts val="0"/>
              </a:spcAft>
              <a:buNone/>
            </a:pPr>
            <a:r>
              <a:t/>
            </a:r>
            <a:endParaRPr sz="1600">
              <a:latin typeface="Raleway"/>
              <a:ea typeface="Raleway"/>
              <a:cs typeface="Raleway"/>
              <a:sym typeface="Raleway"/>
            </a:endParaRPr>
          </a:p>
          <a:p>
            <a:pPr indent="-330200" lvl="0" marL="457200" rtl="0" algn="l">
              <a:lnSpc>
                <a:spcPct val="100000"/>
              </a:lnSpc>
              <a:spcBef>
                <a:spcPts val="0"/>
              </a:spcBef>
              <a:spcAft>
                <a:spcPts val="0"/>
              </a:spcAft>
              <a:buSzPts val="1600"/>
              <a:buFont typeface="Raleway"/>
              <a:buChar char="●"/>
            </a:pPr>
            <a:r>
              <a:rPr lang="en" sz="1600">
                <a:latin typeface="Raleway"/>
                <a:ea typeface="Raleway"/>
                <a:cs typeface="Raleway"/>
                <a:sym typeface="Raleway"/>
              </a:rPr>
              <a:t>Revenue steadily increases after 12 PM, after a peak between 5–9PM and sharply declines thereafter</a:t>
            </a:r>
            <a:endParaRPr sz="1600">
              <a:latin typeface="Raleway"/>
              <a:ea typeface="Raleway"/>
              <a:cs typeface="Raleway"/>
              <a:sym typeface="Raleway"/>
            </a:endParaRPr>
          </a:p>
          <a:p>
            <a:pPr indent="0" lvl="0" marL="457200" rtl="0" algn="l">
              <a:lnSpc>
                <a:spcPct val="100000"/>
              </a:lnSpc>
              <a:spcBef>
                <a:spcPts val="0"/>
              </a:spcBef>
              <a:spcAft>
                <a:spcPts val="0"/>
              </a:spcAft>
              <a:buNone/>
            </a:pPr>
            <a:r>
              <a:t/>
            </a:r>
            <a:endParaRPr sz="1600">
              <a:latin typeface="Raleway"/>
              <a:ea typeface="Raleway"/>
              <a:cs typeface="Raleway"/>
              <a:sym typeface="Raleway"/>
            </a:endParaRPr>
          </a:p>
          <a:p>
            <a:pPr indent="-330200" lvl="0" marL="457200" rtl="0" algn="l">
              <a:lnSpc>
                <a:spcPct val="100000"/>
              </a:lnSpc>
              <a:spcBef>
                <a:spcPts val="0"/>
              </a:spcBef>
              <a:spcAft>
                <a:spcPts val="0"/>
              </a:spcAft>
              <a:buSzPts val="1600"/>
              <a:buFont typeface="Raleway"/>
              <a:buChar char="●"/>
            </a:pPr>
            <a:r>
              <a:rPr lang="en" sz="1600">
                <a:latin typeface="Raleway"/>
                <a:ea typeface="Raleway"/>
                <a:cs typeface="Raleway"/>
                <a:sym typeface="Raleway"/>
              </a:rPr>
              <a:t>Based on the base pay, surge incentives and tip estimates around 36% of this revenue is earned by the dashers.</a:t>
            </a:r>
            <a:endParaRPr sz="1600">
              <a:latin typeface="Raleway"/>
              <a:ea typeface="Raleway"/>
              <a:cs typeface="Raleway"/>
              <a:sym typeface="Raleway"/>
            </a:endParaRPr>
          </a:p>
          <a:p>
            <a:pPr indent="0" lvl="0" marL="0" rtl="0" algn="l">
              <a:lnSpc>
                <a:spcPct val="95000"/>
              </a:lnSpc>
              <a:spcBef>
                <a:spcPts val="0"/>
              </a:spcBef>
              <a:spcAft>
                <a:spcPts val="0"/>
              </a:spcAft>
              <a:buNone/>
            </a:pPr>
            <a:r>
              <a:t/>
            </a:r>
            <a:endParaRPr sz="133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3" name="Shape 213"/>
        <p:cNvGrpSpPr/>
        <p:nvPr/>
      </p:nvGrpSpPr>
      <p:grpSpPr>
        <a:xfrm>
          <a:off x="0" y="0"/>
          <a:ext cx="0" cy="0"/>
          <a:chOff x="0" y="0"/>
          <a:chExt cx="0" cy="0"/>
        </a:xfrm>
      </p:grpSpPr>
      <p:sp>
        <p:nvSpPr>
          <p:cNvPr id="214" name="Google Shape;214;p29"/>
          <p:cNvSpPr txBox="1"/>
          <p:nvPr>
            <p:ph type="title"/>
          </p:nvPr>
        </p:nvSpPr>
        <p:spPr>
          <a:xfrm>
            <a:off x="361350" y="5443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t>What are we trying to Predict</a:t>
            </a:r>
            <a:endParaRPr b="1" sz="2400"/>
          </a:p>
        </p:txBody>
      </p:sp>
      <p:sp>
        <p:nvSpPr>
          <p:cNvPr id="215" name="Google Shape;215;p29"/>
          <p:cNvSpPr txBox="1"/>
          <p:nvPr>
            <p:ph idx="1" type="body"/>
          </p:nvPr>
        </p:nvSpPr>
        <p:spPr>
          <a:xfrm>
            <a:off x="819300" y="1476550"/>
            <a:ext cx="4629600" cy="3078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852"/>
              <a:buNone/>
            </a:pPr>
            <a:r>
              <a:rPr b="1" lang="en" sz="1440">
                <a:highlight>
                  <a:srgbClr val="000000"/>
                </a:highlight>
                <a:latin typeface="Raleway"/>
                <a:ea typeface="Raleway"/>
                <a:cs typeface="Raleway"/>
                <a:sym typeface="Raleway"/>
              </a:rPr>
              <a:t>Objective:</a:t>
            </a:r>
            <a:endParaRPr b="1" sz="1440">
              <a:highlight>
                <a:srgbClr val="000000"/>
              </a:highlight>
              <a:latin typeface="Raleway"/>
              <a:ea typeface="Raleway"/>
              <a:cs typeface="Raleway"/>
              <a:sym typeface="Raleway"/>
            </a:endParaRPr>
          </a:p>
          <a:p>
            <a:pPr indent="-320040" lvl="0" marL="457200" rtl="0" algn="l">
              <a:lnSpc>
                <a:spcPct val="105000"/>
              </a:lnSpc>
              <a:spcBef>
                <a:spcPts val="1200"/>
              </a:spcBef>
              <a:spcAft>
                <a:spcPts val="0"/>
              </a:spcAft>
              <a:buSzPts val="1440"/>
              <a:buFont typeface="Raleway"/>
              <a:buChar char="●"/>
            </a:pPr>
            <a:r>
              <a:rPr lang="en" sz="1440">
                <a:highlight>
                  <a:srgbClr val="000000"/>
                </a:highlight>
                <a:latin typeface="Raleway"/>
                <a:ea typeface="Raleway"/>
                <a:cs typeface="Raleway"/>
                <a:sym typeface="Raleway"/>
              </a:rPr>
              <a:t>To identify the key contributors to dasher earnings per order and their interactions </a:t>
            </a:r>
            <a:endParaRPr sz="1440">
              <a:highlight>
                <a:srgbClr val="000000"/>
              </a:highlight>
              <a:latin typeface="Raleway"/>
              <a:ea typeface="Raleway"/>
              <a:cs typeface="Raleway"/>
              <a:sym typeface="Raleway"/>
            </a:endParaRPr>
          </a:p>
          <a:p>
            <a:pPr indent="0" lvl="0" marL="0" rtl="0" algn="l">
              <a:lnSpc>
                <a:spcPct val="105000"/>
              </a:lnSpc>
              <a:spcBef>
                <a:spcPts val="1200"/>
              </a:spcBef>
              <a:spcAft>
                <a:spcPts val="0"/>
              </a:spcAft>
              <a:buSzPts val="852"/>
              <a:buNone/>
            </a:pPr>
            <a:r>
              <a:rPr b="1" lang="en" sz="1440">
                <a:highlight>
                  <a:srgbClr val="000000"/>
                </a:highlight>
                <a:latin typeface="Raleway"/>
                <a:ea typeface="Raleway"/>
                <a:cs typeface="Raleway"/>
                <a:sym typeface="Raleway"/>
              </a:rPr>
              <a:t>Significance:</a:t>
            </a:r>
            <a:endParaRPr b="1" sz="1440">
              <a:highlight>
                <a:srgbClr val="000000"/>
              </a:highlight>
              <a:latin typeface="Raleway"/>
              <a:ea typeface="Raleway"/>
              <a:cs typeface="Raleway"/>
              <a:sym typeface="Raleway"/>
            </a:endParaRPr>
          </a:p>
          <a:p>
            <a:pPr indent="-320040" lvl="0" marL="457200" marR="0" rtl="0" algn="l">
              <a:lnSpc>
                <a:spcPct val="105000"/>
              </a:lnSpc>
              <a:spcBef>
                <a:spcPts val="1200"/>
              </a:spcBef>
              <a:spcAft>
                <a:spcPts val="0"/>
              </a:spcAft>
              <a:buSzPts val="1440"/>
              <a:buFont typeface="Raleway"/>
              <a:buChar char="●"/>
            </a:pPr>
            <a:r>
              <a:rPr lang="en" sz="1440">
                <a:highlight>
                  <a:srgbClr val="000000"/>
                </a:highlight>
                <a:latin typeface="Raleway"/>
                <a:ea typeface="Raleway"/>
                <a:cs typeface="Raleway"/>
                <a:sym typeface="Raleway"/>
              </a:rPr>
              <a:t>Enhances resource allocation and staffing strategies.</a:t>
            </a:r>
            <a:endParaRPr sz="1440">
              <a:highlight>
                <a:srgbClr val="000000"/>
              </a:highlight>
              <a:latin typeface="Raleway"/>
              <a:ea typeface="Raleway"/>
              <a:cs typeface="Raleway"/>
              <a:sym typeface="Raleway"/>
            </a:endParaRPr>
          </a:p>
          <a:p>
            <a:pPr indent="-320040" lvl="0" marL="457200" marR="0" rtl="0" algn="l">
              <a:lnSpc>
                <a:spcPct val="105000"/>
              </a:lnSpc>
              <a:spcBef>
                <a:spcPts val="0"/>
              </a:spcBef>
              <a:spcAft>
                <a:spcPts val="0"/>
              </a:spcAft>
              <a:buSzPts val="1440"/>
              <a:buFont typeface="Raleway"/>
              <a:buChar char="●"/>
            </a:pPr>
            <a:r>
              <a:rPr lang="en" sz="1440">
                <a:highlight>
                  <a:srgbClr val="000000"/>
                </a:highlight>
                <a:latin typeface="Raleway"/>
                <a:ea typeface="Raleway"/>
                <a:cs typeface="Raleway"/>
                <a:sym typeface="Raleway"/>
              </a:rPr>
              <a:t>Informs pricing and marketing campaigns.</a:t>
            </a:r>
            <a:endParaRPr sz="1440">
              <a:highlight>
                <a:srgbClr val="000000"/>
              </a:highlight>
              <a:latin typeface="Raleway"/>
              <a:ea typeface="Raleway"/>
              <a:cs typeface="Raleway"/>
              <a:sym typeface="Raleway"/>
            </a:endParaRPr>
          </a:p>
          <a:p>
            <a:pPr indent="-320040" lvl="0" marL="457200" marR="0" rtl="0" algn="l">
              <a:lnSpc>
                <a:spcPct val="105000"/>
              </a:lnSpc>
              <a:spcBef>
                <a:spcPts val="0"/>
              </a:spcBef>
              <a:spcAft>
                <a:spcPts val="0"/>
              </a:spcAft>
              <a:buSzPts val="1440"/>
              <a:buFont typeface="Raleway"/>
              <a:buChar char="●"/>
            </a:pPr>
            <a:r>
              <a:rPr lang="en" sz="1440">
                <a:highlight>
                  <a:srgbClr val="000000"/>
                </a:highlight>
                <a:latin typeface="Raleway"/>
                <a:ea typeface="Raleway"/>
                <a:cs typeface="Raleway"/>
                <a:sym typeface="Raleway"/>
              </a:rPr>
              <a:t>Improves demand prediction during peak and off-peak periods.</a:t>
            </a:r>
            <a:endParaRPr sz="1440">
              <a:highlight>
                <a:srgbClr val="000000"/>
              </a:highlight>
              <a:latin typeface="Raleway"/>
              <a:ea typeface="Raleway"/>
              <a:cs typeface="Raleway"/>
              <a:sym typeface="Raleway"/>
            </a:endParaRPr>
          </a:p>
          <a:p>
            <a:pPr indent="0" lvl="0" marL="457200" marR="0" rtl="0" algn="l">
              <a:lnSpc>
                <a:spcPct val="105000"/>
              </a:lnSpc>
              <a:spcBef>
                <a:spcPts val="1200"/>
              </a:spcBef>
              <a:spcAft>
                <a:spcPts val="1200"/>
              </a:spcAft>
              <a:buSzPts val="852"/>
              <a:buNone/>
            </a:pPr>
            <a:r>
              <a:t/>
            </a:r>
            <a:endParaRPr b="1" sz="1440">
              <a:highlight>
                <a:srgbClr val="000000"/>
              </a:highlight>
              <a:latin typeface="Raleway"/>
              <a:ea typeface="Raleway"/>
              <a:cs typeface="Raleway"/>
              <a:sym typeface="Raleway"/>
            </a:endParaRPr>
          </a:p>
        </p:txBody>
      </p:sp>
      <p:pic>
        <p:nvPicPr>
          <p:cNvPr id="216" name="Google Shape;216;p29"/>
          <p:cNvPicPr preferRelativeResize="0"/>
          <p:nvPr/>
        </p:nvPicPr>
        <p:blipFill>
          <a:blip r:embed="rId3">
            <a:alphaModFix/>
          </a:blip>
          <a:stretch>
            <a:fillRect/>
          </a:stretch>
        </p:blipFill>
        <p:spPr>
          <a:xfrm>
            <a:off x="5700975" y="1824050"/>
            <a:ext cx="3376925" cy="189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0" name="Shape 220"/>
        <p:cNvGrpSpPr/>
        <p:nvPr/>
      </p:nvGrpSpPr>
      <p:grpSpPr>
        <a:xfrm>
          <a:off x="0" y="0"/>
          <a:ext cx="0" cy="0"/>
          <a:chOff x="0" y="0"/>
          <a:chExt cx="0" cy="0"/>
        </a:xfrm>
      </p:grpSpPr>
      <p:sp>
        <p:nvSpPr>
          <p:cNvPr id="221" name="Google Shape;221;p30"/>
          <p:cNvSpPr/>
          <p:nvPr/>
        </p:nvSpPr>
        <p:spPr>
          <a:xfrm>
            <a:off x="451550" y="1207900"/>
            <a:ext cx="564000" cy="79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2" name="Google Shape;222;p30"/>
          <p:cNvSpPr txBox="1"/>
          <p:nvPr>
            <p:ph type="title"/>
          </p:nvPr>
        </p:nvSpPr>
        <p:spPr>
          <a:xfrm>
            <a:off x="421100" y="758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t>Explaining the Model</a:t>
            </a:r>
            <a:endParaRPr b="1" sz="2400"/>
          </a:p>
        </p:txBody>
      </p:sp>
      <p:sp>
        <p:nvSpPr>
          <p:cNvPr id="223" name="Google Shape;223;p30"/>
          <p:cNvSpPr txBox="1"/>
          <p:nvPr>
            <p:ph idx="1" type="body"/>
          </p:nvPr>
        </p:nvSpPr>
        <p:spPr>
          <a:xfrm>
            <a:off x="159225" y="1238375"/>
            <a:ext cx="4828500" cy="3128700"/>
          </a:xfrm>
          <a:prstGeom prst="rect">
            <a:avLst/>
          </a:prstGeom>
        </p:spPr>
        <p:txBody>
          <a:bodyPr anchorCtr="0" anchor="t" bIns="91425" lIns="91425" spcFirstLastPara="1" rIns="91425" wrap="square" tIns="91425">
            <a:noAutofit/>
          </a:bodyPr>
          <a:lstStyle/>
          <a:p>
            <a:pPr indent="-330200" lvl="0" marL="457200" rtl="0" algn="l">
              <a:lnSpc>
                <a:spcPct val="80000"/>
              </a:lnSpc>
              <a:spcBef>
                <a:spcPts val="1200"/>
              </a:spcBef>
              <a:spcAft>
                <a:spcPts val="0"/>
              </a:spcAft>
              <a:buSzPts val="1600"/>
              <a:buFont typeface="Raleway"/>
              <a:buChar char="●"/>
            </a:pPr>
            <a:r>
              <a:rPr lang="en" sz="1600">
                <a:highlight>
                  <a:srgbClr val="000000"/>
                </a:highlight>
                <a:latin typeface="Raleway"/>
                <a:ea typeface="Raleway"/>
                <a:cs typeface="Raleway"/>
                <a:sym typeface="Raleway"/>
              </a:rPr>
              <a:t>OLS regression with one-hot encoded variables was utilized to predict dasher earnings and assess the impact of key factors</a:t>
            </a:r>
            <a:br>
              <a:rPr b="1" lang="en" sz="1600">
                <a:highlight>
                  <a:srgbClr val="000000"/>
                </a:highlight>
                <a:latin typeface="Raleway"/>
                <a:ea typeface="Raleway"/>
                <a:cs typeface="Raleway"/>
                <a:sym typeface="Raleway"/>
              </a:rPr>
            </a:br>
            <a:endParaRPr b="1" sz="1600">
              <a:highlight>
                <a:srgbClr val="000000"/>
              </a:highlight>
              <a:latin typeface="Raleway"/>
              <a:ea typeface="Raleway"/>
              <a:cs typeface="Raleway"/>
              <a:sym typeface="Raleway"/>
            </a:endParaRPr>
          </a:p>
          <a:p>
            <a:pPr indent="-330200" lvl="0" marL="457200" rtl="0" algn="l">
              <a:lnSpc>
                <a:spcPct val="80000"/>
              </a:lnSpc>
              <a:spcBef>
                <a:spcPts val="0"/>
              </a:spcBef>
              <a:spcAft>
                <a:spcPts val="0"/>
              </a:spcAft>
              <a:buSzPts val="1600"/>
              <a:buFont typeface="Raleway"/>
              <a:buChar char="●"/>
            </a:pPr>
            <a:r>
              <a:rPr b="1" lang="en" sz="1600">
                <a:highlight>
                  <a:srgbClr val="000000"/>
                </a:highlight>
                <a:latin typeface="Raleway"/>
                <a:ea typeface="Raleway"/>
                <a:cs typeface="Raleway"/>
                <a:sym typeface="Raleway"/>
              </a:rPr>
              <a:t>Significant Predictors:</a:t>
            </a:r>
            <a:br>
              <a:rPr b="1" lang="en" sz="1600">
                <a:highlight>
                  <a:srgbClr val="000000"/>
                </a:highlight>
                <a:latin typeface="Raleway"/>
                <a:ea typeface="Raleway"/>
                <a:cs typeface="Raleway"/>
                <a:sym typeface="Raleway"/>
              </a:rPr>
            </a:br>
            <a:endParaRPr b="1" sz="1600">
              <a:highlight>
                <a:srgbClr val="000000"/>
              </a:highlight>
              <a:latin typeface="Raleway"/>
              <a:ea typeface="Raleway"/>
              <a:cs typeface="Raleway"/>
              <a:sym typeface="Raleway"/>
            </a:endParaRPr>
          </a:p>
          <a:p>
            <a:pPr indent="-330200" lvl="0" marL="457200" rtl="0" algn="l">
              <a:lnSpc>
                <a:spcPct val="80000"/>
              </a:lnSpc>
              <a:spcBef>
                <a:spcPts val="0"/>
              </a:spcBef>
              <a:spcAft>
                <a:spcPts val="0"/>
              </a:spcAft>
              <a:buClr>
                <a:srgbClr val="000000"/>
              </a:buClr>
              <a:buSzPts val="1600"/>
              <a:buFont typeface="Arial"/>
              <a:buChar char="●"/>
            </a:pPr>
            <a:r>
              <a:rPr lang="en" sz="1600">
                <a:highlight>
                  <a:srgbClr val="000000"/>
                </a:highlight>
                <a:latin typeface="Raleway"/>
                <a:ea typeface="Raleway"/>
                <a:cs typeface="Raleway"/>
                <a:sym typeface="Raleway"/>
              </a:rPr>
              <a:t>- Day-of-Week Variables</a:t>
            </a:r>
            <a:endParaRPr sz="1600">
              <a:highlight>
                <a:srgbClr val="000000"/>
              </a:highlight>
              <a:latin typeface="Raleway"/>
              <a:ea typeface="Raleway"/>
              <a:cs typeface="Raleway"/>
              <a:sym typeface="Raleway"/>
            </a:endParaRPr>
          </a:p>
          <a:p>
            <a:pPr indent="-330200" lvl="0" marL="457200" rtl="0" algn="l">
              <a:lnSpc>
                <a:spcPct val="80000"/>
              </a:lnSpc>
              <a:spcBef>
                <a:spcPts val="0"/>
              </a:spcBef>
              <a:spcAft>
                <a:spcPts val="0"/>
              </a:spcAft>
              <a:buClr>
                <a:srgbClr val="000000"/>
              </a:buClr>
              <a:buSzPts val="1600"/>
              <a:buFont typeface="Arial"/>
              <a:buChar char="●"/>
            </a:pPr>
            <a:r>
              <a:rPr lang="en" sz="1600">
                <a:highlight>
                  <a:srgbClr val="000000"/>
                </a:highlight>
                <a:latin typeface="Raleway"/>
                <a:ea typeface="Raleway"/>
                <a:cs typeface="Raleway"/>
                <a:sym typeface="Raleway"/>
              </a:rPr>
              <a:t>- Max Item Price ($)</a:t>
            </a:r>
            <a:br>
              <a:rPr lang="en" sz="1600">
                <a:highlight>
                  <a:srgbClr val="000000"/>
                </a:highlight>
                <a:latin typeface="Raleway"/>
                <a:ea typeface="Raleway"/>
                <a:cs typeface="Raleway"/>
                <a:sym typeface="Raleway"/>
              </a:rPr>
            </a:br>
            <a:r>
              <a:rPr lang="en" sz="1600">
                <a:highlight>
                  <a:srgbClr val="000000"/>
                </a:highlight>
                <a:latin typeface="Raleway"/>
                <a:ea typeface="Raleway"/>
                <a:cs typeface="Raleway"/>
                <a:sym typeface="Raleway"/>
              </a:rPr>
              <a:t>- Total Busy Dashers</a:t>
            </a:r>
            <a:endParaRPr sz="1600">
              <a:highlight>
                <a:srgbClr val="000000"/>
              </a:highlight>
              <a:latin typeface="Raleway"/>
              <a:ea typeface="Raleway"/>
              <a:cs typeface="Raleway"/>
              <a:sym typeface="Raleway"/>
            </a:endParaRPr>
          </a:p>
          <a:p>
            <a:pPr indent="-330200" lvl="0" marL="457200" rtl="0" algn="l">
              <a:lnSpc>
                <a:spcPct val="80000"/>
              </a:lnSpc>
              <a:spcBef>
                <a:spcPts val="0"/>
              </a:spcBef>
              <a:spcAft>
                <a:spcPts val="0"/>
              </a:spcAft>
              <a:buClr>
                <a:srgbClr val="000000"/>
              </a:buClr>
              <a:buSzPts val="1600"/>
              <a:buFont typeface="Raleway"/>
              <a:buChar char="●"/>
            </a:pPr>
            <a:r>
              <a:t/>
            </a:r>
            <a:endParaRPr sz="1600">
              <a:highlight>
                <a:srgbClr val="000000"/>
              </a:highlight>
              <a:latin typeface="Raleway"/>
              <a:ea typeface="Raleway"/>
              <a:cs typeface="Raleway"/>
              <a:sym typeface="Raleway"/>
            </a:endParaRPr>
          </a:p>
          <a:p>
            <a:pPr indent="-330200" lvl="0" marL="457200" rtl="0" algn="l">
              <a:lnSpc>
                <a:spcPct val="80000"/>
              </a:lnSpc>
              <a:spcBef>
                <a:spcPts val="0"/>
              </a:spcBef>
              <a:spcAft>
                <a:spcPts val="0"/>
              </a:spcAft>
              <a:buClr>
                <a:schemeClr val="dk1"/>
              </a:buClr>
              <a:buSzPts val="1600"/>
              <a:buFont typeface="Raleway"/>
              <a:buChar char="●"/>
            </a:pPr>
            <a:r>
              <a:rPr b="1" lang="en" sz="1600">
                <a:highlight>
                  <a:srgbClr val="000000"/>
                </a:highlight>
                <a:latin typeface="Raleway"/>
                <a:ea typeface="Raleway"/>
                <a:cs typeface="Raleway"/>
                <a:sym typeface="Raleway"/>
              </a:rPr>
              <a:t>Model Performance: </a:t>
            </a:r>
            <a:br>
              <a:rPr b="1" lang="en" sz="1600">
                <a:highlight>
                  <a:srgbClr val="000000"/>
                </a:highlight>
                <a:latin typeface="Raleway"/>
                <a:ea typeface="Raleway"/>
                <a:cs typeface="Raleway"/>
                <a:sym typeface="Raleway"/>
              </a:rPr>
            </a:br>
            <a:br>
              <a:rPr b="1" lang="en" sz="1600">
                <a:highlight>
                  <a:srgbClr val="000000"/>
                </a:highlight>
                <a:latin typeface="Raleway"/>
                <a:ea typeface="Raleway"/>
                <a:cs typeface="Raleway"/>
                <a:sym typeface="Raleway"/>
              </a:rPr>
            </a:br>
            <a:r>
              <a:rPr lang="en" sz="1600">
                <a:highlight>
                  <a:srgbClr val="000000"/>
                </a:highlight>
                <a:latin typeface="Raleway"/>
                <a:ea typeface="Raleway"/>
                <a:cs typeface="Raleway"/>
                <a:sym typeface="Raleway"/>
              </a:rPr>
              <a:t>- </a:t>
            </a:r>
            <a:r>
              <a:rPr b="1" lang="en" sz="1600">
                <a:highlight>
                  <a:srgbClr val="000000"/>
                </a:highlight>
                <a:latin typeface="Raleway"/>
                <a:ea typeface="Raleway"/>
                <a:cs typeface="Raleway"/>
                <a:sym typeface="Raleway"/>
              </a:rPr>
              <a:t>R-squared: </a:t>
            </a:r>
            <a:r>
              <a:rPr lang="en" sz="1600">
                <a:highlight>
                  <a:srgbClr val="000000"/>
                </a:highlight>
                <a:latin typeface="Raleway"/>
                <a:ea typeface="Raleway"/>
                <a:cs typeface="Raleway"/>
                <a:sym typeface="Raleway"/>
              </a:rPr>
              <a:t>60.8% </a:t>
            </a:r>
            <a:endParaRPr sz="1600">
              <a:highlight>
                <a:srgbClr val="000000"/>
              </a:highlight>
              <a:latin typeface="Raleway"/>
              <a:ea typeface="Raleway"/>
              <a:cs typeface="Raleway"/>
              <a:sym typeface="Raleway"/>
            </a:endParaRPr>
          </a:p>
          <a:p>
            <a:pPr indent="-304800" lvl="0" marL="457200" rtl="0" algn="l">
              <a:lnSpc>
                <a:spcPct val="80000"/>
              </a:lnSpc>
              <a:spcBef>
                <a:spcPts val="0"/>
              </a:spcBef>
              <a:spcAft>
                <a:spcPts val="0"/>
              </a:spcAft>
              <a:buClr>
                <a:srgbClr val="000000"/>
              </a:buClr>
              <a:buSzPts val="1200"/>
              <a:buFont typeface="Raleway"/>
              <a:buChar char="●"/>
            </a:pPr>
            <a:br>
              <a:rPr lang="en" sz="1600">
                <a:highlight>
                  <a:srgbClr val="000000"/>
                </a:highlight>
                <a:latin typeface="Raleway"/>
                <a:ea typeface="Raleway"/>
                <a:cs typeface="Raleway"/>
                <a:sym typeface="Raleway"/>
              </a:rPr>
            </a:br>
            <a:r>
              <a:rPr lang="en" sz="1600">
                <a:highlight>
                  <a:srgbClr val="000000"/>
                </a:highlight>
                <a:latin typeface="Raleway"/>
                <a:ea typeface="Raleway"/>
                <a:cs typeface="Raleway"/>
                <a:sym typeface="Raleway"/>
              </a:rPr>
              <a:t>- </a:t>
            </a:r>
            <a:r>
              <a:rPr b="1" lang="en" sz="1600">
                <a:highlight>
                  <a:srgbClr val="000000"/>
                </a:highlight>
                <a:latin typeface="Raleway"/>
                <a:ea typeface="Raleway"/>
                <a:cs typeface="Raleway"/>
                <a:sym typeface="Raleway"/>
              </a:rPr>
              <a:t>Mean Squared Error:</a:t>
            </a:r>
            <a:r>
              <a:rPr lang="en" sz="1600">
                <a:highlight>
                  <a:srgbClr val="000000"/>
                </a:highlight>
                <a:latin typeface="Raleway"/>
                <a:ea typeface="Raleway"/>
                <a:cs typeface="Raleway"/>
                <a:sym typeface="Raleway"/>
              </a:rPr>
              <a:t> 29.83</a:t>
            </a:r>
            <a:endParaRPr b="1" sz="1200">
              <a:highlight>
                <a:srgbClr val="000000"/>
              </a:highlight>
              <a:latin typeface="Raleway"/>
              <a:ea typeface="Raleway"/>
              <a:cs typeface="Raleway"/>
              <a:sym typeface="Raleway"/>
            </a:endParaRPr>
          </a:p>
        </p:txBody>
      </p:sp>
      <p:pic>
        <p:nvPicPr>
          <p:cNvPr id="224" name="Google Shape;224;p30"/>
          <p:cNvPicPr preferRelativeResize="0"/>
          <p:nvPr/>
        </p:nvPicPr>
        <p:blipFill>
          <a:blip r:embed="rId3">
            <a:alphaModFix/>
          </a:blip>
          <a:stretch>
            <a:fillRect/>
          </a:stretch>
        </p:blipFill>
        <p:spPr>
          <a:xfrm>
            <a:off x="451613" y="686100"/>
            <a:ext cx="563875" cy="176211"/>
          </a:xfrm>
          <a:prstGeom prst="rect">
            <a:avLst/>
          </a:prstGeom>
          <a:noFill/>
          <a:ln>
            <a:noFill/>
          </a:ln>
        </p:spPr>
      </p:pic>
      <p:pic>
        <p:nvPicPr>
          <p:cNvPr id="225" name="Google Shape;225;p30"/>
          <p:cNvPicPr preferRelativeResize="0"/>
          <p:nvPr/>
        </p:nvPicPr>
        <p:blipFill>
          <a:blip r:embed="rId4">
            <a:alphaModFix/>
          </a:blip>
          <a:stretch>
            <a:fillRect/>
          </a:stretch>
        </p:blipFill>
        <p:spPr>
          <a:xfrm>
            <a:off x="4987725" y="1134250"/>
            <a:ext cx="3851475" cy="3039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9" name="Shape 229"/>
        <p:cNvGrpSpPr/>
        <p:nvPr/>
      </p:nvGrpSpPr>
      <p:grpSpPr>
        <a:xfrm>
          <a:off x="0" y="0"/>
          <a:ext cx="0" cy="0"/>
          <a:chOff x="0" y="0"/>
          <a:chExt cx="0" cy="0"/>
        </a:xfrm>
      </p:grpSpPr>
      <p:sp>
        <p:nvSpPr>
          <p:cNvPr id="230" name="Google Shape;230;p31"/>
          <p:cNvSpPr/>
          <p:nvPr/>
        </p:nvSpPr>
        <p:spPr>
          <a:xfrm>
            <a:off x="4274075" y="2760900"/>
            <a:ext cx="657000" cy="146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1" name="Google Shape;231;p31"/>
          <p:cNvSpPr txBox="1"/>
          <p:nvPr>
            <p:ph type="ctrTitle"/>
          </p:nvPr>
        </p:nvSpPr>
        <p:spPr>
          <a:xfrm>
            <a:off x="1680302" y="152617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6000">
                <a:latin typeface="Raleway"/>
                <a:ea typeface="Raleway"/>
                <a:cs typeface="Raleway"/>
                <a:sym typeface="Raleway"/>
              </a:rPr>
              <a:t>Conclusion</a:t>
            </a:r>
            <a:endParaRPr b="1" sz="60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9" name="Shape 69"/>
        <p:cNvGrpSpPr/>
        <p:nvPr/>
      </p:nvGrpSpPr>
      <p:grpSpPr>
        <a:xfrm>
          <a:off x="0" y="0"/>
          <a:ext cx="0" cy="0"/>
          <a:chOff x="0" y="0"/>
          <a:chExt cx="0" cy="0"/>
        </a:xfrm>
      </p:grpSpPr>
      <p:sp>
        <p:nvSpPr>
          <p:cNvPr id="70" name="Google Shape;70;p14"/>
          <p:cNvSpPr/>
          <p:nvPr/>
        </p:nvSpPr>
        <p:spPr>
          <a:xfrm>
            <a:off x="4274075" y="2760900"/>
            <a:ext cx="657000" cy="146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1" name="Google Shape;71;p14"/>
          <p:cNvSpPr txBox="1"/>
          <p:nvPr>
            <p:ph type="ctrTitle"/>
          </p:nvPr>
        </p:nvSpPr>
        <p:spPr>
          <a:xfrm>
            <a:off x="1743450" y="1462950"/>
            <a:ext cx="5783400" cy="221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800">
                <a:latin typeface="Raleway"/>
                <a:ea typeface="Raleway"/>
                <a:cs typeface="Raleway"/>
                <a:sym typeface="Raleway"/>
              </a:rPr>
              <a:t>3 Ws and H:</a:t>
            </a:r>
            <a:endParaRPr b="1" sz="4800">
              <a:latin typeface="Raleway"/>
              <a:ea typeface="Raleway"/>
              <a:cs typeface="Raleway"/>
              <a:sym typeface="Raleway"/>
            </a:endParaRPr>
          </a:p>
          <a:p>
            <a:pPr indent="0" lvl="0" marL="0" rtl="0" algn="ctr">
              <a:spcBef>
                <a:spcPts val="0"/>
              </a:spcBef>
              <a:spcAft>
                <a:spcPts val="0"/>
              </a:spcAft>
              <a:buSzPts val="990"/>
              <a:buNone/>
            </a:pPr>
            <a:r>
              <a:rPr b="1" lang="en" sz="4800">
                <a:latin typeface="Raleway"/>
                <a:ea typeface="Raleway"/>
                <a:cs typeface="Raleway"/>
                <a:sym typeface="Raleway"/>
              </a:rPr>
              <a:t>Who, </a:t>
            </a:r>
            <a:r>
              <a:rPr b="1" lang="en" sz="4800">
                <a:latin typeface="Raleway"/>
                <a:ea typeface="Raleway"/>
                <a:cs typeface="Raleway"/>
                <a:sym typeface="Raleway"/>
              </a:rPr>
              <a:t>What, Why and How</a:t>
            </a:r>
            <a:endParaRPr b="1" sz="48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5" name="Shape 235"/>
        <p:cNvGrpSpPr/>
        <p:nvPr/>
      </p:nvGrpSpPr>
      <p:grpSpPr>
        <a:xfrm>
          <a:off x="0" y="0"/>
          <a:ext cx="0" cy="0"/>
          <a:chOff x="0" y="0"/>
          <a:chExt cx="0" cy="0"/>
        </a:xfrm>
      </p:grpSpPr>
      <p:sp>
        <p:nvSpPr>
          <p:cNvPr id="236" name="Google Shape;236;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Raleway"/>
                <a:ea typeface="Raleway"/>
                <a:cs typeface="Raleway"/>
                <a:sym typeface="Raleway"/>
              </a:rPr>
              <a:t>Building the Future, One Insight at a Time</a:t>
            </a:r>
            <a:endParaRPr b="1" sz="2400">
              <a:latin typeface="Raleway"/>
              <a:ea typeface="Raleway"/>
              <a:cs typeface="Raleway"/>
              <a:sym typeface="Raleway"/>
            </a:endParaRPr>
          </a:p>
        </p:txBody>
      </p:sp>
      <p:sp>
        <p:nvSpPr>
          <p:cNvPr id="237" name="Google Shape;237;p32"/>
          <p:cNvSpPr txBox="1"/>
          <p:nvPr>
            <p:ph idx="1" type="body"/>
          </p:nvPr>
        </p:nvSpPr>
        <p:spPr>
          <a:xfrm>
            <a:off x="304500" y="1704000"/>
            <a:ext cx="6095700" cy="30789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b="1" lang="en" sz="1600">
                <a:latin typeface="Raleway"/>
                <a:ea typeface="Raleway"/>
                <a:cs typeface="Raleway"/>
                <a:sym typeface="Raleway"/>
              </a:rPr>
              <a:t>Category Expansion: </a:t>
            </a:r>
            <a:r>
              <a:rPr lang="en" sz="1600">
                <a:latin typeface="Raleway"/>
                <a:ea typeface="Raleway"/>
                <a:cs typeface="Raleway"/>
                <a:sym typeface="Raleway"/>
              </a:rPr>
              <a:t>Add trending cuisines (sushi, Vietnamese, breakfast).</a:t>
            </a:r>
            <a:endParaRPr sz="1600">
              <a:latin typeface="Raleway"/>
              <a:ea typeface="Raleway"/>
              <a:cs typeface="Raleway"/>
              <a:sym typeface="Raleway"/>
            </a:endParaRPr>
          </a:p>
          <a:p>
            <a:pPr indent="-330200" lvl="0" marL="457200" rtl="0" algn="l">
              <a:lnSpc>
                <a:spcPct val="105000"/>
              </a:lnSpc>
              <a:spcBef>
                <a:spcPts val="0"/>
              </a:spcBef>
              <a:spcAft>
                <a:spcPts val="0"/>
              </a:spcAft>
              <a:buSzPts val="1600"/>
              <a:buChar char="●"/>
            </a:pPr>
            <a:r>
              <a:rPr b="1" lang="en" sz="1600">
                <a:latin typeface="Raleway"/>
                <a:ea typeface="Raleway"/>
                <a:cs typeface="Raleway"/>
                <a:sym typeface="Raleway"/>
              </a:rPr>
              <a:t>Operational Efficiency:</a:t>
            </a:r>
            <a:r>
              <a:rPr lang="en" sz="1600">
                <a:latin typeface="Raleway"/>
                <a:ea typeface="Raleway"/>
                <a:cs typeface="Raleway"/>
                <a:sym typeface="Raleway"/>
              </a:rPr>
              <a:t> Optimize Dasher coverage during peak hours.</a:t>
            </a:r>
            <a:endParaRPr sz="1600">
              <a:latin typeface="Raleway"/>
              <a:ea typeface="Raleway"/>
              <a:cs typeface="Raleway"/>
              <a:sym typeface="Raleway"/>
            </a:endParaRPr>
          </a:p>
          <a:p>
            <a:pPr indent="-330200" lvl="0" marL="457200" rtl="0" algn="l">
              <a:lnSpc>
                <a:spcPct val="105000"/>
              </a:lnSpc>
              <a:spcBef>
                <a:spcPts val="0"/>
              </a:spcBef>
              <a:spcAft>
                <a:spcPts val="0"/>
              </a:spcAft>
              <a:buSzPts val="1600"/>
              <a:buChar char="●"/>
            </a:pPr>
            <a:r>
              <a:rPr b="1" lang="en" sz="1600">
                <a:latin typeface="Raleway"/>
                <a:ea typeface="Raleway"/>
                <a:cs typeface="Raleway"/>
                <a:sym typeface="Raleway"/>
              </a:rPr>
              <a:t>Late-Night Engagement:</a:t>
            </a:r>
            <a:r>
              <a:rPr lang="en" sz="1600">
                <a:latin typeface="Raleway"/>
                <a:ea typeface="Raleway"/>
                <a:cs typeface="Raleway"/>
                <a:sym typeface="Raleway"/>
              </a:rPr>
              <a:t> Partner with 24/7 stores and fast-food chains.</a:t>
            </a:r>
            <a:endParaRPr sz="1600">
              <a:latin typeface="Raleway"/>
              <a:ea typeface="Raleway"/>
              <a:cs typeface="Raleway"/>
              <a:sym typeface="Raleway"/>
            </a:endParaRPr>
          </a:p>
          <a:p>
            <a:pPr indent="-330200" lvl="0" marL="457200" rtl="0" algn="l">
              <a:lnSpc>
                <a:spcPct val="105000"/>
              </a:lnSpc>
              <a:spcBef>
                <a:spcPts val="0"/>
              </a:spcBef>
              <a:spcAft>
                <a:spcPts val="0"/>
              </a:spcAft>
              <a:buSzPts val="1600"/>
              <a:buChar char="●"/>
            </a:pPr>
            <a:r>
              <a:rPr b="1" lang="en" sz="1600">
                <a:latin typeface="Raleway"/>
                <a:ea typeface="Raleway"/>
                <a:cs typeface="Raleway"/>
                <a:sym typeface="Raleway"/>
              </a:rPr>
              <a:t>Surge Pricing: </a:t>
            </a:r>
            <a:r>
              <a:rPr lang="en" sz="1600">
                <a:latin typeface="Raleway"/>
                <a:ea typeface="Raleway"/>
                <a:cs typeface="Raleway"/>
                <a:sym typeface="Raleway"/>
              </a:rPr>
              <a:t>Implement dynamic pricing in high-demand areas with ML models.</a:t>
            </a:r>
            <a:endParaRPr sz="1600">
              <a:latin typeface="Raleway"/>
              <a:ea typeface="Raleway"/>
              <a:cs typeface="Raleway"/>
              <a:sym typeface="Raleway"/>
            </a:endParaRPr>
          </a:p>
          <a:p>
            <a:pPr indent="-330200" lvl="0" marL="457200" rtl="0" algn="l">
              <a:lnSpc>
                <a:spcPct val="105000"/>
              </a:lnSpc>
              <a:spcBef>
                <a:spcPts val="0"/>
              </a:spcBef>
              <a:spcAft>
                <a:spcPts val="0"/>
              </a:spcAft>
              <a:buSzPts val="1600"/>
              <a:buChar char="●"/>
            </a:pPr>
            <a:r>
              <a:rPr b="1" lang="en" sz="1600">
                <a:latin typeface="Raleway"/>
                <a:ea typeface="Raleway"/>
                <a:cs typeface="Raleway"/>
                <a:sym typeface="Raleway"/>
              </a:rPr>
              <a:t>Promotions: </a:t>
            </a:r>
            <a:r>
              <a:rPr lang="en" sz="1600">
                <a:latin typeface="Raleway"/>
                <a:ea typeface="Raleway"/>
                <a:cs typeface="Raleway"/>
                <a:sym typeface="Raleway"/>
              </a:rPr>
              <a:t>Drive off-peak orders with discounts and loyalty points.</a:t>
            </a:r>
            <a:endParaRPr sz="1600">
              <a:latin typeface="Raleway"/>
              <a:ea typeface="Raleway"/>
              <a:cs typeface="Raleway"/>
              <a:sym typeface="Raleway"/>
            </a:endParaRPr>
          </a:p>
        </p:txBody>
      </p:sp>
      <p:pic>
        <p:nvPicPr>
          <p:cNvPr id="238" name="Google Shape;238;p32"/>
          <p:cNvPicPr preferRelativeResize="0"/>
          <p:nvPr/>
        </p:nvPicPr>
        <p:blipFill rotWithShape="1">
          <a:blip r:embed="rId3">
            <a:alphaModFix/>
          </a:blip>
          <a:srcRect b="22984" l="55366" r="8714" t="20068"/>
          <a:stretch/>
        </p:blipFill>
        <p:spPr>
          <a:xfrm>
            <a:off x="6652725" y="2286328"/>
            <a:ext cx="2012400" cy="1914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2" name="Shape 242"/>
        <p:cNvGrpSpPr/>
        <p:nvPr/>
      </p:nvGrpSpPr>
      <p:grpSpPr>
        <a:xfrm>
          <a:off x="0" y="0"/>
          <a:ext cx="0" cy="0"/>
          <a:chOff x="0" y="0"/>
          <a:chExt cx="0" cy="0"/>
        </a:xfrm>
      </p:grpSpPr>
      <p:sp>
        <p:nvSpPr>
          <p:cNvPr id="243" name="Google Shape;243;p33"/>
          <p:cNvSpPr txBox="1"/>
          <p:nvPr>
            <p:ph type="title"/>
          </p:nvPr>
        </p:nvSpPr>
        <p:spPr>
          <a:xfrm>
            <a:off x="387900" y="629900"/>
            <a:ext cx="8368200" cy="232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latin typeface="Raleway"/>
                <a:ea typeface="Raleway"/>
                <a:cs typeface="Raleway"/>
                <a:sym typeface="Raleway"/>
              </a:rPr>
              <a:t>Questions?</a:t>
            </a:r>
            <a:endParaRPr b="1" sz="6000">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7" name="Shape 247"/>
        <p:cNvGrpSpPr/>
        <p:nvPr/>
      </p:nvGrpSpPr>
      <p:grpSpPr>
        <a:xfrm>
          <a:off x="0" y="0"/>
          <a:ext cx="0" cy="0"/>
          <a:chOff x="0" y="0"/>
          <a:chExt cx="0" cy="0"/>
        </a:xfrm>
      </p:grpSpPr>
      <p:sp>
        <p:nvSpPr>
          <p:cNvPr id="248" name="Google Shape;248;p34"/>
          <p:cNvSpPr txBox="1"/>
          <p:nvPr>
            <p:ph type="title"/>
          </p:nvPr>
        </p:nvSpPr>
        <p:spPr>
          <a:xfrm>
            <a:off x="481800" y="323847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6711">
                <a:latin typeface="Raleway"/>
                <a:ea typeface="Raleway"/>
                <a:cs typeface="Raleway"/>
                <a:sym typeface="Raleway"/>
              </a:rPr>
              <a:t>Thank You</a:t>
            </a:r>
            <a:endParaRPr b="1" sz="6711">
              <a:latin typeface="Raleway"/>
              <a:ea typeface="Raleway"/>
              <a:cs typeface="Raleway"/>
              <a:sym typeface="Raleway"/>
            </a:endParaRPr>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Raleway"/>
                <a:ea typeface="Raleway"/>
                <a:cs typeface="Raleway"/>
                <a:sym typeface="Raleway"/>
              </a:rPr>
              <a:t>Stakeholders</a:t>
            </a:r>
            <a:endParaRPr>
              <a:latin typeface="Raleway"/>
              <a:ea typeface="Raleway"/>
              <a:cs typeface="Raleway"/>
              <a:sym typeface="Raleway"/>
            </a:endParaRPr>
          </a:p>
        </p:txBody>
      </p:sp>
      <p:sp>
        <p:nvSpPr>
          <p:cNvPr id="77" name="Google Shape;77;p15"/>
          <p:cNvSpPr txBox="1"/>
          <p:nvPr>
            <p:ph idx="1" type="body"/>
          </p:nvPr>
        </p:nvSpPr>
        <p:spPr>
          <a:xfrm>
            <a:off x="387900" y="1718425"/>
            <a:ext cx="8241000" cy="30789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SzPts val="1600"/>
              <a:buFont typeface="Raleway"/>
              <a:buChar char="●"/>
            </a:pPr>
            <a:r>
              <a:rPr b="1" lang="en" sz="1600">
                <a:latin typeface="Raleway"/>
                <a:ea typeface="Raleway"/>
                <a:cs typeface="Raleway"/>
                <a:sym typeface="Raleway"/>
              </a:rPr>
              <a:t>Operations team of Doordash</a:t>
            </a:r>
            <a:endParaRPr b="1" sz="1600">
              <a:latin typeface="Raleway"/>
              <a:ea typeface="Raleway"/>
              <a:cs typeface="Raleway"/>
              <a:sym typeface="Raleway"/>
            </a:endParaRPr>
          </a:p>
          <a:p>
            <a:pPr indent="0" lvl="0" marL="0" rtl="0" algn="l">
              <a:lnSpc>
                <a:spcPct val="95000"/>
              </a:lnSpc>
              <a:spcBef>
                <a:spcPts val="1200"/>
              </a:spcBef>
              <a:spcAft>
                <a:spcPts val="0"/>
              </a:spcAft>
              <a:buNone/>
            </a:pPr>
            <a:r>
              <a:t/>
            </a:r>
            <a:endParaRPr b="1" sz="1600">
              <a:latin typeface="Raleway"/>
              <a:ea typeface="Raleway"/>
              <a:cs typeface="Raleway"/>
              <a:sym typeface="Raleway"/>
            </a:endParaRPr>
          </a:p>
          <a:p>
            <a:pPr indent="-330200" lvl="0" marL="457200" rtl="0" algn="l">
              <a:lnSpc>
                <a:spcPct val="95000"/>
              </a:lnSpc>
              <a:spcBef>
                <a:spcPts val="1200"/>
              </a:spcBef>
              <a:spcAft>
                <a:spcPts val="0"/>
              </a:spcAft>
              <a:buSzPts val="1600"/>
              <a:buFont typeface="Raleway"/>
              <a:buChar char="●"/>
            </a:pPr>
            <a:r>
              <a:rPr b="1" lang="en" sz="1600">
                <a:latin typeface="Raleway"/>
                <a:ea typeface="Raleway"/>
                <a:cs typeface="Raleway"/>
                <a:sym typeface="Raleway"/>
              </a:rPr>
              <a:t>Marketing Team</a:t>
            </a:r>
            <a:endParaRPr b="1" sz="1600">
              <a:latin typeface="Raleway"/>
              <a:ea typeface="Raleway"/>
              <a:cs typeface="Raleway"/>
              <a:sym typeface="Raleway"/>
            </a:endParaRPr>
          </a:p>
          <a:p>
            <a:pPr indent="0" lvl="0" marL="0" rtl="0" algn="l">
              <a:lnSpc>
                <a:spcPct val="95000"/>
              </a:lnSpc>
              <a:spcBef>
                <a:spcPts val="1200"/>
              </a:spcBef>
              <a:spcAft>
                <a:spcPts val="0"/>
              </a:spcAft>
              <a:buNone/>
            </a:pPr>
            <a:r>
              <a:t/>
            </a:r>
            <a:endParaRPr b="1" sz="1600">
              <a:latin typeface="Raleway"/>
              <a:ea typeface="Raleway"/>
              <a:cs typeface="Raleway"/>
              <a:sym typeface="Raleway"/>
            </a:endParaRPr>
          </a:p>
          <a:p>
            <a:pPr indent="-330200" lvl="0" marL="457200" rtl="0" algn="l">
              <a:lnSpc>
                <a:spcPct val="95000"/>
              </a:lnSpc>
              <a:spcBef>
                <a:spcPts val="1200"/>
              </a:spcBef>
              <a:spcAft>
                <a:spcPts val="0"/>
              </a:spcAft>
              <a:buSzPts val="1600"/>
              <a:buFont typeface="Raleway"/>
              <a:buChar char="●"/>
            </a:pPr>
            <a:r>
              <a:rPr b="1" lang="en" sz="1600">
                <a:latin typeface="Raleway"/>
                <a:ea typeface="Raleway"/>
                <a:cs typeface="Raleway"/>
                <a:sym typeface="Raleway"/>
              </a:rPr>
              <a:t>Dashers</a:t>
            </a:r>
            <a:endParaRPr b="1" sz="1600">
              <a:latin typeface="Raleway"/>
              <a:ea typeface="Raleway"/>
              <a:cs typeface="Raleway"/>
              <a:sym typeface="Raleway"/>
            </a:endParaRPr>
          </a:p>
          <a:p>
            <a:pPr indent="0" lvl="0" marL="0" rtl="0" algn="l">
              <a:lnSpc>
                <a:spcPct val="95000"/>
              </a:lnSpc>
              <a:spcBef>
                <a:spcPts val="1200"/>
              </a:spcBef>
              <a:spcAft>
                <a:spcPts val="0"/>
              </a:spcAft>
              <a:buNone/>
            </a:pPr>
            <a:r>
              <a:t/>
            </a:r>
            <a:endParaRPr b="1" sz="1600">
              <a:latin typeface="Raleway"/>
              <a:ea typeface="Raleway"/>
              <a:cs typeface="Raleway"/>
              <a:sym typeface="Raleway"/>
            </a:endParaRPr>
          </a:p>
          <a:p>
            <a:pPr indent="0" lvl="0" marL="0" rtl="0" algn="l">
              <a:lnSpc>
                <a:spcPct val="95000"/>
              </a:lnSpc>
              <a:spcBef>
                <a:spcPts val="1200"/>
              </a:spcBef>
              <a:spcAft>
                <a:spcPts val="1200"/>
              </a:spcAft>
              <a:buNone/>
            </a:pPr>
            <a:r>
              <a:t/>
            </a:r>
            <a:endParaRPr b="1" sz="1600">
              <a:latin typeface="Raleway"/>
              <a:ea typeface="Raleway"/>
              <a:cs typeface="Raleway"/>
              <a:sym typeface="Raleway"/>
            </a:endParaRPr>
          </a:p>
        </p:txBody>
      </p:sp>
      <p:sp>
        <p:nvSpPr>
          <p:cNvPr id="78" name="Google Shape;78;p15"/>
          <p:cNvSpPr txBox="1"/>
          <p:nvPr/>
        </p:nvSpPr>
        <p:spPr>
          <a:xfrm>
            <a:off x="0" y="4866600"/>
            <a:ext cx="5092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Source: Statista: Online Food Delivery - Worldwide (https://www.statista.com/outlook/emo/online-food-delivery/worldwide)</a:t>
            </a:r>
            <a:endParaRPr sz="600">
              <a:solidFill>
                <a:schemeClr val="dk1"/>
              </a:solidFill>
              <a:latin typeface="Roboto"/>
              <a:ea typeface="Roboto"/>
              <a:cs typeface="Roboto"/>
              <a:sym typeface="Roboto"/>
            </a:endParaRPr>
          </a:p>
        </p:txBody>
      </p:sp>
      <p:pic>
        <p:nvPicPr>
          <p:cNvPr descr="People Community Free Stock Photo - Public Domain Pictures" id="79" name="Google Shape;79;p15"/>
          <p:cNvPicPr preferRelativeResize="0"/>
          <p:nvPr/>
        </p:nvPicPr>
        <p:blipFill>
          <a:blip r:embed="rId3">
            <a:alphaModFix/>
          </a:blip>
          <a:stretch>
            <a:fillRect/>
          </a:stretch>
        </p:blipFill>
        <p:spPr>
          <a:xfrm>
            <a:off x="4240197" y="1260497"/>
            <a:ext cx="4388700" cy="2975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Raleway"/>
                <a:ea typeface="Raleway"/>
                <a:cs typeface="Raleway"/>
                <a:sym typeface="Raleway"/>
              </a:rPr>
              <a:t>Business Problem Statement</a:t>
            </a:r>
            <a:endParaRPr>
              <a:latin typeface="Raleway"/>
              <a:ea typeface="Raleway"/>
              <a:cs typeface="Raleway"/>
              <a:sym typeface="Raleway"/>
            </a:endParaRPr>
          </a:p>
        </p:txBody>
      </p:sp>
      <p:sp>
        <p:nvSpPr>
          <p:cNvPr id="85" name="Google Shape;85;p16"/>
          <p:cNvSpPr txBox="1"/>
          <p:nvPr>
            <p:ph idx="1" type="body"/>
          </p:nvPr>
        </p:nvSpPr>
        <p:spPr>
          <a:xfrm>
            <a:off x="387900" y="1489825"/>
            <a:ext cx="3305100" cy="3078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600">
                <a:latin typeface="Raleway"/>
                <a:ea typeface="Raleway"/>
                <a:cs typeface="Raleway"/>
                <a:sym typeface="Raleway"/>
              </a:rPr>
              <a:t>Dynamic Market, Complex Challenges</a:t>
            </a:r>
            <a:r>
              <a:rPr lang="en" sz="1600">
                <a:latin typeface="Raleway"/>
                <a:ea typeface="Raleway"/>
                <a:cs typeface="Raleway"/>
                <a:sym typeface="Raleway"/>
              </a:rPr>
              <a:t>:</a:t>
            </a:r>
            <a:endParaRPr sz="1600">
              <a:latin typeface="Raleway"/>
              <a:ea typeface="Raleway"/>
              <a:cs typeface="Raleway"/>
              <a:sym typeface="Raleway"/>
            </a:endParaRPr>
          </a:p>
          <a:p>
            <a:pPr indent="-330200" lvl="0" marL="457200" rtl="0" algn="l">
              <a:lnSpc>
                <a:spcPct val="95000"/>
              </a:lnSpc>
              <a:spcBef>
                <a:spcPts val="1200"/>
              </a:spcBef>
              <a:spcAft>
                <a:spcPts val="0"/>
              </a:spcAft>
              <a:buSzPts val="1600"/>
              <a:buFont typeface="Raleway"/>
              <a:buChar char="●"/>
            </a:pPr>
            <a:r>
              <a:rPr lang="en" sz="1600">
                <a:latin typeface="Raleway"/>
                <a:ea typeface="Raleway"/>
                <a:cs typeface="Raleway"/>
                <a:sym typeface="Raleway"/>
              </a:rPr>
              <a:t>Inaccurate delivery time estimations</a:t>
            </a:r>
            <a:endParaRPr sz="1600">
              <a:latin typeface="Raleway"/>
              <a:ea typeface="Raleway"/>
              <a:cs typeface="Raleway"/>
              <a:sym typeface="Raleway"/>
            </a:endParaRPr>
          </a:p>
          <a:p>
            <a:pPr indent="-330200" lvl="0" marL="457200" rtl="0" algn="l">
              <a:lnSpc>
                <a:spcPct val="95000"/>
              </a:lnSpc>
              <a:spcBef>
                <a:spcPts val="0"/>
              </a:spcBef>
              <a:spcAft>
                <a:spcPts val="0"/>
              </a:spcAft>
              <a:buSzPts val="1600"/>
              <a:buFont typeface="Raleway"/>
              <a:buChar char="●"/>
            </a:pPr>
            <a:r>
              <a:rPr lang="en" sz="1600">
                <a:latin typeface="Raleway"/>
                <a:ea typeface="Raleway"/>
                <a:cs typeface="Raleway"/>
                <a:sym typeface="Raleway"/>
              </a:rPr>
              <a:t>Inefficient dasher allocation during peak demand</a:t>
            </a:r>
            <a:endParaRPr sz="1600">
              <a:latin typeface="Raleway"/>
              <a:ea typeface="Raleway"/>
              <a:cs typeface="Raleway"/>
              <a:sym typeface="Raleway"/>
            </a:endParaRPr>
          </a:p>
          <a:p>
            <a:pPr indent="-330200" lvl="0" marL="457200" rtl="0" algn="l">
              <a:lnSpc>
                <a:spcPct val="95000"/>
              </a:lnSpc>
              <a:spcBef>
                <a:spcPts val="0"/>
              </a:spcBef>
              <a:spcAft>
                <a:spcPts val="0"/>
              </a:spcAft>
              <a:buSzPts val="1600"/>
              <a:buFont typeface="Raleway"/>
              <a:buChar char="●"/>
            </a:pPr>
            <a:r>
              <a:rPr lang="en" sz="1600">
                <a:latin typeface="Raleway"/>
                <a:ea typeface="Raleway"/>
                <a:cs typeface="Raleway"/>
                <a:sym typeface="Raleway"/>
              </a:rPr>
              <a:t>Static pricing models impacting fairness and profitability</a:t>
            </a:r>
            <a:endParaRPr sz="1600">
              <a:latin typeface="Raleway"/>
              <a:ea typeface="Raleway"/>
              <a:cs typeface="Raleway"/>
              <a:sym typeface="Raleway"/>
            </a:endParaRPr>
          </a:p>
        </p:txBody>
      </p:sp>
      <p:grpSp>
        <p:nvGrpSpPr>
          <p:cNvPr id="86" name="Google Shape;86;p16"/>
          <p:cNvGrpSpPr/>
          <p:nvPr/>
        </p:nvGrpSpPr>
        <p:grpSpPr>
          <a:xfrm>
            <a:off x="3756652" y="1389605"/>
            <a:ext cx="4999452" cy="3231510"/>
            <a:chOff x="4714100" y="1144125"/>
            <a:chExt cx="4267200" cy="2194425"/>
          </a:xfrm>
        </p:grpSpPr>
        <p:pic>
          <p:nvPicPr>
            <p:cNvPr id="87" name="Google Shape;87;p16"/>
            <p:cNvPicPr preferRelativeResize="0"/>
            <p:nvPr/>
          </p:nvPicPr>
          <p:blipFill>
            <a:blip r:embed="rId3">
              <a:alphaModFix/>
            </a:blip>
            <a:stretch>
              <a:fillRect/>
            </a:stretch>
          </p:blipFill>
          <p:spPr>
            <a:xfrm>
              <a:off x="4714100" y="1144125"/>
              <a:ext cx="4267199" cy="1885732"/>
            </a:xfrm>
            <a:prstGeom prst="rect">
              <a:avLst/>
            </a:prstGeom>
            <a:noFill/>
            <a:ln>
              <a:noFill/>
            </a:ln>
          </p:spPr>
        </p:pic>
        <p:sp>
          <p:nvSpPr>
            <p:cNvPr id="88" name="Google Shape;88;p16"/>
            <p:cNvSpPr txBox="1"/>
            <p:nvPr/>
          </p:nvSpPr>
          <p:spPr>
            <a:xfrm>
              <a:off x="4714100" y="3029850"/>
              <a:ext cx="4267200" cy="30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Online Food Delivery Market Revenue Forecast</a:t>
              </a:r>
              <a:endParaRPr b="1" sz="1200">
                <a:solidFill>
                  <a:schemeClr val="dk1"/>
                </a:solidFill>
                <a:latin typeface="Roboto"/>
                <a:ea typeface="Roboto"/>
                <a:cs typeface="Roboto"/>
                <a:sym typeface="Roboto"/>
              </a:endParaRPr>
            </a:p>
          </p:txBody>
        </p:sp>
      </p:grpSp>
      <p:sp>
        <p:nvSpPr>
          <p:cNvPr id="89" name="Google Shape;89;p16"/>
          <p:cNvSpPr txBox="1"/>
          <p:nvPr/>
        </p:nvSpPr>
        <p:spPr>
          <a:xfrm>
            <a:off x="0" y="4866600"/>
            <a:ext cx="5092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Source: Statista: Online Food Delivery - Worldwide (https://www.statista.com/outlook/emo/online-food-delivery/worldwide)</a:t>
            </a:r>
            <a:endParaRPr sz="6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Raleway"/>
                <a:ea typeface="Raleway"/>
                <a:cs typeface="Raleway"/>
                <a:sym typeface="Raleway"/>
              </a:rPr>
              <a:t>Our Project Goals</a:t>
            </a:r>
            <a:endParaRPr>
              <a:latin typeface="Raleway"/>
              <a:ea typeface="Raleway"/>
              <a:cs typeface="Raleway"/>
              <a:sym typeface="Raleway"/>
            </a:endParaRPr>
          </a:p>
        </p:txBody>
      </p:sp>
      <p:grpSp>
        <p:nvGrpSpPr>
          <p:cNvPr id="95" name="Google Shape;95;p17"/>
          <p:cNvGrpSpPr/>
          <p:nvPr/>
        </p:nvGrpSpPr>
        <p:grpSpPr>
          <a:xfrm>
            <a:off x="5632317" y="1189775"/>
            <a:ext cx="3305700" cy="3483050"/>
            <a:chOff x="5632317" y="1189775"/>
            <a:chExt cx="3305700" cy="3483050"/>
          </a:xfrm>
        </p:grpSpPr>
        <p:sp>
          <p:nvSpPr>
            <p:cNvPr id="96" name="Google Shape;96;p17"/>
            <p:cNvSpPr/>
            <p:nvPr/>
          </p:nvSpPr>
          <p:spPr>
            <a:xfrm>
              <a:off x="5632317" y="1189775"/>
              <a:ext cx="3305700" cy="669000"/>
            </a:xfrm>
            <a:prstGeom prst="chevron">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aleway"/>
                  <a:ea typeface="Raleway"/>
                  <a:cs typeface="Raleway"/>
                  <a:sym typeface="Raleway"/>
                </a:rPr>
                <a:t>Value Adding</a:t>
              </a:r>
              <a:endParaRPr b="1">
                <a:solidFill>
                  <a:srgbClr val="FFFFFF"/>
                </a:solidFill>
                <a:latin typeface="Raleway"/>
                <a:ea typeface="Raleway"/>
                <a:cs typeface="Raleway"/>
                <a:sym typeface="Raleway"/>
              </a:endParaRPr>
            </a:p>
          </p:txBody>
        </p:sp>
        <p:sp>
          <p:nvSpPr>
            <p:cNvPr id="97" name="Google Shape;97;p17"/>
            <p:cNvSpPr txBox="1"/>
            <p:nvPr/>
          </p:nvSpPr>
          <p:spPr>
            <a:xfrm>
              <a:off x="6167063" y="2057125"/>
              <a:ext cx="2236200" cy="2615700"/>
            </a:xfrm>
            <a:prstGeom prst="rect">
              <a:avLst/>
            </a:prstGeom>
            <a:solidFill>
              <a:srgbClr val="000000"/>
            </a:solid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Improve customer experience</a:t>
              </a:r>
              <a:endParaRPr sz="1300">
                <a:solidFill>
                  <a:schemeClr val="dk1"/>
                </a:solidFill>
                <a:latin typeface="Raleway"/>
                <a:ea typeface="Raleway"/>
                <a:cs typeface="Raleway"/>
                <a:sym typeface="Raleway"/>
              </a:endParaRPr>
            </a:p>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Boost operational efficiency</a:t>
              </a:r>
              <a:endParaRPr sz="1300">
                <a:solidFill>
                  <a:schemeClr val="dk1"/>
                </a:solidFill>
                <a:latin typeface="Raleway"/>
                <a:ea typeface="Raleway"/>
                <a:cs typeface="Raleway"/>
                <a:sym typeface="Raleway"/>
              </a:endParaRPr>
            </a:p>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Drive overall profitability</a:t>
              </a:r>
              <a:endParaRPr sz="1300">
                <a:solidFill>
                  <a:schemeClr val="dk1"/>
                </a:solidFill>
                <a:latin typeface="Raleway"/>
                <a:ea typeface="Raleway"/>
                <a:cs typeface="Raleway"/>
                <a:sym typeface="Raleway"/>
              </a:endParaRPr>
            </a:p>
          </p:txBody>
        </p:sp>
      </p:grpSp>
      <p:grpSp>
        <p:nvGrpSpPr>
          <p:cNvPr id="98" name="Google Shape;98;p17"/>
          <p:cNvGrpSpPr/>
          <p:nvPr/>
        </p:nvGrpSpPr>
        <p:grpSpPr>
          <a:xfrm>
            <a:off x="0" y="1189989"/>
            <a:ext cx="3546900" cy="3482836"/>
            <a:chOff x="0" y="1189989"/>
            <a:chExt cx="3546900" cy="3482836"/>
          </a:xfrm>
        </p:grpSpPr>
        <p:sp>
          <p:nvSpPr>
            <p:cNvPr id="99" name="Google Shape;99;p17"/>
            <p:cNvSpPr/>
            <p:nvPr/>
          </p:nvSpPr>
          <p:spPr>
            <a:xfrm>
              <a:off x="0" y="1189989"/>
              <a:ext cx="3546900" cy="669000"/>
            </a:xfrm>
            <a:prstGeom prst="homePlate">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aleway"/>
                  <a:ea typeface="Raleway"/>
                  <a:cs typeface="Raleway"/>
                  <a:sym typeface="Raleway"/>
                </a:rPr>
                <a:t>Data Analyzing</a:t>
              </a:r>
              <a:endParaRPr b="1">
                <a:solidFill>
                  <a:srgbClr val="FFFFFF"/>
                </a:solidFill>
                <a:latin typeface="Raleway"/>
                <a:ea typeface="Raleway"/>
                <a:cs typeface="Raleway"/>
                <a:sym typeface="Raleway"/>
              </a:endParaRPr>
            </a:p>
          </p:txBody>
        </p:sp>
        <p:sp>
          <p:nvSpPr>
            <p:cNvPr id="100" name="Google Shape;100;p1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Revenue Analysis: Identifying Key Drivers</a:t>
              </a:r>
              <a:endParaRPr sz="1300">
                <a:solidFill>
                  <a:schemeClr val="dk1"/>
                </a:solidFill>
                <a:latin typeface="Raleway"/>
                <a:ea typeface="Raleway"/>
                <a:cs typeface="Raleway"/>
                <a:sym typeface="Raleway"/>
              </a:endParaRPr>
            </a:p>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Demand Pattern Analysis: Timing and Location</a:t>
              </a:r>
              <a:endParaRPr sz="1300">
                <a:solidFill>
                  <a:schemeClr val="dk1"/>
                </a:solidFill>
                <a:latin typeface="Raleway"/>
                <a:ea typeface="Raleway"/>
                <a:cs typeface="Raleway"/>
                <a:sym typeface="Raleway"/>
              </a:endParaRPr>
            </a:p>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Dasher Allocation Analysis: Operational Optimization</a:t>
              </a:r>
              <a:endParaRPr sz="1300">
                <a:solidFill>
                  <a:schemeClr val="dk1"/>
                </a:solidFill>
                <a:latin typeface="Raleway"/>
                <a:ea typeface="Raleway"/>
                <a:cs typeface="Raleway"/>
                <a:sym typeface="Raleway"/>
              </a:endParaRPr>
            </a:p>
          </p:txBody>
        </p:sp>
      </p:grpSp>
      <p:grpSp>
        <p:nvGrpSpPr>
          <p:cNvPr id="101" name="Google Shape;101;p17"/>
          <p:cNvGrpSpPr/>
          <p:nvPr/>
        </p:nvGrpSpPr>
        <p:grpSpPr>
          <a:xfrm>
            <a:off x="2944204" y="1189775"/>
            <a:ext cx="3305700" cy="3483050"/>
            <a:chOff x="2944204" y="1189775"/>
            <a:chExt cx="3305700" cy="3483050"/>
          </a:xfrm>
        </p:grpSpPr>
        <p:sp>
          <p:nvSpPr>
            <p:cNvPr id="102" name="Google Shape;102;p17"/>
            <p:cNvSpPr/>
            <p:nvPr/>
          </p:nvSpPr>
          <p:spPr>
            <a:xfrm>
              <a:off x="2944204" y="1189775"/>
              <a:ext cx="3305700" cy="669000"/>
            </a:xfrm>
            <a:prstGeom prst="chevron">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aleway"/>
                  <a:ea typeface="Raleway"/>
                  <a:cs typeface="Raleway"/>
                  <a:sym typeface="Raleway"/>
                </a:rPr>
                <a:t>Problem Solving</a:t>
              </a:r>
              <a:endParaRPr b="1">
                <a:solidFill>
                  <a:srgbClr val="FFFFFF"/>
                </a:solidFill>
                <a:latin typeface="Raleway"/>
                <a:ea typeface="Raleway"/>
                <a:cs typeface="Raleway"/>
                <a:sym typeface="Raleway"/>
              </a:endParaRPr>
            </a:p>
          </p:txBody>
        </p:sp>
        <p:sp>
          <p:nvSpPr>
            <p:cNvPr id="103" name="Google Shape;103;p17"/>
            <p:cNvSpPr txBox="1"/>
            <p:nvPr/>
          </p:nvSpPr>
          <p:spPr>
            <a:xfrm>
              <a:off x="3478949" y="2057125"/>
              <a:ext cx="2236200" cy="2615700"/>
            </a:xfrm>
            <a:prstGeom prst="rect">
              <a:avLst/>
            </a:prstGeom>
            <a:solidFill>
              <a:srgbClr val="000000"/>
            </a:solid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Predict dasher earnings</a:t>
              </a:r>
              <a:endParaRPr sz="1300">
                <a:solidFill>
                  <a:schemeClr val="dk1"/>
                </a:solidFill>
                <a:latin typeface="Raleway"/>
                <a:ea typeface="Raleway"/>
                <a:cs typeface="Raleway"/>
                <a:sym typeface="Raleway"/>
              </a:endParaRPr>
            </a:p>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Optimize dasher allocation using demand forecasting</a:t>
              </a:r>
              <a:endParaRPr sz="1300">
                <a:solidFill>
                  <a:schemeClr val="dk1"/>
                </a:solidFill>
                <a:latin typeface="Raleway"/>
                <a:ea typeface="Raleway"/>
                <a:cs typeface="Raleway"/>
                <a:sym typeface="Raleway"/>
              </a:endParaRPr>
            </a:p>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Implement dynamic pricing to align with real-time demand</a:t>
              </a:r>
              <a:endParaRPr sz="1300">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Raleway"/>
                <a:ea typeface="Raleway"/>
                <a:cs typeface="Raleway"/>
                <a:sym typeface="Raleway"/>
              </a:rPr>
              <a:t>Our Datase</a:t>
            </a:r>
            <a:r>
              <a:rPr b="1" lang="en" sz="2400">
                <a:latin typeface="Raleway"/>
                <a:ea typeface="Raleway"/>
                <a:cs typeface="Raleway"/>
                <a:sym typeface="Raleway"/>
              </a:rPr>
              <a:t>t</a:t>
            </a:r>
            <a:endParaRPr b="1" sz="2400">
              <a:latin typeface="Raleway"/>
              <a:ea typeface="Raleway"/>
              <a:cs typeface="Raleway"/>
              <a:sym typeface="Raleway"/>
            </a:endParaRPr>
          </a:p>
        </p:txBody>
      </p:sp>
      <p:sp>
        <p:nvSpPr>
          <p:cNvPr id="109" name="Google Shape;109;p18"/>
          <p:cNvSpPr txBox="1"/>
          <p:nvPr>
            <p:ph idx="1" type="body"/>
          </p:nvPr>
        </p:nvSpPr>
        <p:spPr>
          <a:xfrm>
            <a:off x="387900" y="1489825"/>
            <a:ext cx="3603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Raleway"/>
                <a:ea typeface="Raleway"/>
                <a:cs typeface="Raleway"/>
                <a:sym typeface="Raleway"/>
              </a:rPr>
              <a:t>DoorDash Orders Historical Dataset with 197k rows and 16 columns, including:</a:t>
            </a:r>
            <a:endParaRPr sz="1600">
              <a:latin typeface="Raleway"/>
              <a:ea typeface="Raleway"/>
              <a:cs typeface="Raleway"/>
              <a:sym typeface="Raleway"/>
            </a:endParaRPr>
          </a:p>
          <a:p>
            <a:pPr indent="-330200" lvl="0" marL="457200" rtl="0" algn="l">
              <a:spcBef>
                <a:spcPts val="1200"/>
              </a:spcBef>
              <a:spcAft>
                <a:spcPts val="0"/>
              </a:spcAft>
              <a:buSzPts val="1600"/>
              <a:buFont typeface="Raleway"/>
              <a:buChar char="●"/>
            </a:pPr>
            <a:r>
              <a:rPr lang="en" sz="1600">
                <a:latin typeface="Raleway"/>
                <a:ea typeface="Raleway"/>
                <a:cs typeface="Raleway"/>
                <a:sym typeface="Raleway"/>
              </a:rPr>
              <a:t>Time features</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en" sz="1600">
                <a:latin typeface="Raleway"/>
                <a:ea typeface="Raleway"/>
                <a:cs typeface="Raleway"/>
                <a:sym typeface="Raleway"/>
              </a:rPr>
              <a:t>Store features</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en" sz="1600">
                <a:latin typeface="Raleway"/>
                <a:ea typeface="Raleway"/>
                <a:cs typeface="Raleway"/>
                <a:sym typeface="Raleway"/>
              </a:rPr>
              <a:t>Order features</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en" sz="1600">
                <a:latin typeface="Raleway"/>
                <a:ea typeface="Raleway"/>
                <a:cs typeface="Raleway"/>
                <a:sym typeface="Raleway"/>
              </a:rPr>
              <a:t>Market features</a:t>
            </a:r>
            <a:endParaRPr sz="1600">
              <a:latin typeface="Raleway"/>
              <a:ea typeface="Raleway"/>
              <a:cs typeface="Raleway"/>
              <a:sym typeface="Raleway"/>
            </a:endParaRPr>
          </a:p>
        </p:txBody>
      </p:sp>
      <p:sp>
        <p:nvSpPr>
          <p:cNvPr id="110" name="Google Shape;110;p18"/>
          <p:cNvSpPr txBox="1"/>
          <p:nvPr/>
        </p:nvSpPr>
        <p:spPr>
          <a:xfrm>
            <a:off x="0" y="4790400"/>
            <a:ext cx="509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Original Data Source: Kaggle - DoorDash ETA Prediction  (</a:t>
            </a:r>
            <a:r>
              <a:rPr lang="en" sz="600" u="sng">
                <a:solidFill>
                  <a:schemeClr val="hlink"/>
                </a:solidFill>
                <a:latin typeface="Roboto"/>
                <a:ea typeface="Roboto"/>
                <a:cs typeface="Roboto"/>
                <a:sym typeface="Roboto"/>
                <a:hlinkClick r:id="rId3"/>
              </a:rPr>
              <a:t>https://www.kaggle.com/datasets/dharun4772/doordash-eta-prediction/data</a:t>
            </a:r>
            <a:r>
              <a:rPr lang="en" sz="600">
                <a:solidFill>
                  <a:schemeClr val="dk1"/>
                </a:solidFill>
                <a:latin typeface="Roboto"/>
                <a:ea typeface="Roboto"/>
                <a:cs typeface="Roboto"/>
                <a:sym typeface="Roboto"/>
              </a:rPr>
              <a:t>)</a:t>
            </a:r>
            <a:endParaRPr sz="600">
              <a:solidFill>
                <a:schemeClr val="dk1"/>
              </a:solidFill>
              <a:latin typeface="Roboto"/>
              <a:ea typeface="Roboto"/>
              <a:cs typeface="Roboto"/>
              <a:sym typeface="Roboto"/>
            </a:endParaRPr>
          </a:p>
          <a:p>
            <a:pPr indent="0" lvl="0" marL="0" rtl="0" algn="l">
              <a:spcBef>
                <a:spcPts val="0"/>
              </a:spcBef>
              <a:spcAft>
                <a:spcPts val="0"/>
              </a:spcAft>
              <a:buNone/>
            </a:pPr>
            <a:r>
              <a:rPr lang="en" sz="600">
                <a:solidFill>
                  <a:schemeClr val="dk1"/>
                </a:solidFill>
                <a:latin typeface="Roboto"/>
                <a:ea typeface="Roboto"/>
                <a:cs typeface="Roboto"/>
                <a:sym typeface="Roboto"/>
              </a:rPr>
              <a:t>Note: A new column for order zip codes was artificially synthesized to generate referential insights.</a:t>
            </a:r>
            <a:endParaRPr sz="600">
              <a:solidFill>
                <a:schemeClr val="dk1"/>
              </a:solidFill>
              <a:latin typeface="Roboto"/>
              <a:ea typeface="Roboto"/>
              <a:cs typeface="Roboto"/>
              <a:sym typeface="Roboto"/>
            </a:endParaRPr>
          </a:p>
        </p:txBody>
      </p:sp>
      <p:grpSp>
        <p:nvGrpSpPr>
          <p:cNvPr id="111" name="Google Shape;111;p18"/>
          <p:cNvGrpSpPr/>
          <p:nvPr/>
        </p:nvGrpSpPr>
        <p:grpSpPr>
          <a:xfrm>
            <a:off x="3125940" y="526738"/>
            <a:ext cx="6018064" cy="4090036"/>
            <a:chOff x="1554490" y="588900"/>
            <a:chExt cx="6018064" cy="4090036"/>
          </a:xfrm>
        </p:grpSpPr>
        <p:sp>
          <p:nvSpPr>
            <p:cNvPr id="112" name="Google Shape;112;p18"/>
            <p:cNvSpPr/>
            <p:nvPr/>
          </p:nvSpPr>
          <p:spPr>
            <a:xfrm>
              <a:off x="3297500" y="11657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8"/>
            <p:cNvGrpSpPr/>
            <p:nvPr/>
          </p:nvGrpSpPr>
          <p:grpSpPr>
            <a:xfrm>
              <a:off x="5214050" y="851693"/>
              <a:ext cx="1795295" cy="680379"/>
              <a:chOff x="5214050" y="851693"/>
              <a:chExt cx="1795295" cy="680379"/>
            </a:xfrm>
          </p:grpSpPr>
          <p:cxnSp>
            <p:nvCxnSpPr>
              <p:cNvPr id="114" name="Google Shape;114;p18"/>
              <p:cNvCxnSpPr/>
              <p:nvPr/>
            </p:nvCxnSpPr>
            <p:spPr>
              <a:xfrm flipH="1">
                <a:off x="5214050" y="1153772"/>
                <a:ext cx="273000" cy="378300"/>
              </a:xfrm>
              <a:prstGeom prst="straightConnector1">
                <a:avLst/>
              </a:prstGeom>
              <a:noFill/>
              <a:ln cap="flat" cmpd="sng" w="19050">
                <a:solidFill>
                  <a:srgbClr val="0942A1"/>
                </a:solidFill>
                <a:prstDash val="solid"/>
                <a:round/>
                <a:headEnd len="med" w="med" type="oval"/>
                <a:tailEnd len="sm" w="sm" type="none"/>
              </a:ln>
            </p:spPr>
          </p:cxnSp>
          <p:sp>
            <p:nvSpPr>
              <p:cNvPr id="115" name="Google Shape;115;p18"/>
              <p:cNvSpPr txBox="1"/>
              <p:nvPr/>
            </p:nvSpPr>
            <p:spPr>
              <a:xfrm>
                <a:off x="5514145" y="851693"/>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Roboto"/>
                    <a:ea typeface="Roboto"/>
                    <a:cs typeface="Roboto"/>
                    <a:sym typeface="Roboto"/>
                  </a:rPr>
                  <a:t>Step 1</a:t>
                </a:r>
                <a:endParaRPr sz="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900">
                    <a:solidFill>
                      <a:schemeClr val="dk1"/>
                    </a:solidFill>
                    <a:latin typeface="Roboto"/>
                    <a:ea typeface="Roboto"/>
                    <a:cs typeface="Roboto"/>
                    <a:sym typeface="Roboto"/>
                  </a:rPr>
                  <a:t>Identifying Business Problem</a:t>
                </a:r>
                <a:endParaRPr b="1" sz="900">
                  <a:solidFill>
                    <a:schemeClr val="dk1"/>
                  </a:solidFill>
                  <a:latin typeface="Roboto"/>
                  <a:ea typeface="Roboto"/>
                  <a:cs typeface="Roboto"/>
                  <a:sym typeface="Roboto"/>
                </a:endParaRPr>
              </a:p>
            </p:txBody>
          </p:sp>
        </p:grpSp>
        <p:grpSp>
          <p:nvGrpSpPr>
            <p:cNvPr id="116" name="Google Shape;116;p18"/>
            <p:cNvGrpSpPr/>
            <p:nvPr/>
          </p:nvGrpSpPr>
          <p:grpSpPr>
            <a:xfrm>
              <a:off x="2102252" y="851693"/>
              <a:ext cx="1805709" cy="680379"/>
              <a:chOff x="2102252" y="851693"/>
              <a:chExt cx="1805709" cy="680379"/>
            </a:xfrm>
          </p:grpSpPr>
          <p:cxnSp>
            <p:nvCxnSpPr>
              <p:cNvPr id="117" name="Google Shape;117;p18"/>
              <p:cNvCxnSpPr/>
              <p:nvPr/>
            </p:nvCxnSpPr>
            <p:spPr>
              <a:xfrm>
                <a:off x="3634961" y="1153772"/>
                <a:ext cx="273000" cy="378300"/>
              </a:xfrm>
              <a:prstGeom prst="straightConnector1">
                <a:avLst/>
              </a:prstGeom>
              <a:noFill/>
              <a:ln cap="flat" cmpd="sng" w="19050">
                <a:solidFill>
                  <a:srgbClr val="A1C2FA"/>
                </a:solidFill>
                <a:prstDash val="solid"/>
                <a:round/>
                <a:headEnd len="med" w="med" type="oval"/>
                <a:tailEnd len="sm" w="sm" type="none"/>
              </a:ln>
            </p:spPr>
          </p:cxnSp>
          <p:sp>
            <p:nvSpPr>
              <p:cNvPr id="118" name="Google Shape;118;p18"/>
              <p:cNvSpPr txBox="1"/>
              <p:nvPr/>
            </p:nvSpPr>
            <p:spPr>
              <a:xfrm>
                <a:off x="2102252"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chemeClr val="dk1"/>
                    </a:solidFill>
                    <a:latin typeface="Roboto"/>
                    <a:ea typeface="Roboto"/>
                    <a:cs typeface="Roboto"/>
                    <a:sym typeface="Roboto"/>
                  </a:rPr>
                  <a:t>Step 5</a:t>
                </a:r>
                <a:endParaRPr sz="900">
                  <a:solidFill>
                    <a:schemeClr val="dk1"/>
                  </a:solidFill>
                  <a:latin typeface="Roboto"/>
                  <a:ea typeface="Roboto"/>
                  <a:cs typeface="Roboto"/>
                  <a:sym typeface="Roboto"/>
                </a:endParaRPr>
              </a:p>
              <a:p>
                <a:pPr indent="0" lvl="0" marL="0" rtl="0" algn="r">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r">
                  <a:lnSpc>
                    <a:spcPct val="115000"/>
                  </a:lnSpc>
                  <a:spcBef>
                    <a:spcPts val="0"/>
                  </a:spcBef>
                  <a:spcAft>
                    <a:spcPts val="0"/>
                  </a:spcAft>
                  <a:buNone/>
                </a:pPr>
                <a:r>
                  <a:rPr b="1" lang="en" sz="900">
                    <a:solidFill>
                      <a:schemeClr val="dk1"/>
                    </a:solidFill>
                    <a:latin typeface="Roboto"/>
                    <a:ea typeface="Roboto"/>
                    <a:cs typeface="Roboto"/>
                    <a:sym typeface="Roboto"/>
                  </a:rPr>
                  <a:t>Conclusion and Recommendation</a:t>
                </a:r>
                <a:endParaRPr b="1" sz="900">
                  <a:solidFill>
                    <a:schemeClr val="dk1"/>
                  </a:solidFill>
                  <a:latin typeface="Roboto"/>
                  <a:ea typeface="Roboto"/>
                  <a:cs typeface="Roboto"/>
                  <a:sym typeface="Roboto"/>
                </a:endParaRPr>
              </a:p>
            </p:txBody>
          </p:sp>
        </p:grpSp>
        <p:grpSp>
          <p:nvGrpSpPr>
            <p:cNvPr id="119" name="Google Shape;119;p18"/>
            <p:cNvGrpSpPr/>
            <p:nvPr/>
          </p:nvGrpSpPr>
          <p:grpSpPr>
            <a:xfrm>
              <a:off x="5625475" y="2586174"/>
              <a:ext cx="1947079" cy="669600"/>
              <a:chOff x="5625475" y="2586174"/>
              <a:chExt cx="1947079" cy="669600"/>
            </a:xfrm>
          </p:grpSpPr>
          <p:cxnSp>
            <p:nvCxnSpPr>
              <p:cNvPr id="120" name="Google Shape;120;p18"/>
              <p:cNvCxnSpPr/>
              <p:nvPr/>
            </p:nvCxnSpPr>
            <p:spPr>
              <a:xfrm rot="10800000">
                <a:off x="5625475" y="2771675"/>
                <a:ext cx="442200" cy="153300"/>
              </a:xfrm>
              <a:prstGeom prst="straightConnector1">
                <a:avLst/>
              </a:prstGeom>
              <a:noFill/>
              <a:ln cap="flat" cmpd="sng" w="19050">
                <a:solidFill>
                  <a:srgbClr val="307AF3"/>
                </a:solidFill>
                <a:prstDash val="solid"/>
                <a:round/>
                <a:headEnd len="med" w="med" type="oval"/>
                <a:tailEnd len="sm" w="sm" type="none"/>
              </a:ln>
            </p:spPr>
          </p:cxnSp>
          <p:sp>
            <p:nvSpPr>
              <p:cNvPr id="121" name="Google Shape;121;p18"/>
              <p:cNvSpPr txBox="1"/>
              <p:nvPr/>
            </p:nvSpPr>
            <p:spPr>
              <a:xfrm>
                <a:off x="6077354" y="258617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Roboto"/>
                    <a:ea typeface="Roboto"/>
                    <a:cs typeface="Roboto"/>
                    <a:sym typeface="Roboto"/>
                  </a:rPr>
                  <a:t>Step 2</a:t>
                </a:r>
                <a:endParaRPr sz="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900">
                    <a:solidFill>
                      <a:schemeClr val="dk1"/>
                    </a:solidFill>
                    <a:latin typeface="Roboto"/>
                    <a:ea typeface="Roboto"/>
                    <a:cs typeface="Roboto"/>
                    <a:sym typeface="Roboto"/>
                  </a:rPr>
                  <a:t>Data Preparation</a:t>
                </a:r>
                <a:endParaRPr b="1" sz="900">
                  <a:solidFill>
                    <a:schemeClr val="dk1"/>
                  </a:solidFill>
                  <a:latin typeface="Roboto"/>
                  <a:ea typeface="Roboto"/>
                  <a:cs typeface="Roboto"/>
                  <a:sym typeface="Roboto"/>
                </a:endParaRPr>
              </a:p>
            </p:txBody>
          </p:sp>
        </p:grpSp>
        <p:grpSp>
          <p:nvGrpSpPr>
            <p:cNvPr id="122" name="Google Shape;122;p18"/>
            <p:cNvGrpSpPr/>
            <p:nvPr/>
          </p:nvGrpSpPr>
          <p:grpSpPr>
            <a:xfrm>
              <a:off x="1554490" y="2571667"/>
              <a:ext cx="1955185" cy="669600"/>
              <a:chOff x="1554490" y="2571667"/>
              <a:chExt cx="1955185" cy="669600"/>
            </a:xfrm>
          </p:grpSpPr>
          <p:cxnSp>
            <p:nvCxnSpPr>
              <p:cNvPr id="123" name="Google Shape;123;p18"/>
              <p:cNvCxnSpPr/>
              <p:nvPr/>
            </p:nvCxnSpPr>
            <p:spPr>
              <a:xfrm flipH="1" rot="10800000">
                <a:off x="3059375" y="2771675"/>
                <a:ext cx="450300" cy="145200"/>
              </a:xfrm>
              <a:prstGeom prst="straightConnector1">
                <a:avLst/>
              </a:prstGeom>
              <a:noFill/>
              <a:ln cap="flat" cmpd="sng" w="19050">
                <a:solidFill>
                  <a:srgbClr val="307AF3"/>
                </a:solidFill>
                <a:prstDash val="solid"/>
                <a:round/>
                <a:headEnd len="med" w="med" type="oval"/>
                <a:tailEnd len="sm" w="sm" type="none"/>
              </a:ln>
            </p:spPr>
          </p:cxnSp>
          <p:sp>
            <p:nvSpPr>
              <p:cNvPr id="124" name="Google Shape;124;p18"/>
              <p:cNvSpPr txBox="1"/>
              <p:nvPr/>
            </p:nvSpPr>
            <p:spPr>
              <a:xfrm>
                <a:off x="1554490" y="257166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chemeClr val="dk1"/>
                    </a:solidFill>
                    <a:latin typeface="Roboto"/>
                    <a:ea typeface="Roboto"/>
                    <a:cs typeface="Roboto"/>
                    <a:sym typeface="Roboto"/>
                  </a:rPr>
                  <a:t>Step 4</a:t>
                </a:r>
                <a:endParaRPr sz="900">
                  <a:solidFill>
                    <a:schemeClr val="dk1"/>
                  </a:solidFill>
                  <a:latin typeface="Roboto"/>
                  <a:ea typeface="Roboto"/>
                  <a:cs typeface="Roboto"/>
                  <a:sym typeface="Roboto"/>
                </a:endParaRPr>
              </a:p>
              <a:p>
                <a:pPr indent="0" lvl="0" marL="0" rtl="0" algn="r">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r">
                  <a:lnSpc>
                    <a:spcPct val="115000"/>
                  </a:lnSpc>
                  <a:spcBef>
                    <a:spcPts val="0"/>
                  </a:spcBef>
                  <a:spcAft>
                    <a:spcPts val="0"/>
                  </a:spcAft>
                  <a:buNone/>
                </a:pPr>
                <a:r>
                  <a:rPr b="1" lang="en" sz="900">
                    <a:solidFill>
                      <a:schemeClr val="dk1"/>
                    </a:solidFill>
                    <a:latin typeface="Roboto"/>
                    <a:ea typeface="Roboto"/>
                    <a:cs typeface="Roboto"/>
                    <a:sym typeface="Roboto"/>
                  </a:rPr>
                  <a:t>Machine Learning</a:t>
                </a:r>
                <a:br>
                  <a:rPr b="1" lang="en" sz="900">
                    <a:solidFill>
                      <a:schemeClr val="dk1"/>
                    </a:solidFill>
                    <a:latin typeface="Roboto"/>
                    <a:ea typeface="Roboto"/>
                    <a:cs typeface="Roboto"/>
                    <a:sym typeface="Roboto"/>
                  </a:rPr>
                </a:br>
                <a:r>
                  <a:rPr b="1" lang="en" sz="900">
                    <a:solidFill>
                      <a:schemeClr val="dk1"/>
                    </a:solidFill>
                    <a:latin typeface="Roboto"/>
                    <a:ea typeface="Roboto"/>
                    <a:cs typeface="Roboto"/>
                    <a:sym typeface="Roboto"/>
                  </a:rPr>
                  <a:t> for Prediction</a:t>
                </a:r>
                <a:endParaRPr b="1" sz="900">
                  <a:solidFill>
                    <a:schemeClr val="dk1"/>
                  </a:solidFill>
                  <a:latin typeface="Roboto"/>
                  <a:ea typeface="Roboto"/>
                  <a:cs typeface="Roboto"/>
                  <a:sym typeface="Roboto"/>
                </a:endParaRPr>
              </a:p>
            </p:txBody>
          </p:sp>
        </p:grpSp>
        <p:grpSp>
          <p:nvGrpSpPr>
            <p:cNvPr id="125" name="Google Shape;125;p18"/>
            <p:cNvGrpSpPr/>
            <p:nvPr/>
          </p:nvGrpSpPr>
          <p:grpSpPr>
            <a:xfrm>
              <a:off x="3808226" y="3541000"/>
              <a:ext cx="1495200" cy="1137936"/>
              <a:chOff x="3808226" y="3541000"/>
              <a:chExt cx="1495200" cy="1137936"/>
            </a:xfrm>
          </p:grpSpPr>
          <p:cxnSp>
            <p:nvCxnSpPr>
              <p:cNvPr id="126" name="Google Shape;126;p18"/>
              <p:cNvCxnSpPr/>
              <p:nvPr/>
            </p:nvCxnSpPr>
            <p:spPr>
              <a:xfrm rot="10800000">
                <a:off x="4563402" y="3541000"/>
                <a:ext cx="0" cy="489600"/>
              </a:xfrm>
              <a:prstGeom prst="straightConnector1">
                <a:avLst/>
              </a:prstGeom>
              <a:noFill/>
              <a:ln cap="flat" cmpd="sng" w="19050">
                <a:solidFill>
                  <a:srgbClr val="0942A1"/>
                </a:solidFill>
                <a:prstDash val="solid"/>
                <a:round/>
                <a:headEnd len="med" w="med" type="oval"/>
                <a:tailEnd len="sm" w="sm" type="none"/>
              </a:ln>
            </p:spPr>
          </p:cxnSp>
          <p:sp>
            <p:nvSpPr>
              <p:cNvPr id="127" name="Google Shape;127;p18"/>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chemeClr val="dk1"/>
                    </a:solidFill>
                    <a:latin typeface="Roboto"/>
                    <a:ea typeface="Roboto"/>
                    <a:cs typeface="Roboto"/>
                    <a:sym typeface="Roboto"/>
                  </a:rPr>
                  <a:t>Step 3</a:t>
                </a:r>
                <a:endParaRPr sz="9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b="1" lang="en" sz="900">
                    <a:solidFill>
                      <a:schemeClr val="dk1"/>
                    </a:solidFill>
                    <a:latin typeface="Roboto"/>
                    <a:ea typeface="Roboto"/>
                    <a:cs typeface="Roboto"/>
                    <a:sym typeface="Roboto"/>
                  </a:rPr>
                  <a:t>Data Visualization</a:t>
                </a:r>
                <a:br>
                  <a:rPr b="1" lang="en" sz="900">
                    <a:solidFill>
                      <a:schemeClr val="dk1"/>
                    </a:solidFill>
                    <a:latin typeface="Roboto"/>
                    <a:ea typeface="Roboto"/>
                    <a:cs typeface="Roboto"/>
                    <a:sym typeface="Roboto"/>
                  </a:rPr>
                </a:br>
                <a:r>
                  <a:rPr b="1" lang="en" sz="900">
                    <a:solidFill>
                      <a:schemeClr val="dk1"/>
                    </a:solidFill>
                    <a:latin typeface="Roboto"/>
                    <a:ea typeface="Roboto"/>
                    <a:cs typeface="Roboto"/>
                    <a:sym typeface="Roboto"/>
                  </a:rPr>
                  <a:t>w</a:t>
                </a:r>
                <a:r>
                  <a:rPr b="1" lang="en" sz="900">
                    <a:solidFill>
                      <a:schemeClr val="dk1"/>
                    </a:solidFill>
                    <a:latin typeface="Roboto"/>
                    <a:ea typeface="Roboto"/>
                    <a:cs typeface="Roboto"/>
                    <a:sym typeface="Roboto"/>
                  </a:rPr>
                  <a:t>ith Tableau</a:t>
                </a:r>
                <a:endParaRPr b="1" sz="900">
                  <a:solidFill>
                    <a:schemeClr val="dk1"/>
                  </a:solidFill>
                  <a:latin typeface="Roboto"/>
                  <a:ea typeface="Roboto"/>
                  <a:cs typeface="Roboto"/>
                  <a:sym typeface="Roboto"/>
                </a:endParaRPr>
              </a:p>
            </p:txBody>
          </p:sp>
        </p:grpSp>
        <p:sp>
          <p:nvSpPr>
            <p:cNvPr id="128" name="Google Shape;128;p18"/>
            <p:cNvSpPr/>
            <p:nvPr/>
          </p:nvSpPr>
          <p:spPr>
            <a:xfrm rot="1800047">
              <a:off x="3219843" y="1086434"/>
              <a:ext cx="2690936" cy="2690936"/>
            </a:xfrm>
            <a:prstGeom prst="blockArc">
              <a:avLst>
                <a:gd fmla="val 14414370" name="adj1"/>
                <a:gd fmla="val 18998613" name="adj2"/>
                <a:gd fmla="val 8907" name="adj3"/>
              </a:avLst>
            </a:prstGeom>
            <a:solidFill>
              <a:srgbClr val="0942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flipH="1" rot="-9000757">
              <a:off x="3225716" y="1084808"/>
              <a:ext cx="2690226" cy="2690226"/>
            </a:xfrm>
            <a:prstGeom prst="blockArc">
              <a:avLst>
                <a:gd fmla="val 20178804" name="adj1"/>
                <a:gd fmla="val 2623923" name="adj2"/>
                <a:gd fmla="val 8858" name="adj3"/>
              </a:avLst>
            </a:prstGeom>
            <a:solidFill>
              <a:srgbClr val="307AF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nvSpPr>
          <p:spPr>
            <a:xfrm>
              <a:off x="3845784" y="2056460"/>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1"/>
                  </a:solidFill>
                  <a:latin typeface="Roboto"/>
                  <a:ea typeface="Roboto"/>
                  <a:cs typeface="Roboto"/>
                  <a:sym typeface="Roboto"/>
                </a:rPr>
                <a:t>Our Methodology</a:t>
              </a:r>
              <a:endParaRPr sz="1600">
                <a:solidFill>
                  <a:schemeClr val="dk1"/>
                </a:solidFill>
              </a:endParaRPr>
            </a:p>
          </p:txBody>
        </p:sp>
        <p:sp>
          <p:nvSpPr>
            <p:cNvPr id="131" name="Google Shape;131;p18"/>
            <p:cNvSpPr/>
            <p:nvPr/>
          </p:nvSpPr>
          <p:spPr>
            <a:xfrm rot="-3781968">
              <a:off x="5556765" y="1857984"/>
              <a:ext cx="363191" cy="363191"/>
            </a:xfrm>
            <a:prstGeom prst="rtTriangle">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flipH="1" rot="-1800109">
              <a:off x="3215030" y="1082474"/>
              <a:ext cx="2696852" cy="2696852"/>
            </a:xfrm>
            <a:prstGeom prst="blockArc">
              <a:avLst>
                <a:gd fmla="val 14334136" name="adj1"/>
                <a:gd fmla="val 18854681" name="adj2"/>
                <a:gd fmla="val 8846" name="adj3"/>
              </a:avLst>
            </a:prstGeom>
            <a:solidFill>
              <a:srgbClr val="A1C2F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rot="9000757">
              <a:off x="3207432" y="1087633"/>
              <a:ext cx="2690226" cy="2690226"/>
            </a:xfrm>
            <a:prstGeom prst="blockArc">
              <a:avLst>
                <a:gd fmla="val 20184517" name="adj1"/>
                <a:gd fmla="val 3007258" name="adj2"/>
                <a:gd fmla="val 9336" name="adj3"/>
              </a:avLst>
            </a:prstGeom>
            <a:solidFill>
              <a:srgbClr val="307AF3"/>
            </a:solidFill>
            <a:ln cap="flat" cmpd="sng" w="9525">
              <a:solidFill>
                <a:srgbClr val="307AF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flipH="1" rot="-9000757">
              <a:off x="3207528" y="1089158"/>
              <a:ext cx="2690226" cy="2690226"/>
            </a:xfrm>
            <a:prstGeom prst="blockArc">
              <a:avLst>
                <a:gd fmla="val 15738599" name="adj1"/>
                <a:gd fmla="val 20008131" name="adj2"/>
                <a:gd fmla="val 9063" name="adj3"/>
              </a:avLst>
            </a:prstGeom>
            <a:solidFill>
              <a:srgbClr val="0942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rot="9240359">
              <a:off x="3213511" y="1857690"/>
              <a:ext cx="363469" cy="363469"/>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rot="476150">
              <a:off x="5119958" y="3239200"/>
              <a:ext cx="362875" cy="362875"/>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rot="4857950">
              <a:off x="3653723" y="3239151"/>
              <a:ext cx="363003" cy="363003"/>
            </a:xfrm>
            <a:prstGeom prst="rtTriangle">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rot="-8100000">
              <a:off x="4382715" y="1027393"/>
              <a:ext cx="363170" cy="363170"/>
            </a:xfrm>
            <a:prstGeom prst="rtTriangle">
              <a:avLst/>
            </a:prstGeom>
            <a:solidFill>
              <a:srgbClr val="A1C2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2" name="Shape 142"/>
        <p:cNvGrpSpPr/>
        <p:nvPr/>
      </p:nvGrpSpPr>
      <p:grpSpPr>
        <a:xfrm>
          <a:off x="0" y="0"/>
          <a:ext cx="0" cy="0"/>
          <a:chOff x="0" y="0"/>
          <a:chExt cx="0" cy="0"/>
        </a:xfrm>
      </p:grpSpPr>
      <p:sp>
        <p:nvSpPr>
          <p:cNvPr id="143" name="Google Shape;143;p19"/>
          <p:cNvSpPr txBox="1"/>
          <p:nvPr>
            <p:ph type="ctrTitle"/>
          </p:nvPr>
        </p:nvSpPr>
        <p:spPr>
          <a:xfrm>
            <a:off x="1680302" y="137505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6000">
                <a:latin typeface="Raleway"/>
                <a:ea typeface="Raleway"/>
                <a:cs typeface="Raleway"/>
                <a:sym typeface="Raleway"/>
              </a:rPr>
              <a:t>Our Findings</a:t>
            </a:r>
            <a:endParaRPr b="1" sz="60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7" name="Shape 147"/>
        <p:cNvGrpSpPr/>
        <p:nvPr/>
      </p:nvGrpSpPr>
      <p:grpSpPr>
        <a:xfrm>
          <a:off x="0" y="0"/>
          <a:ext cx="0" cy="0"/>
          <a:chOff x="0" y="0"/>
          <a:chExt cx="0" cy="0"/>
        </a:xfrm>
      </p:grpSpPr>
      <p:sp>
        <p:nvSpPr>
          <p:cNvPr id="148" name="Google Shape;14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Raleway"/>
                <a:ea typeface="Raleway"/>
                <a:cs typeface="Raleway"/>
                <a:sym typeface="Raleway"/>
              </a:rPr>
              <a:t>Revenue Drivers</a:t>
            </a:r>
            <a:endParaRPr b="1" sz="2400">
              <a:latin typeface="Raleway"/>
              <a:ea typeface="Raleway"/>
              <a:cs typeface="Raleway"/>
              <a:sym typeface="Raleway"/>
            </a:endParaRPr>
          </a:p>
        </p:txBody>
      </p:sp>
      <p:sp>
        <p:nvSpPr>
          <p:cNvPr id="149" name="Google Shape;149;p20"/>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Raleway"/>
                <a:ea typeface="Raleway"/>
                <a:cs typeface="Raleway"/>
                <a:sym typeface="Raleway"/>
              </a:rPr>
              <a:t>Top Contributors: </a:t>
            </a:r>
            <a:r>
              <a:rPr lang="en" sz="1600">
                <a:latin typeface="Raleway"/>
                <a:ea typeface="Raleway"/>
                <a:cs typeface="Raleway"/>
                <a:sym typeface="Raleway"/>
              </a:rPr>
              <a:t>Pizza, American, and Mexican cuisines dominate </a:t>
            </a:r>
            <a:r>
              <a:rPr lang="en" sz="1600">
                <a:latin typeface="Raleway"/>
                <a:ea typeface="Raleway"/>
                <a:cs typeface="Raleway"/>
                <a:sym typeface="Raleway"/>
              </a:rPr>
              <a:t>DoorDash</a:t>
            </a:r>
            <a:r>
              <a:rPr lang="en" sz="1600">
                <a:latin typeface="Raleway"/>
                <a:ea typeface="Raleway"/>
                <a:cs typeface="Raleway"/>
                <a:sym typeface="Raleway"/>
              </a:rPr>
              <a:t> success.</a:t>
            </a:r>
            <a:endParaRPr sz="1600">
              <a:latin typeface="Raleway"/>
              <a:ea typeface="Raleway"/>
              <a:cs typeface="Raleway"/>
              <a:sym typeface="Raleway"/>
            </a:endParaRPr>
          </a:p>
          <a:p>
            <a:pPr indent="0" lvl="0" marL="0" rtl="0" algn="l">
              <a:spcBef>
                <a:spcPts val="1200"/>
              </a:spcBef>
              <a:spcAft>
                <a:spcPts val="0"/>
              </a:spcAft>
              <a:buNone/>
            </a:pPr>
            <a:r>
              <a:rPr b="1" lang="en" sz="1600">
                <a:latin typeface="Raleway"/>
                <a:ea typeface="Raleway"/>
                <a:cs typeface="Raleway"/>
                <a:sym typeface="Raleway"/>
              </a:rPr>
              <a:t>Growth Potential</a:t>
            </a:r>
            <a:r>
              <a:rPr lang="en" sz="1600">
                <a:latin typeface="Raleway"/>
                <a:ea typeface="Raleway"/>
                <a:cs typeface="Raleway"/>
                <a:sym typeface="Raleway"/>
              </a:rPr>
              <a:t>: Smaller categories like catering and pasta offer opportunities for expansion.</a:t>
            </a:r>
            <a:endParaRPr sz="1600">
              <a:latin typeface="Raleway"/>
              <a:ea typeface="Raleway"/>
              <a:cs typeface="Raleway"/>
              <a:sym typeface="Raleway"/>
            </a:endParaRPr>
          </a:p>
          <a:p>
            <a:pPr indent="0" lvl="0" marL="0" rtl="0" algn="l">
              <a:spcBef>
                <a:spcPts val="1200"/>
              </a:spcBef>
              <a:spcAft>
                <a:spcPts val="0"/>
              </a:spcAft>
              <a:buNone/>
            </a:pPr>
            <a:r>
              <a:t/>
            </a:r>
            <a:endParaRPr sz="1200">
              <a:latin typeface="Roboto Slab"/>
              <a:ea typeface="Roboto Slab"/>
              <a:cs typeface="Roboto Slab"/>
              <a:sym typeface="Roboto Slab"/>
            </a:endParaRPr>
          </a:p>
          <a:p>
            <a:pPr indent="0" lvl="0" marL="0" rtl="0" algn="l">
              <a:spcBef>
                <a:spcPts val="1200"/>
              </a:spcBef>
              <a:spcAft>
                <a:spcPts val="1200"/>
              </a:spcAft>
              <a:buNone/>
            </a:pPr>
            <a:r>
              <a:t/>
            </a:r>
            <a:endParaRPr/>
          </a:p>
        </p:txBody>
      </p:sp>
      <p:pic>
        <p:nvPicPr>
          <p:cNvPr id="150" name="Google Shape;150;p20"/>
          <p:cNvPicPr preferRelativeResize="0"/>
          <p:nvPr/>
        </p:nvPicPr>
        <p:blipFill>
          <a:blip r:embed="rId3">
            <a:alphaModFix/>
          </a:blip>
          <a:stretch>
            <a:fillRect/>
          </a:stretch>
        </p:blipFill>
        <p:spPr>
          <a:xfrm>
            <a:off x="4540350" y="1321000"/>
            <a:ext cx="4384401" cy="324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4" name="Shape 154"/>
        <p:cNvGrpSpPr/>
        <p:nvPr/>
      </p:nvGrpSpPr>
      <p:grpSpPr>
        <a:xfrm>
          <a:off x="0" y="0"/>
          <a:ext cx="0" cy="0"/>
          <a:chOff x="0" y="0"/>
          <a:chExt cx="0" cy="0"/>
        </a:xfrm>
      </p:grpSpPr>
      <p:sp>
        <p:nvSpPr>
          <p:cNvPr id="155" name="Google Shape;15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400">
                <a:latin typeface="Raleway"/>
                <a:ea typeface="Raleway"/>
                <a:cs typeface="Raleway"/>
                <a:sym typeface="Raleway"/>
              </a:rPr>
              <a:t>Revenue Peaks</a:t>
            </a:r>
            <a:r>
              <a:rPr b="1" lang="en" sz="2400">
                <a:latin typeface="Raleway"/>
                <a:ea typeface="Raleway"/>
                <a:cs typeface="Raleway"/>
                <a:sym typeface="Raleway"/>
              </a:rPr>
              <a:t>: </a:t>
            </a:r>
            <a:br>
              <a:rPr b="1" lang="en" sz="2400">
                <a:latin typeface="Raleway"/>
                <a:ea typeface="Raleway"/>
                <a:cs typeface="Raleway"/>
                <a:sym typeface="Raleway"/>
              </a:rPr>
            </a:br>
            <a:r>
              <a:rPr b="1" lang="en" sz="2400">
                <a:latin typeface="Raleway"/>
                <a:ea typeface="Raleway"/>
                <a:cs typeface="Raleway"/>
                <a:sym typeface="Raleway"/>
              </a:rPr>
              <a:t>Timing is </a:t>
            </a:r>
            <a:r>
              <a:rPr b="1" lang="en" sz="2400">
                <a:latin typeface="Raleway"/>
                <a:ea typeface="Raleway"/>
                <a:cs typeface="Raleway"/>
                <a:sym typeface="Raleway"/>
              </a:rPr>
              <a:t>Everything</a:t>
            </a:r>
            <a:endParaRPr b="1" sz="2400">
              <a:latin typeface="Raleway"/>
              <a:ea typeface="Raleway"/>
              <a:cs typeface="Raleway"/>
              <a:sym typeface="Raleway"/>
            </a:endParaRPr>
          </a:p>
        </p:txBody>
      </p:sp>
      <p:sp>
        <p:nvSpPr>
          <p:cNvPr id="156" name="Google Shape;156;p21"/>
          <p:cNvSpPr txBox="1"/>
          <p:nvPr>
            <p:ph idx="1" type="body"/>
          </p:nvPr>
        </p:nvSpPr>
        <p:spPr>
          <a:xfrm>
            <a:off x="343900" y="1634450"/>
            <a:ext cx="3634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Raleway"/>
                <a:ea typeface="Raleway"/>
                <a:cs typeface="Raleway"/>
                <a:sym typeface="Raleway"/>
              </a:rPr>
              <a:t>Golden Hour</a:t>
            </a:r>
            <a:r>
              <a:rPr lang="en" sz="1600">
                <a:latin typeface="Raleway"/>
                <a:ea typeface="Raleway"/>
                <a:cs typeface="Raleway"/>
                <a:sym typeface="Raleway"/>
              </a:rPr>
              <a:t>: Friday evenings (5–9 PM) drive peak revenue of </a:t>
            </a:r>
            <a:r>
              <a:rPr b="1" lang="en" sz="1600">
                <a:latin typeface="Raleway"/>
                <a:ea typeface="Raleway"/>
                <a:cs typeface="Raleway"/>
                <a:sym typeface="Raleway"/>
              </a:rPr>
              <a:t>$88,108</a:t>
            </a:r>
            <a:r>
              <a:rPr lang="en" sz="1600">
                <a:latin typeface="Raleway"/>
                <a:ea typeface="Raleway"/>
                <a:cs typeface="Raleway"/>
                <a:sym typeface="Raleway"/>
              </a:rPr>
              <a:t>.</a:t>
            </a:r>
            <a:endParaRPr sz="1600">
              <a:latin typeface="Raleway"/>
              <a:ea typeface="Raleway"/>
              <a:cs typeface="Raleway"/>
              <a:sym typeface="Raleway"/>
            </a:endParaRPr>
          </a:p>
          <a:p>
            <a:pPr indent="0" lvl="0" marL="0" rtl="0" algn="l">
              <a:spcBef>
                <a:spcPts val="1200"/>
              </a:spcBef>
              <a:spcAft>
                <a:spcPts val="0"/>
              </a:spcAft>
              <a:buNone/>
            </a:pPr>
            <a:r>
              <a:rPr b="1" lang="en" sz="1600">
                <a:latin typeface="Raleway"/>
                <a:ea typeface="Raleway"/>
                <a:cs typeface="Raleway"/>
                <a:sym typeface="Raleway"/>
              </a:rPr>
              <a:t>Second Peak: </a:t>
            </a:r>
            <a:r>
              <a:rPr lang="en" sz="1600">
                <a:latin typeface="Raleway"/>
                <a:ea typeface="Raleway"/>
                <a:cs typeface="Raleway"/>
                <a:sym typeface="Raleway"/>
              </a:rPr>
              <a:t>All week between 11-2 PM sees the second highest rush of the day</a:t>
            </a:r>
            <a:endParaRPr sz="1600">
              <a:latin typeface="Raleway"/>
              <a:ea typeface="Raleway"/>
              <a:cs typeface="Raleway"/>
              <a:sym typeface="Raleway"/>
            </a:endParaRPr>
          </a:p>
          <a:p>
            <a:pPr indent="0" lvl="0" marL="0" rtl="0" algn="l">
              <a:spcBef>
                <a:spcPts val="1200"/>
              </a:spcBef>
              <a:spcAft>
                <a:spcPts val="0"/>
              </a:spcAft>
              <a:buNone/>
            </a:pPr>
            <a:r>
              <a:t/>
            </a:r>
            <a:endParaRPr sz="1200">
              <a:latin typeface="Roboto Slab"/>
              <a:ea typeface="Roboto Slab"/>
              <a:cs typeface="Roboto Slab"/>
              <a:sym typeface="Roboto Slab"/>
            </a:endParaRPr>
          </a:p>
          <a:p>
            <a:pPr indent="0" lvl="0" marL="0" rtl="0" algn="l">
              <a:spcBef>
                <a:spcPts val="1200"/>
              </a:spcBef>
              <a:spcAft>
                <a:spcPts val="0"/>
              </a:spcAft>
              <a:buNone/>
            </a:pPr>
            <a:r>
              <a:t/>
            </a:r>
            <a:endParaRPr sz="1200">
              <a:latin typeface="Roboto Slab"/>
              <a:ea typeface="Roboto Slab"/>
              <a:cs typeface="Roboto Slab"/>
              <a:sym typeface="Roboto Slab"/>
            </a:endParaRPr>
          </a:p>
          <a:p>
            <a:pPr indent="0" lvl="0" marL="0" rtl="0" algn="l">
              <a:spcBef>
                <a:spcPts val="1200"/>
              </a:spcBef>
              <a:spcAft>
                <a:spcPts val="1200"/>
              </a:spcAft>
              <a:buNone/>
            </a:pPr>
            <a:r>
              <a:t/>
            </a:r>
            <a:endParaRPr sz="1200">
              <a:latin typeface="Roboto Slab"/>
              <a:ea typeface="Roboto Slab"/>
              <a:cs typeface="Roboto Slab"/>
              <a:sym typeface="Roboto Slab"/>
            </a:endParaRPr>
          </a:p>
        </p:txBody>
      </p:sp>
      <p:pic>
        <p:nvPicPr>
          <p:cNvPr id="157" name="Google Shape;157;p21"/>
          <p:cNvPicPr preferRelativeResize="0"/>
          <p:nvPr/>
        </p:nvPicPr>
        <p:blipFill rotWithShape="1">
          <a:blip r:embed="rId3">
            <a:alphaModFix/>
          </a:blip>
          <a:srcRect b="1181" l="0" r="0" t="1181"/>
          <a:stretch/>
        </p:blipFill>
        <p:spPr>
          <a:xfrm>
            <a:off x="4329948" y="1274350"/>
            <a:ext cx="4321828" cy="3078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