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4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Avila" userId="e42b5874888f213c" providerId="LiveId" clId="{641996E9-8CE9-47D0-BCA9-0FF21E8003C1}"/>
    <pc:docChg chg="modSld">
      <pc:chgData name="Julio Avila" userId="e42b5874888f213c" providerId="LiveId" clId="{641996E9-8CE9-47D0-BCA9-0FF21E8003C1}" dt="2021-10-20T01:12:30.606" v="19" actId="20577"/>
      <pc:docMkLst>
        <pc:docMk/>
      </pc:docMkLst>
      <pc:sldChg chg="modSp mod">
        <pc:chgData name="Julio Avila" userId="e42b5874888f213c" providerId="LiveId" clId="{641996E9-8CE9-47D0-BCA9-0FF21E8003C1}" dt="2021-10-20T01:12:30.606" v="19" actId="20577"/>
        <pc:sldMkLst>
          <pc:docMk/>
          <pc:sldMk cId="3616118437" sldId="257"/>
        </pc:sldMkLst>
        <pc:spChg chg="mod">
          <ac:chgData name="Julio Avila" userId="e42b5874888f213c" providerId="LiveId" clId="{641996E9-8CE9-47D0-BCA9-0FF21E8003C1}" dt="2021-10-20T01:12:30.606" v="19" actId="20577"/>
          <ac:spMkLst>
            <pc:docMk/>
            <pc:sldMk cId="3616118437" sldId="257"/>
            <ac:spMk id="3" creationId="{8B9B4936-4F8E-46B7-B750-9BBA9CC138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8F8D4-1065-48A0-B84E-BBE728E1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816D13-DF2B-4FFC-A6B8-23914A28C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CDE3D-1CB2-44FF-84ED-A305424D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E89-46E2-46D3-8B1B-A10E094BC454}" type="datetimeFigureOut">
              <a:rPr lang="es-US" smtClean="0"/>
              <a:t>10/19/2021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9AAEFD-D1E6-402B-9C46-4CDE4593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1D98C3-F5FE-428F-B11B-A419F869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708-89C6-4C83-98D1-1E170E7307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24393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B6FD7-312D-49A2-91FF-1B7C8868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630350-90F8-4BC4-9BC7-841DFE80F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326EE1-4FA0-43F6-874A-0FA1A941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E89-46E2-46D3-8B1B-A10E094BC454}" type="datetimeFigureOut">
              <a:rPr lang="es-US" smtClean="0"/>
              <a:t>10/19/2021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D31E4-6B96-409B-B471-99A519D6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0F5920-5B00-4B73-A8D1-CFCB748A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708-89C6-4C83-98D1-1E170E7307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8290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931B68-58FB-4757-B503-E9F1A850F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9B5433-ABAC-4D05-BADC-298C8A32E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FD52C0-66C1-4718-A216-CEA5DFB7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E89-46E2-46D3-8B1B-A10E094BC454}" type="datetimeFigureOut">
              <a:rPr lang="es-US" smtClean="0"/>
              <a:t>10/19/2021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1E7C8E-82F5-4AD5-B284-B182AB18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FE84F-E66A-4BE1-BD9B-CCE87D71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708-89C6-4C83-98D1-1E170E7307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5784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2704C-25B9-447A-9D59-2F7B72AB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601053-0DF9-4A02-9949-9058B3996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0856C2-3092-4C52-B184-78F3EA3C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E89-46E2-46D3-8B1B-A10E094BC454}" type="datetimeFigureOut">
              <a:rPr lang="es-US" smtClean="0"/>
              <a:t>10/19/2021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E4F154-5241-4160-858E-D3EEBE14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08B742-67CF-4D03-8481-467CBFEC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708-89C6-4C83-98D1-1E170E7307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2412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ECE5F-AC47-4C05-B91D-03CB8CAB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A83B9A-D622-4C12-BD18-CD082E918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C9A6A-5D17-497F-A2D8-71C61145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E89-46E2-46D3-8B1B-A10E094BC454}" type="datetimeFigureOut">
              <a:rPr lang="es-US" smtClean="0"/>
              <a:t>10/19/2021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3539F4-DDC0-426E-BBD9-6831BCA8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5259B1-FAB8-47BA-BE46-63371869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708-89C6-4C83-98D1-1E170E7307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9686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86ADA-5E75-4EC3-9085-2035C954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99A9F8-8490-40F9-BA6D-154B12EAF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C4FD3F-F43F-4D2A-90D0-743DED899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C912C6-4EBE-4FB4-9A35-1FABD036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E89-46E2-46D3-8B1B-A10E094BC454}" type="datetimeFigureOut">
              <a:rPr lang="es-US" smtClean="0"/>
              <a:t>10/19/2021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F72CDA-64DC-4DFB-813E-9EDDEC1D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1034E8-CA57-40E8-87AA-4EEC7B0A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708-89C6-4C83-98D1-1E170E7307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76103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48216-8B9B-4132-B7BD-FE723A2A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FAA595-84EF-471C-B645-7E1D4FBC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D4649E-C287-4A38-B1B4-207ABB92E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DB6970-132D-40B6-A947-DDAB8B42C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AB65E0-C063-4C12-AF31-C936F6261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C011E0-BC37-4E2A-A115-1BFBB011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E89-46E2-46D3-8B1B-A10E094BC454}" type="datetimeFigureOut">
              <a:rPr lang="es-US" smtClean="0"/>
              <a:t>10/19/2021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850CB1-D14B-498D-BAFD-229E8B6D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81E071-E9AA-47C4-A541-0A62FA86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708-89C6-4C83-98D1-1E170E7307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582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4ABA4-26A4-4DA3-B8E6-8E1EBE21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25EBA5-4A02-44B6-8C1F-FC9553C3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E89-46E2-46D3-8B1B-A10E094BC454}" type="datetimeFigureOut">
              <a:rPr lang="es-US" smtClean="0"/>
              <a:t>10/19/2021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B03A55-CA23-43DF-8DBD-82EF0DCD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759AC1-92A9-4AEB-8AA6-CC0979FD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708-89C6-4C83-98D1-1E170E7307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7731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C58666-2480-4061-BE27-9197BE42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E89-46E2-46D3-8B1B-A10E094BC454}" type="datetimeFigureOut">
              <a:rPr lang="es-US" smtClean="0"/>
              <a:t>10/19/2021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153D0F-318E-42F1-9A65-1255CEC4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FD4BE-1365-4D43-9080-5CCAE2BB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708-89C6-4C83-98D1-1E170E7307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6097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72113-D63C-4AE3-AE42-5C0256C4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9C7C25-6C88-4C9D-A330-D2C8DC83A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5FFD9E-EA38-4140-B765-9D6B6F9C5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4474DD-4A48-4220-8E22-2C861526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E89-46E2-46D3-8B1B-A10E094BC454}" type="datetimeFigureOut">
              <a:rPr lang="es-US" smtClean="0"/>
              <a:t>10/19/2021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D63082-769F-44FE-8701-72AC6292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ABC6C2-0D1A-46DA-AAF0-D23B6257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708-89C6-4C83-98D1-1E170E7307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648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98733-D1C7-4786-8BE7-44DC6670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BBE52E-D091-45AD-9326-3D28850D0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5ABA50-20ED-4E60-BF24-61DCFA631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32561F-2E4D-4BE0-BB76-77FB7D93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31E89-46E2-46D3-8B1B-A10E094BC454}" type="datetimeFigureOut">
              <a:rPr lang="es-US" smtClean="0"/>
              <a:t>10/19/2021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3A1285-E6CA-4ABB-9B3E-7822B9CA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132C5B-5894-4CE2-8E3C-57548EC1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7F708-89C6-4C83-98D1-1E170E7307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719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29901C-4E89-4D14-9CE3-A74D7858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AE7051-62F7-4CA8-96F1-F4E3F00B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5CD598-ABF4-4578-A07D-3CE550600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31E89-46E2-46D3-8B1B-A10E094BC454}" type="datetimeFigureOut">
              <a:rPr lang="es-US" smtClean="0"/>
              <a:t>10/19/2021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F8A8CF-D454-45F6-BC6F-5A037E907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9A1707-45BC-4407-B654-9F61ECFEA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7F708-89C6-4C83-98D1-1E170E73078D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9546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casa de juegos, cuarto, botella, tabla&#10;&#10;Descripción generada automáticamente">
            <a:extLst>
              <a:ext uri="{FF2B5EF4-FFF2-40B4-BE49-F238E27FC236}">
                <a16:creationId xmlns:a16="http://schemas.microsoft.com/office/drawing/2014/main" id="{89E48D01-A2B0-4314-941D-5E457899E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8" r="23217" b="53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635FCD-AC83-4056-9190-0B0DF093B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US" sz="4400"/>
              <a:t>Proyecto 2</a:t>
            </a:r>
            <a:br>
              <a:rPr lang="es-US" sz="4400"/>
            </a:br>
            <a:r>
              <a:rPr lang="es-US" sz="4400"/>
              <a:t>Diseño e implementación de base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5DC315-545E-4E72-AFD7-3E5CA2268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s-US" sz="2000"/>
              <a:t>Julio Avila</a:t>
            </a:r>
          </a:p>
          <a:p>
            <a:pPr algn="l"/>
            <a:r>
              <a:rPr lang="es-US" sz="2000"/>
              <a:t>20333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130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06393F-B35B-4D97-A1EF-5166E219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Gracias por su atención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C533F16-8787-4B78-88EE-BC3E0E542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4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5096E6-742C-4A79-9B97-74EED90B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US" sz="4000">
                <a:solidFill>
                  <a:srgbClr val="FFFFFF"/>
                </a:solidFill>
              </a:rPr>
              <a:t>Necesidad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3D16C-8980-4B93-8CEE-B79BBAC62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US" sz="2000"/>
              <a:t>Se necesita diseñar e implementar una base de datos que soporte un Human Resources Information System empresarial</a:t>
            </a:r>
          </a:p>
        </p:txBody>
      </p:sp>
    </p:spTree>
    <p:extLst>
      <p:ext uri="{BB962C8B-B14F-4D97-AF65-F5344CB8AC3E}">
        <p14:creationId xmlns:p14="http://schemas.microsoft.com/office/powerpoint/2010/main" val="162926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6FB824-5A0D-4FFA-BEEA-90B66FD0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US" sz="4000">
                <a:solidFill>
                  <a:srgbClr val="FFFFFF"/>
                </a:solidFill>
              </a:rPr>
              <a:t>Supuestos de modelado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B4936-4F8E-46B7-B750-9BBA9CC13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s-US" sz="2000" dirty="0"/>
              <a:t>La base de datos es de una empresa con varias sucursales alrededor del mundo (supuesto debido a la gran cantidad de empleados)</a:t>
            </a:r>
          </a:p>
          <a:p>
            <a:r>
              <a:rPr lang="es-US" sz="2000" dirty="0"/>
              <a:t>1 Millón de empleados</a:t>
            </a:r>
          </a:p>
          <a:p>
            <a:r>
              <a:rPr lang="es-US" sz="2000" dirty="0"/>
              <a:t>Hay empleados activos e inactivos</a:t>
            </a:r>
          </a:p>
          <a:p>
            <a:r>
              <a:rPr lang="es-US" sz="2000" dirty="0"/>
              <a:t>3 tablas (empleados, sucursales y puestos)</a:t>
            </a:r>
          </a:p>
          <a:p>
            <a:r>
              <a:rPr lang="es-US" sz="2000" dirty="0"/>
              <a:t>Data generada en onlinedatagenerator.com</a:t>
            </a:r>
          </a:p>
          <a:p>
            <a:r>
              <a:rPr lang="es-US" sz="2000" dirty="0"/>
              <a:t>El salario es anual</a:t>
            </a:r>
          </a:p>
          <a:p>
            <a:pPr marL="0" indent="0">
              <a:buNone/>
            </a:pPr>
            <a:endParaRPr lang="es-US" sz="2000" dirty="0"/>
          </a:p>
        </p:txBody>
      </p:sp>
    </p:spTree>
    <p:extLst>
      <p:ext uri="{BB962C8B-B14F-4D97-AF65-F5344CB8AC3E}">
        <p14:creationId xmlns:p14="http://schemas.microsoft.com/office/powerpoint/2010/main" val="361611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E7297C-362D-426F-9053-2B2A46DD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559703"/>
            <a:ext cx="9867331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Proceso de normalización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E2FC4FB-C929-419B-85D6-37532E5A1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93" t="36305" r="48598" b="25455"/>
          <a:stretch/>
        </p:blipFill>
        <p:spPr>
          <a:xfrm>
            <a:off x="2989938" y="2471945"/>
            <a:ext cx="3598093" cy="265885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EFDAB38-2468-4E66-8C12-6B1AF1E9B9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69" t="27493" r="26149" b="28343"/>
          <a:stretch/>
        </p:blipFill>
        <p:spPr>
          <a:xfrm>
            <a:off x="6782178" y="2471945"/>
            <a:ext cx="5212548" cy="2575327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620031-C3A1-423B-873B-B6FE271B83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24" t="21336" r="52233" b="12102"/>
          <a:stretch/>
        </p:blipFill>
        <p:spPr>
          <a:xfrm>
            <a:off x="478536" y="2036921"/>
            <a:ext cx="2333997" cy="37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6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DABC64-7F17-4377-ADEE-4A7CEA7B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E/R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CB40079F-9DC8-4D44-874E-B8310E87E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71"/>
          <a:stretch/>
        </p:blipFill>
        <p:spPr>
          <a:xfrm>
            <a:off x="2109628" y="1966293"/>
            <a:ext cx="797274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3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E7297C-362D-426F-9053-2B2A46DD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Tabla empleados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Metadata:</a:t>
            </a:r>
          </a:p>
        </p:txBody>
      </p:sp>
      <p:graphicFrame>
        <p:nvGraphicFramePr>
          <p:cNvPr id="12" name="Tabla 4">
            <a:extLst>
              <a:ext uri="{FF2B5EF4-FFF2-40B4-BE49-F238E27FC236}">
                <a16:creationId xmlns:a16="http://schemas.microsoft.com/office/drawing/2014/main" id="{5E774CDA-9CDB-4DDE-915E-AE8ABF5F9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38185"/>
              </p:ext>
            </p:extLst>
          </p:nvPr>
        </p:nvGraphicFramePr>
        <p:xfrm>
          <a:off x="4764427" y="467208"/>
          <a:ext cx="6701752" cy="5923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648">
                  <a:extLst>
                    <a:ext uri="{9D8B030D-6E8A-4147-A177-3AD203B41FA5}">
                      <a16:colId xmlns:a16="http://schemas.microsoft.com/office/drawing/2014/main" val="1814081146"/>
                    </a:ext>
                  </a:extLst>
                </a:gridCol>
                <a:gridCol w="996790">
                  <a:extLst>
                    <a:ext uri="{9D8B030D-6E8A-4147-A177-3AD203B41FA5}">
                      <a16:colId xmlns:a16="http://schemas.microsoft.com/office/drawing/2014/main" val="3157899525"/>
                    </a:ext>
                  </a:extLst>
                </a:gridCol>
                <a:gridCol w="3806314">
                  <a:extLst>
                    <a:ext uri="{9D8B030D-6E8A-4147-A177-3AD203B41FA5}">
                      <a16:colId xmlns:a16="http://schemas.microsoft.com/office/drawing/2014/main" val="85032573"/>
                    </a:ext>
                  </a:extLst>
                </a:gridCol>
              </a:tblGrid>
              <a:tr h="323491">
                <a:tc>
                  <a:txBody>
                    <a:bodyPr/>
                    <a:lstStyle/>
                    <a:p>
                      <a:r>
                        <a:rPr lang="es-US" sz="1400" dirty="0"/>
                        <a:t>Campo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Tipo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Definición</a:t>
                      </a:r>
                    </a:p>
                  </a:txBody>
                  <a:tcPr marL="79547" marR="79547" marT="39773" marB="39773"/>
                </a:tc>
                <a:extLst>
                  <a:ext uri="{0D108BD9-81ED-4DB2-BD59-A6C34878D82A}">
                    <a16:rowId xmlns:a16="http://schemas.microsoft.com/office/drawing/2014/main" val="4187512388"/>
                  </a:ext>
                </a:extLst>
              </a:tr>
              <a:tr h="535615">
                <a:tc>
                  <a:txBody>
                    <a:bodyPr/>
                    <a:lstStyle/>
                    <a:p>
                      <a:r>
                        <a:rPr lang="es-US" sz="1400"/>
                        <a:t>codigo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int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Código único para cada empleado (llave primaria)</a:t>
                      </a:r>
                    </a:p>
                  </a:txBody>
                  <a:tcPr marL="79547" marR="79547" marT="39773" marB="39773"/>
                </a:tc>
                <a:extLst>
                  <a:ext uri="{0D108BD9-81ED-4DB2-BD59-A6C34878D82A}">
                    <a16:rowId xmlns:a16="http://schemas.microsoft.com/office/drawing/2014/main" val="1248368553"/>
                  </a:ext>
                </a:extLst>
              </a:tr>
              <a:tr h="323491">
                <a:tc>
                  <a:txBody>
                    <a:bodyPr/>
                    <a:lstStyle/>
                    <a:p>
                      <a:r>
                        <a:rPr lang="es-US" sz="1400"/>
                        <a:t>nombre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Varchar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Nombre de cada empleado</a:t>
                      </a:r>
                    </a:p>
                  </a:txBody>
                  <a:tcPr marL="79547" marR="79547" marT="39773" marB="39773"/>
                </a:tc>
                <a:extLst>
                  <a:ext uri="{0D108BD9-81ED-4DB2-BD59-A6C34878D82A}">
                    <a16:rowId xmlns:a16="http://schemas.microsoft.com/office/drawing/2014/main" val="4008178141"/>
                  </a:ext>
                </a:extLst>
              </a:tr>
              <a:tr h="323491">
                <a:tc>
                  <a:txBody>
                    <a:bodyPr/>
                    <a:lstStyle/>
                    <a:p>
                      <a:r>
                        <a:rPr lang="es-US" sz="1400"/>
                        <a:t>apellido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varchar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Apellido de cada empleado</a:t>
                      </a:r>
                    </a:p>
                  </a:txBody>
                  <a:tcPr marL="79547" marR="79547" marT="39773" marB="39773"/>
                </a:tc>
                <a:extLst>
                  <a:ext uri="{0D108BD9-81ED-4DB2-BD59-A6C34878D82A}">
                    <a16:rowId xmlns:a16="http://schemas.microsoft.com/office/drawing/2014/main" val="1706377023"/>
                  </a:ext>
                </a:extLst>
              </a:tr>
              <a:tr h="323491">
                <a:tc>
                  <a:txBody>
                    <a:bodyPr/>
                    <a:lstStyle/>
                    <a:p>
                      <a:r>
                        <a:rPr lang="es-US" sz="1400"/>
                        <a:t>Nacimiento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Date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Fecha de nacimiento</a:t>
                      </a:r>
                    </a:p>
                  </a:txBody>
                  <a:tcPr marL="79547" marR="79547" marT="39773" marB="39773"/>
                </a:tc>
                <a:extLst>
                  <a:ext uri="{0D108BD9-81ED-4DB2-BD59-A6C34878D82A}">
                    <a16:rowId xmlns:a16="http://schemas.microsoft.com/office/drawing/2014/main" val="2143943097"/>
                  </a:ext>
                </a:extLst>
              </a:tr>
              <a:tr h="323491">
                <a:tc>
                  <a:txBody>
                    <a:bodyPr/>
                    <a:lstStyle/>
                    <a:p>
                      <a:r>
                        <a:rPr lang="es-US" sz="1400"/>
                        <a:t>Sexo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Char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M o F</a:t>
                      </a:r>
                    </a:p>
                  </a:txBody>
                  <a:tcPr marL="79547" marR="79547" marT="39773" marB="39773"/>
                </a:tc>
                <a:extLst>
                  <a:ext uri="{0D108BD9-81ED-4DB2-BD59-A6C34878D82A}">
                    <a16:rowId xmlns:a16="http://schemas.microsoft.com/office/drawing/2014/main" val="3993003037"/>
                  </a:ext>
                </a:extLst>
              </a:tr>
              <a:tr h="323491">
                <a:tc>
                  <a:txBody>
                    <a:bodyPr/>
                    <a:lstStyle/>
                    <a:p>
                      <a:r>
                        <a:rPr lang="es-US" sz="1400"/>
                        <a:t>Telefono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Varchar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Numero de teléfono</a:t>
                      </a:r>
                    </a:p>
                  </a:txBody>
                  <a:tcPr marL="79547" marR="79547" marT="39773" marB="39773"/>
                </a:tc>
                <a:extLst>
                  <a:ext uri="{0D108BD9-81ED-4DB2-BD59-A6C34878D82A}">
                    <a16:rowId xmlns:a16="http://schemas.microsoft.com/office/drawing/2014/main" val="3800072040"/>
                  </a:ext>
                </a:extLst>
              </a:tr>
              <a:tr h="323491">
                <a:tc>
                  <a:txBody>
                    <a:bodyPr/>
                    <a:lstStyle/>
                    <a:p>
                      <a:r>
                        <a:rPr lang="es-US" sz="1400"/>
                        <a:t>Correo 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Varchar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Correo electrónico</a:t>
                      </a:r>
                    </a:p>
                  </a:txBody>
                  <a:tcPr marL="79547" marR="79547" marT="39773" marB="39773"/>
                </a:tc>
                <a:extLst>
                  <a:ext uri="{0D108BD9-81ED-4DB2-BD59-A6C34878D82A}">
                    <a16:rowId xmlns:a16="http://schemas.microsoft.com/office/drawing/2014/main" val="593115285"/>
                  </a:ext>
                </a:extLst>
              </a:tr>
              <a:tr h="323491">
                <a:tc>
                  <a:txBody>
                    <a:bodyPr/>
                    <a:lstStyle/>
                    <a:p>
                      <a:r>
                        <a:rPr lang="es-US" sz="1400"/>
                        <a:t>Nacionalidad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Varchar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País de nacimiento</a:t>
                      </a:r>
                    </a:p>
                  </a:txBody>
                  <a:tcPr marL="79547" marR="79547" marT="39773" marB="39773"/>
                </a:tc>
                <a:extLst>
                  <a:ext uri="{0D108BD9-81ED-4DB2-BD59-A6C34878D82A}">
                    <a16:rowId xmlns:a16="http://schemas.microsoft.com/office/drawing/2014/main" val="1503558247"/>
                  </a:ext>
                </a:extLst>
              </a:tr>
              <a:tr h="323491">
                <a:tc>
                  <a:txBody>
                    <a:bodyPr/>
                    <a:lstStyle/>
                    <a:p>
                      <a:r>
                        <a:rPr lang="es-US" sz="1400"/>
                        <a:t>Ciudad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Varchar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Ciudad donde vive</a:t>
                      </a:r>
                    </a:p>
                  </a:txBody>
                  <a:tcPr marL="79547" marR="79547" marT="39773" marB="39773"/>
                </a:tc>
                <a:extLst>
                  <a:ext uri="{0D108BD9-81ED-4DB2-BD59-A6C34878D82A}">
                    <a16:rowId xmlns:a16="http://schemas.microsoft.com/office/drawing/2014/main" val="617197289"/>
                  </a:ext>
                </a:extLst>
              </a:tr>
              <a:tr h="323491">
                <a:tc>
                  <a:txBody>
                    <a:bodyPr/>
                    <a:lstStyle/>
                    <a:p>
                      <a:r>
                        <a:rPr lang="es-US" sz="1400"/>
                        <a:t>Dirección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Varchar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Dirección</a:t>
                      </a:r>
                    </a:p>
                  </a:txBody>
                  <a:tcPr marL="79547" marR="79547" marT="39773" marB="39773"/>
                </a:tc>
                <a:extLst>
                  <a:ext uri="{0D108BD9-81ED-4DB2-BD59-A6C34878D82A}">
                    <a16:rowId xmlns:a16="http://schemas.microsoft.com/office/drawing/2014/main" val="2083846255"/>
                  </a:ext>
                </a:extLst>
              </a:tr>
              <a:tr h="535615">
                <a:tc>
                  <a:txBody>
                    <a:bodyPr/>
                    <a:lstStyle/>
                    <a:p>
                      <a:r>
                        <a:rPr lang="es-US" sz="1400"/>
                        <a:t>Codigopuesto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Int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Codigo del puesto que desempeña (llave foránea)</a:t>
                      </a:r>
                    </a:p>
                  </a:txBody>
                  <a:tcPr marL="79547" marR="79547" marT="39773" marB="39773"/>
                </a:tc>
                <a:extLst>
                  <a:ext uri="{0D108BD9-81ED-4DB2-BD59-A6C34878D82A}">
                    <a16:rowId xmlns:a16="http://schemas.microsoft.com/office/drawing/2014/main" val="693459988"/>
                  </a:ext>
                </a:extLst>
              </a:tr>
              <a:tr h="323491">
                <a:tc>
                  <a:txBody>
                    <a:bodyPr/>
                    <a:lstStyle/>
                    <a:p>
                      <a:r>
                        <a:rPr lang="es-US" sz="1400"/>
                        <a:t>Salario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Float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Salario anual de los empleados</a:t>
                      </a:r>
                    </a:p>
                  </a:txBody>
                  <a:tcPr marL="79547" marR="79547" marT="39773" marB="39773"/>
                </a:tc>
                <a:extLst>
                  <a:ext uri="{0D108BD9-81ED-4DB2-BD59-A6C34878D82A}">
                    <a16:rowId xmlns:a16="http://schemas.microsoft.com/office/drawing/2014/main" val="4217102387"/>
                  </a:ext>
                </a:extLst>
              </a:tr>
              <a:tr h="323491">
                <a:tc>
                  <a:txBody>
                    <a:bodyPr/>
                    <a:lstStyle/>
                    <a:p>
                      <a:r>
                        <a:rPr lang="es-US" sz="1400"/>
                        <a:t>Fechacontratacion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Date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Fecha en que fueron contratados</a:t>
                      </a:r>
                    </a:p>
                  </a:txBody>
                  <a:tcPr marL="79547" marR="79547" marT="39773" marB="39773"/>
                </a:tc>
                <a:extLst>
                  <a:ext uri="{0D108BD9-81ED-4DB2-BD59-A6C34878D82A}">
                    <a16:rowId xmlns:a16="http://schemas.microsoft.com/office/drawing/2014/main" val="145219516"/>
                  </a:ext>
                </a:extLst>
              </a:tr>
              <a:tr h="323491">
                <a:tc>
                  <a:txBody>
                    <a:bodyPr/>
                    <a:lstStyle/>
                    <a:p>
                      <a:r>
                        <a:rPr lang="es-US" sz="1400"/>
                        <a:t>Codigoubicacion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Int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Codigo de la sucursal en la que trabajan</a:t>
                      </a:r>
                    </a:p>
                  </a:txBody>
                  <a:tcPr marL="79547" marR="79547" marT="39773" marB="39773"/>
                </a:tc>
                <a:extLst>
                  <a:ext uri="{0D108BD9-81ED-4DB2-BD59-A6C34878D82A}">
                    <a16:rowId xmlns:a16="http://schemas.microsoft.com/office/drawing/2014/main" val="1714821141"/>
                  </a:ext>
                </a:extLst>
              </a:tr>
              <a:tr h="323491">
                <a:tc>
                  <a:txBody>
                    <a:bodyPr/>
                    <a:lstStyle/>
                    <a:p>
                      <a:r>
                        <a:rPr lang="es-US" sz="1400"/>
                        <a:t>Activo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Bool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Si están activos o no</a:t>
                      </a:r>
                    </a:p>
                  </a:txBody>
                  <a:tcPr marL="79547" marR="79547" marT="39773" marB="39773"/>
                </a:tc>
                <a:extLst>
                  <a:ext uri="{0D108BD9-81ED-4DB2-BD59-A6C34878D82A}">
                    <a16:rowId xmlns:a16="http://schemas.microsoft.com/office/drawing/2014/main" val="1243098777"/>
                  </a:ext>
                </a:extLst>
              </a:tr>
              <a:tr h="323491">
                <a:tc>
                  <a:txBody>
                    <a:bodyPr/>
                    <a:lstStyle/>
                    <a:p>
                      <a:r>
                        <a:rPr lang="es-US" sz="1400"/>
                        <a:t>imagen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/>
                        <a:t>bytea</a:t>
                      </a:r>
                    </a:p>
                  </a:txBody>
                  <a:tcPr marL="79547" marR="79547" marT="39773" marB="39773"/>
                </a:tc>
                <a:tc>
                  <a:txBody>
                    <a:bodyPr/>
                    <a:lstStyle/>
                    <a:p>
                      <a:r>
                        <a:rPr lang="es-US" sz="1400" dirty="0"/>
                        <a:t>Logo de la empresa</a:t>
                      </a:r>
                    </a:p>
                  </a:txBody>
                  <a:tcPr marL="79547" marR="79547" marT="39773" marB="39773"/>
                </a:tc>
                <a:extLst>
                  <a:ext uri="{0D108BD9-81ED-4DB2-BD59-A6C34878D82A}">
                    <a16:rowId xmlns:a16="http://schemas.microsoft.com/office/drawing/2014/main" val="1503242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4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E7297C-362D-426F-9053-2B2A46DD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77" y="946391"/>
            <a:ext cx="4061179" cy="11674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 err="1">
                <a:solidFill>
                  <a:srgbClr val="FFFFFF"/>
                </a:solidFill>
              </a:rPr>
              <a:t>Tabla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puestos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Metadata: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a 4">
            <a:extLst>
              <a:ext uri="{FF2B5EF4-FFF2-40B4-BE49-F238E27FC236}">
                <a16:creationId xmlns:a16="http://schemas.microsoft.com/office/drawing/2014/main" id="{5E774CDA-9CDB-4DDE-915E-AE8ABF5F9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15926"/>
              </p:ext>
            </p:extLst>
          </p:nvPr>
        </p:nvGraphicFramePr>
        <p:xfrm>
          <a:off x="5087527" y="836782"/>
          <a:ext cx="6547554" cy="1573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2518">
                  <a:extLst>
                    <a:ext uri="{9D8B030D-6E8A-4147-A177-3AD203B41FA5}">
                      <a16:colId xmlns:a16="http://schemas.microsoft.com/office/drawing/2014/main" val="1814081146"/>
                    </a:ext>
                  </a:extLst>
                </a:gridCol>
                <a:gridCol w="1145822">
                  <a:extLst>
                    <a:ext uri="{9D8B030D-6E8A-4147-A177-3AD203B41FA5}">
                      <a16:colId xmlns:a16="http://schemas.microsoft.com/office/drawing/2014/main" val="3157899525"/>
                    </a:ext>
                  </a:extLst>
                </a:gridCol>
                <a:gridCol w="3219214">
                  <a:extLst>
                    <a:ext uri="{9D8B030D-6E8A-4147-A177-3AD203B41FA5}">
                      <a16:colId xmlns:a16="http://schemas.microsoft.com/office/drawing/2014/main" val="85032573"/>
                    </a:ext>
                  </a:extLst>
                </a:gridCol>
              </a:tblGrid>
              <a:tr h="497132">
                <a:tc>
                  <a:txBody>
                    <a:bodyPr/>
                    <a:lstStyle/>
                    <a:p>
                      <a:r>
                        <a:rPr lang="es-US" sz="160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/>
                        <a:t>Definición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512388"/>
                  </a:ext>
                </a:extLst>
              </a:tr>
              <a:tr h="497132">
                <a:tc>
                  <a:txBody>
                    <a:bodyPr/>
                    <a:lstStyle/>
                    <a:p>
                      <a:r>
                        <a:rPr lang="es-US" sz="1600" dirty="0" err="1"/>
                        <a:t>codigopuesto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 err="1"/>
                        <a:t>int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 err="1"/>
                        <a:t>Codigo</a:t>
                      </a:r>
                      <a:r>
                        <a:rPr lang="es-US" sz="1600" dirty="0"/>
                        <a:t> único del puesto (llave primaria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00079"/>
                  </a:ext>
                </a:extLst>
              </a:tr>
              <a:tr h="497132">
                <a:tc>
                  <a:txBody>
                    <a:bodyPr/>
                    <a:lstStyle/>
                    <a:p>
                      <a:r>
                        <a:rPr lang="es-US" sz="1600" dirty="0"/>
                        <a:t>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 err="1"/>
                        <a:t>varchar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/>
                        <a:t>Nombre del puesto que desempeña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49032"/>
                  </a:ext>
                </a:extLst>
              </a:tr>
            </a:tbl>
          </a:graphicData>
        </a:graphic>
      </p:graphicFrame>
      <p:sp>
        <p:nvSpPr>
          <p:cNvPr id="9" name="Título 1">
            <a:extLst>
              <a:ext uri="{FF2B5EF4-FFF2-40B4-BE49-F238E27FC236}">
                <a16:creationId xmlns:a16="http://schemas.microsoft.com/office/drawing/2014/main" id="{7626BE44-28C2-4FDF-9E19-30BCE5228ADF}"/>
              </a:ext>
            </a:extLst>
          </p:cNvPr>
          <p:cNvSpPr txBox="1">
            <a:spLocks/>
          </p:cNvSpPr>
          <p:nvPr/>
        </p:nvSpPr>
        <p:spPr>
          <a:xfrm>
            <a:off x="555977" y="3613977"/>
            <a:ext cx="4061179" cy="1167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 err="1">
                <a:solidFill>
                  <a:srgbClr val="FFFFFF"/>
                </a:solidFill>
              </a:rPr>
              <a:t>Tabla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sucursales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Metadata:</a:t>
            </a:r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434FC950-FBAF-4B00-BE8D-92955C30A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7475"/>
              </p:ext>
            </p:extLst>
          </p:nvPr>
        </p:nvGraphicFramePr>
        <p:xfrm>
          <a:off x="5087527" y="3002726"/>
          <a:ext cx="6547554" cy="3561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82518">
                  <a:extLst>
                    <a:ext uri="{9D8B030D-6E8A-4147-A177-3AD203B41FA5}">
                      <a16:colId xmlns:a16="http://schemas.microsoft.com/office/drawing/2014/main" val="1814081146"/>
                    </a:ext>
                  </a:extLst>
                </a:gridCol>
                <a:gridCol w="1145822">
                  <a:extLst>
                    <a:ext uri="{9D8B030D-6E8A-4147-A177-3AD203B41FA5}">
                      <a16:colId xmlns:a16="http://schemas.microsoft.com/office/drawing/2014/main" val="3157899525"/>
                    </a:ext>
                  </a:extLst>
                </a:gridCol>
                <a:gridCol w="3219214">
                  <a:extLst>
                    <a:ext uri="{9D8B030D-6E8A-4147-A177-3AD203B41FA5}">
                      <a16:colId xmlns:a16="http://schemas.microsoft.com/office/drawing/2014/main" val="85032573"/>
                    </a:ext>
                  </a:extLst>
                </a:gridCol>
              </a:tblGrid>
              <a:tr h="497132">
                <a:tc>
                  <a:txBody>
                    <a:bodyPr/>
                    <a:lstStyle/>
                    <a:p>
                      <a:r>
                        <a:rPr lang="es-US" sz="160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/>
                        <a:t>Definición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512388"/>
                  </a:ext>
                </a:extLst>
              </a:tr>
              <a:tr h="497132">
                <a:tc>
                  <a:txBody>
                    <a:bodyPr/>
                    <a:lstStyle/>
                    <a:p>
                      <a:r>
                        <a:rPr lang="es-US" sz="1600" dirty="0" err="1"/>
                        <a:t>codigoubicacion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 err="1"/>
                        <a:t>int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 err="1"/>
                        <a:t>Codigo</a:t>
                      </a:r>
                      <a:r>
                        <a:rPr lang="es-US" sz="1600" dirty="0"/>
                        <a:t> único de la sucursal (llave primaria)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00079"/>
                  </a:ext>
                </a:extLst>
              </a:tr>
              <a:tr h="497132">
                <a:tc>
                  <a:txBody>
                    <a:bodyPr/>
                    <a:lstStyle/>
                    <a:p>
                      <a:r>
                        <a:rPr lang="es-US" sz="16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 err="1"/>
                        <a:t>Varchar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/>
                        <a:t>Nombre de la sucursal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72204"/>
                  </a:ext>
                </a:extLst>
              </a:tr>
              <a:tr h="497132">
                <a:tc>
                  <a:txBody>
                    <a:bodyPr/>
                    <a:lstStyle/>
                    <a:p>
                      <a:r>
                        <a:rPr lang="es-US" sz="1600" dirty="0" err="1"/>
                        <a:t>Paisubicacion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 err="1"/>
                        <a:t>Varchar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 err="1"/>
                        <a:t>Pais</a:t>
                      </a:r>
                      <a:r>
                        <a:rPr lang="es-US" sz="1600" dirty="0"/>
                        <a:t> donde se encuentra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9274"/>
                  </a:ext>
                </a:extLst>
              </a:tr>
              <a:tr h="497132">
                <a:tc>
                  <a:txBody>
                    <a:bodyPr/>
                    <a:lstStyle/>
                    <a:p>
                      <a:r>
                        <a:rPr lang="es-US" sz="1600" dirty="0" err="1"/>
                        <a:t>Direccionsucursal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 err="1"/>
                        <a:t>Varchar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 err="1"/>
                        <a:t>Direccion</a:t>
                      </a:r>
                      <a:endParaRPr lang="es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667205"/>
                  </a:ext>
                </a:extLst>
              </a:tr>
              <a:tr h="497132">
                <a:tc>
                  <a:txBody>
                    <a:bodyPr/>
                    <a:lstStyle/>
                    <a:p>
                      <a:r>
                        <a:rPr lang="es-US" sz="1600" dirty="0" err="1"/>
                        <a:t>Telefonosucursal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 err="1"/>
                        <a:t>Varchar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 err="1"/>
                        <a:t>Telefono</a:t>
                      </a:r>
                      <a:r>
                        <a:rPr lang="es-US" sz="1600" dirty="0"/>
                        <a:t> de la oficina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52468"/>
                  </a:ext>
                </a:extLst>
              </a:tr>
              <a:tr h="497132">
                <a:tc>
                  <a:txBody>
                    <a:bodyPr/>
                    <a:lstStyle/>
                    <a:p>
                      <a:r>
                        <a:rPr lang="es-US" sz="1600" dirty="0" err="1"/>
                        <a:t>correosucursal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 err="1"/>
                        <a:t>varchar</a:t>
                      </a:r>
                      <a:endParaRPr lang="es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sz="1600" dirty="0"/>
                        <a:t>Correo de la oficina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83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67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12D27D-1D38-4484-8404-177C597E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Script sql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79D1A3E-A991-446F-8203-88E6EAC71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96759"/>
            <a:ext cx="7225748" cy="40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8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B0BA38-A58F-4279-8CD0-DDD28D6A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36" y="1028700"/>
            <a:ext cx="9947305" cy="1090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Consultas SQL</a:t>
            </a:r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CEF6BE-5FF8-4055-BC03-396D1BC9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" r="1" b="1"/>
          <a:stretch/>
        </p:blipFill>
        <p:spPr bwMode="auto"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58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282</Words>
  <Application>Microsoft Office PowerPoint</Application>
  <PresentationFormat>Panorámica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Proyecto 2 Diseño e implementación de base de datos</vt:lpstr>
      <vt:lpstr>Necesidad</vt:lpstr>
      <vt:lpstr>Supuestos de modelado</vt:lpstr>
      <vt:lpstr>Proceso de normalización</vt:lpstr>
      <vt:lpstr>Diagrama E/R</vt:lpstr>
      <vt:lpstr>Tabla empleados Metadata:</vt:lpstr>
      <vt:lpstr>Tabla puestos Metadata:</vt:lpstr>
      <vt:lpstr>Script sql</vt:lpstr>
      <vt:lpstr>Consultas SQL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2 Diseño e implementación de base de datos</dc:title>
  <dc:creator>Julio Avila</dc:creator>
  <cp:lastModifiedBy>Julio Avila</cp:lastModifiedBy>
  <cp:revision>1</cp:revision>
  <dcterms:created xsi:type="dcterms:W3CDTF">2021-10-18T14:41:01Z</dcterms:created>
  <dcterms:modified xsi:type="dcterms:W3CDTF">2021-10-20T01:12:54Z</dcterms:modified>
</cp:coreProperties>
</file>