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0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183404"/>
            <a:ext cx="8610600" cy="1938992"/>
          </a:xfrm>
          <a:prstGeom prst="rect">
            <a:avLst/>
          </a:prstGeom>
          <a:noFill/>
        </p:spPr>
        <p:txBody>
          <a:bodyPr wrap="square" rtlCol="0">
            <a:spAutoFit/>
          </a:bodyPr>
          <a:lstStyle/>
          <a:p>
            <a:r>
              <a:rPr lang="en-US" sz="2400" dirty="0"/>
              <a:t>STUDENT NAME: M.AARTHI</a:t>
            </a:r>
          </a:p>
          <a:p>
            <a:r>
              <a:rPr lang="en-US" sz="2400" dirty="0"/>
              <a:t>REGISTER NO:122201674</a:t>
            </a:r>
          </a:p>
          <a:p>
            <a:r>
              <a:rPr lang="en-US" sz="2400" dirty="0"/>
              <a:t>DEPARTMENT: B.COM ( CORPORATE SECRETARYSHIP )</a:t>
            </a:r>
          </a:p>
          <a:p>
            <a:r>
              <a:rPr lang="en-US" sz="2400" dirty="0"/>
              <a:t>COLLEGE: CHELLAMMAL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5674CF2-F848-3DC8-EEB0-7DAA2607B63D}"/>
              </a:ext>
            </a:extLst>
          </p:cNvPr>
          <p:cNvSpPr txBox="1"/>
          <p:nvPr/>
        </p:nvSpPr>
        <p:spPr>
          <a:xfrm>
            <a:off x="992857" y="1951672"/>
            <a:ext cx="6101644" cy="2308324"/>
          </a:xfrm>
          <a:prstGeom prst="rect">
            <a:avLst/>
          </a:prstGeom>
          <a:noFill/>
        </p:spPr>
        <p:txBody>
          <a:bodyPr wrap="square">
            <a:spAutoFit/>
          </a:bodyPr>
          <a:lstStyle/>
          <a:p>
            <a:r>
              <a:rPr lang="en-US" sz="2400" dirty="0"/>
              <a:t>Modeling is a crucial step in developing an Employee Performance Analysis tool. It involves designing and structuring the data and calculations in Excel to ensure that the tool effectively tracks, evaluates, and reports on employee performance.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90339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8489B26-108C-9CEF-4BBB-18369C927855}"/>
              </a:ext>
            </a:extLst>
          </p:cNvPr>
          <p:cNvSpPr txBox="1"/>
          <p:nvPr/>
        </p:nvSpPr>
        <p:spPr>
          <a:xfrm>
            <a:off x="908756" y="2019300"/>
            <a:ext cx="6101644" cy="2862322"/>
          </a:xfrm>
          <a:prstGeom prst="rect">
            <a:avLst/>
          </a:prstGeom>
          <a:noFill/>
        </p:spPr>
        <p:txBody>
          <a:bodyPr wrap="square">
            <a:spAutoFit/>
          </a:bodyPr>
          <a:lstStyle/>
          <a:p>
            <a:r>
              <a:rPr lang="en-US" sz="2000" dirty="0"/>
              <a:t>The implementation of the Employee Performance Analysis tool resulted in enhanced data insights, improved decision-making, increased efficiency, and better performance management. The tool’s ability to provide detailed, actionable performance data, along with its cost-effectiveness and scalability, delivered significant value to the organization, leading to tangible improvements in productivity, employee engagement, and strategic workforce planning.</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91E2B8-2AF5-E5A8-6927-AB6B02A4D927}"/>
              </a:ext>
            </a:extLst>
          </p:cNvPr>
          <p:cNvSpPr txBox="1"/>
          <p:nvPr/>
        </p:nvSpPr>
        <p:spPr>
          <a:xfrm>
            <a:off x="1676400" y="1676400"/>
            <a:ext cx="6101644" cy="2677656"/>
          </a:xfrm>
          <a:prstGeom prst="rect">
            <a:avLst/>
          </a:prstGeom>
          <a:noFill/>
        </p:spPr>
        <p:txBody>
          <a:bodyPr wrap="square">
            <a:spAutoFit/>
          </a:bodyPr>
          <a:lstStyle/>
          <a:p>
            <a:r>
              <a:rPr lang="en-US" sz="2400" dirty="0"/>
              <a:t>The Employee Performance Analysis tool built using Microsoft Excel represents a significant advancement in performance management within organizations. By leveraging this solution, companies can expect to achieve several key benefits and improvements in their performance management processes.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77200" y="773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C1871211-C700-6AD1-0826-386242F50FFD}"/>
              </a:ext>
            </a:extLst>
          </p:cNvPr>
          <p:cNvSpPr>
            <a:spLocks noGrp="1"/>
          </p:cNvSpPr>
          <p:nvPr>
            <p:ph type="body" idx="1"/>
          </p:nvPr>
        </p:nvSpPr>
        <p:spPr>
          <a:xfrm>
            <a:off x="456182" y="1901102"/>
            <a:ext cx="10972800" cy="1477328"/>
          </a:xfrm>
        </p:spPr>
        <p:txBody>
          <a:bodyPr/>
          <a:lstStyle/>
          <a:p>
            <a:r>
              <a:rPr lang="en-US" sz="2400" dirty="0"/>
              <a:t>This project definition provides a structured approach to creating </a:t>
            </a:r>
          </a:p>
          <a:p>
            <a:r>
              <a:rPr lang="en-US" sz="2400" dirty="0"/>
              <a:t>an Excel-based employee performance analysis tool, ensuring </a:t>
            </a:r>
          </a:p>
          <a:p>
            <a:r>
              <a:rPr lang="en-US" sz="2400" dirty="0"/>
              <a:t>that all aspects of the project are planned and documented </a:t>
            </a:r>
          </a:p>
          <a:p>
            <a:r>
              <a:rPr lang="en-US" sz="2400" dirty="0"/>
              <a:t>for successful execution.</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b="0" i="0" dirty="0">
                <a:solidFill>
                  <a:srgbClr val="474747"/>
                </a:solidFill>
                <a:effectLst/>
                <a:latin typeface="Google Sans"/>
              </a:rPr>
              <a:t>A performance review is </a:t>
            </a:r>
            <a:r>
              <a:rPr lang="en-US" sz="2400" b="0" i="0" dirty="0">
                <a:solidFill>
                  <a:srgbClr val="040C28"/>
                </a:solidFill>
                <a:effectLst/>
                <a:latin typeface="Google Sans"/>
              </a:rPr>
              <a:t>a formal, regulated assessment mechanism in which managers and other key stakeholders evaluate an employee’s work performance</a:t>
            </a:r>
            <a:r>
              <a:rPr lang="en-US" sz="2400" b="0" i="0" dirty="0">
                <a:solidFill>
                  <a:srgbClr val="474747"/>
                </a:solidFill>
                <a:effectLst/>
                <a:latin typeface="Google Sans"/>
              </a:rPr>
              <a:t>. </a:t>
            </a:r>
          </a:p>
          <a:p>
            <a:r>
              <a:rPr lang="en-US" sz="2400" b="0" i="0" dirty="0">
                <a:solidFill>
                  <a:srgbClr val="474747"/>
                </a:solidFill>
                <a:effectLst/>
                <a:latin typeface="Google Sans"/>
              </a:rPr>
              <a:t>The purpose is to learn more about their strengths and weaknesses, offer constructive feedback for skill development in the future, and assist with goal setting.</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AA4A3A3B-E2BC-4C5D-5609-FF0B0FC33F94}"/>
              </a:ext>
            </a:extLst>
          </p:cNvPr>
          <p:cNvSpPr>
            <a:spLocks noGrp="1"/>
          </p:cNvSpPr>
          <p:nvPr>
            <p:ph type="body" idx="1"/>
          </p:nvPr>
        </p:nvSpPr>
        <p:spPr>
          <a:xfrm>
            <a:off x="609600" y="1577340"/>
            <a:ext cx="10972800" cy="2769989"/>
          </a:xfrm>
        </p:spPr>
        <p:txBody>
          <a:bodyPr/>
          <a:lstStyle/>
          <a:p>
            <a:pPr marL="285750" indent="-285750">
              <a:lnSpc>
                <a:spcPct val="150000"/>
              </a:lnSpc>
              <a:buFont typeface="Arial" panose="020B0604020202020204" pitchFamily="34" charset="0"/>
              <a:buChar char="•"/>
            </a:pPr>
            <a:r>
              <a:rPr lang="en-IN" dirty="0"/>
              <a:t>Human Resources (HR) Managers.</a:t>
            </a:r>
          </a:p>
          <a:p>
            <a:pPr marL="285750" indent="-285750">
              <a:lnSpc>
                <a:spcPct val="150000"/>
              </a:lnSpc>
              <a:buFont typeface="Arial" panose="020B0604020202020204" pitchFamily="34" charset="0"/>
              <a:buChar char="•"/>
            </a:pPr>
            <a:r>
              <a:rPr lang="en-IN" dirty="0"/>
              <a:t>Department Managers.</a:t>
            </a:r>
          </a:p>
          <a:p>
            <a:pPr marL="285750" indent="-285750">
              <a:lnSpc>
                <a:spcPct val="150000"/>
              </a:lnSpc>
              <a:buFont typeface="Arial" panose="020B0604020202020204" pitchFamily="34" charset="0"/>
              <a:buChar char="•"/>
            </a:pPr>
            <a:r>
              <a:rPr lang="en-IN" dirty="0"/>
              <a:t>Team Leads/Supervisors.</a:t>
            </a:r>
          </a:p>
          <a:p>
            <a:pPr marL="285750" indent="-285750">
              <a:lnSpc>
                <a:spcPct val="150000"/>
              </a:lnSpc>
              <a:buFont typeface="Arial" panose="020B0604020202020204" pitchFamily="34" charset="0"/>
              <a:buChar char="•"/>
            </a:pPr>
            <a:r>
              <a:rPr lang="en-IN" dirty="0"/>
              <a:t>Senior Management/Executives.</a:t>
            </a:r>
          </a:p>
          <a:p>
            <a:pPr marL="285750" indent="-285750">
              <a:lnSpc>
                <a:spcPct val="150000"/>
              </a:lnSpc>
              <a:buFont typeface="Arial" panose="020B0604020202020204" pitchFamily="34" charset="0"/>
              <a:buChar char="•"/>
            </a:pPr>
            <a:r>
              <a:rPr lang="en-IN" dirty="0"/>
              <a:t>Employees.</a:t>
            </a:r>
          </a:p>
          <a:p>
            <a:pPr marL="285750" indent="-285750">
              <a:lnSpc>
                <a:spcPct val="150000"/>
              </a:lnSpc>
              <a:buFont typeface="Arial" panose="020B0604020202020204" pitchFamily="34" charset="0"/>
              <a:buChar char="•"/>
            </a:pPr>
            <a:r>
              <a:rPr lang="en-US" dirty="0"/>
              <a:t>Performance Review Committee (if applicable).</a:t>
            </a:r>
            <a:endParaRPr lang="en-IN"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76DA99B9-D252-9293-583E-E7C13394FD88}"/>
              </a:ext>
            </a:extLst>
          </p:cNvPr>
          <p:cNvSpPr txBox="1"/>
          <p:nvPr/>
        </p:nvSpPr>
        <p:spPr>
          <a:xfrm>
            <a:off x="3014134" y="2036233"/>
            <a:ext cx="6163732" cy="3416320"/>
          </a:xfrm>
          <a:prstGeom prst="rect">
            <a:avLst/>
          </a:prstGeom>
          <a:noFill/>
        </p:spPr>
        <p:txBody>
          <a:bodyPr wrap="square">
            <a:spAutoFit/>
          </a:bodyPr>
          <a:lstStyle/>
          <a:p>
            <a:r>
              <a:rPr lang="en-US" sz="2400" dirty="0"/>
              <a:t>Our solution is an advanced Excel-based tool designed to analyze, track, and report on employee performance metrics. It integrates data from various sources, calculates key performance indicators (KPIs), and provides visualizations and automated reporting to support HR managers, department heads, and other stakeholders in making data-driven decisions.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385444"/>
            <a:ext cx="10979467" cy="758190"/>
          </a:xfrm>
        </p:spPr>
        <p:txBody>
          <a:bodyPr/>
          <a:lstStyle/>
          <a:p>
            <a:r>
              <a:rPr lang="en-IN" dirty="0"/>
              <a:t>Dataset Description</a:t>
            </a:r>
          </a:p>
        </p:txBody>
      </p:sp>
      <p:sp>
        <p:nvSpPr>
          <p:cNvPr id="4" name="TextBox 3">
            <a:extLst>
              <a:ext uri="{FF2B5EF4-FFF2-40B4-BE49-F238E27FC236}">
                <a16:creationId xmlns:a16="http://schemas.microsoft.com/office/drawing/2014/main" id="{4F2D16AB-8D85-BCC4-A7A7-D5666B88DE95}"/>
              </a:ext>
            </a:extLst>
          </p:cNvPr>
          <p:cNvSpPr txBox="1"/>
          <p:nvPr/>
        </p:nvSpPr>
        <p:spPr>
          <a:xfrm>
            <a:off x="457200" y="1143634"/>
            <a:ext cx="6101644" cy="5047536"/>
          </a:xfrm>
          <a:prstGeom prst="rect">
            <a:avLst/>
          </a:prstGeom>
          <a:noFill/>
        </p:spPr>
        <p:txBody>
          <a:bodyPr wrap="square">
            <a:spAutoFit/>
          </a:bodyPr>
          <a:lstStyle/>
          <a:p>
            <a:pPr marL="285750" indent="-285750">
              <a:buFont typeface="Arial" panose="020B0604020202020204" pitchFamily="34" charset="0"/>
              <a:buChar char="•"/>
            </a:pPr>
            <a:r>
              <a:rPr lang="en-US" sz="1600" b="1" dirty="0"/>
              <a:t>Employee Information</a:t>
            </a:r>
          </a:p>
          <a:p>
            <a:r>
              <a:rPr lang="en-US" sz="1600" b="1" dirty="0"/>
              <a:t>       </a:t>
            </a:r>
            <a:r>
              <a:rPr lang="en-US" sz="1600" dirty="0"/>
              <a:t>Purpose: To uniquely identify and provide basic details about each employee.</a:t>
            </a:r>
          </a:p>
          <a:p>
            <a:pPr marL="285750" indent="-285750">
              <a:buFont typeface="Arial" panose="020B0604020202020204" pitchFamily="34" charset="0"/>
              <a:buChar char="•"/>
            </a:pPr>
            <a:r>
              <a:rPr lang="en-US" sz="1600" b="1" dirty="0"/>
              <a:t>Performance Metrics</a:t>
            </a:r>
          </a:p>
          <a:p>
            <a:r>
              <a:rPr lang="en-US" sz="1600" b="1" dirty="0"/>
              <a:t>     </a:t>
            </a:r>
            <a:r>
              <a:rPr lang="en-US" sz="1600" dirty="0"/>
              <a:t>Purpose: To capture various aspects of employee performance.</a:t>
            </a:r>
          </a:p>
          <a:p>
            <a:pPr marL="285750" indent="-285750">
              <a:buFont typeface="Arial" panose="020B0604020202020204" pitchFamily="34" charset="0"/>
              <a:buChar char="•"/>
            </a:pPr>
            <a:r>
              <a:rPr lang="en-US" sz="1600" b="1" dirty="0"/>
              <a:t>Goals and Achievements</a:t>
            </a:r>
          </a:p>
          <a:p>
            <a:r>
              <a:rPr lang="en-US" sz="1600" dirty="0"/>
              <a:t>      Purpose: To track the goals set for the employee and their achievements.</a:t>
            </a:r>
          </a:p>
          <a:p>
            <a:pPr marL="285750" indent="-285750">
              <a:buFont typeface="Arial" panose="020B0604020202020204" pitchFamily="34" charset="0"/>
              <a:buChar char="•"/>
            </a:pPr>
            <a:r>
              <a:rPr lang="en-US" sz="1600" b="1" dirty="0"/>
              <a:t>Feedback and Comments</a:t>
            </a:r>
          </a:p>
          <a:p>
            <a:r>
              <a:rPr lang="en-US" sz="1600" dirty="0"/>
              <a:t>     Purpose: To provide qualitative assessments and feedback.</a:t>
            </a:r>
          </a:p>
          <a:p>
            <a:pPr marL="285750" indent="-285750">
              <a:buFont typeface="Arial" panose="020B0604020202020204" pitchFamily="34" charset="0"/>
              <a:buChar char="•"/>
            </a:pPr>
            <a:r>
              <a:rPr lang="en-US" sz="1600" b="1" dirty="0"/>
              <a:t>Training and Development</a:t>
            </a:r>
          </a:p>
          <a:p>
            <a:r>
              <a:rPr lang="en-US" sz="1600" b="1" dirty="0"/>
              <a:t>      </a:t>
            </a:r>
            <a:r>
              <a:rPr lang="en-US" sz="1600" dirty="0"/>
              <a:t>Purpose: To record any training or development activities related to performance.</a:t>
            </a:r>
          </a:p>
          <a:p>
            <a:pPr marL="285750" indent="-285750">
              <a:buFont typeface="Arial" panose="020B0604020202020204" pitchFamily="34" charset="0"/>
              <a:buChar char="•"/>
            </a:pPr>
            <a:r>
              <a:rPr lang="en-US" sz="1600" b="1" dirty="0"/>
              <a:t>Historical Data</a:t>
            </a:r>
          </a:p>
          <a:p>
            <a:r>
              <a:rPr lang="en-US" sz="1600" dirty="0"/>
              <a:t>      Purpose: To track performance trends over time.</a:t>
            </a:r>
          </a:p>
          <a:p>
            <a:pPr marL="285750" indent="-285750">
              <a:buFont typeface="Arial" panose="020B0604020202020204" pitchFamily="34" charset="0"/>
              <a:buChar char="•"/>
            </a:pPr>
            <a:r>
              <a:rPr lang="en-US" sz="1600" b="1" dirty="0"/>
              <a:t>Attendance Records</a:t>
            </a:r>
          </a:p>
          <a:p>
            <a:r>
              <a:rPr lang="en-US" sz="1600" b="1" dirty="0"/>
              <a:t>      </a:t>
            </a:r>
            <a:r>
              <a:rPr lang="en-US" sz="1600" dirty="0"/>
              <a:t>Purpose: To monitor and evaluate employee attendance.</a:t>
            </a:r>
          </a:p>
          <a:p>
            <a:pPr marL="285750" indent="-285750">
              <a:buFont typeface="Arial" panose="020B0604020202020204" pitchFamily="34" charset="0"/>
              <a:buChar char="•"/>
            </a:pPr>
            <a:r>
              <a:rPr lang="en-US" sz="1600" b="1" dirty="0"/>
              <a:t>Bonus and Compensation</a:t>
            </a:r>
          </a:p>
          <a:p>
            <a:r>
              <a:rPr lang="en-US" sz="1600" b="1" dirty="0"/>
              <a:t>     </a:t>
            </a:r>
            <a:r>
              <a:rPr lang="en-US" sz="1600" dirty="0"/>
              <a:t>Purpose: To correlate performance with compensation outcomes.</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1" y="162165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98E9C72-6F7F-8C37-F582-416008942BC8}"/>
              </a:ext>
            </a:extLst>
          </p:cNvPr>
          <p:cNvSpPr txBox="1"/>
          <p:nvPr/>
        </p:nvSpPr>
        <p:spPr>
          <a:xfrm>
            <a:off x="2362200" y="2055897"/>
            <a:ext cx="6101644" cy="1938992"/>
          </a:xfrm>
          <a:prstGeom prst="rect">
            <a:avLst/>
          </a:prstGeom>
          <a:noFill/>
        </p:spPr>
        <p:txBody>
          <a:bodyPr wrap="square">
            <a:spAutoFit/>
          </a:bodyPr>
          <a:lstStyle/>
          <a:p>
            <a:r>
              <a:rPr lang="en-US" sz="2000" dirty="0"/>
              <a:t>The "wow" factor in our Excel-based Employee Performance Analysis tool lies in its combination of sophisticated features and ease of use, creating a powerful yet user-friendly solution that stands out in the realm of performance management. Here’s what makes our solution exceptional:</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577</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Aarthi Murugan</cp:lastModifiedBy>
  <cp:revision>13</cp:revision>
  <dcterms:created xsi:type="dcterms:W3CDTF">2024-03-29T15:07:22Z</dcterms:created>
  <dcterms:modified xsi:type="dcterms:W3CDTF">2024-09-01T06:55:00Z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