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5" r:id="rId5"/>
    <p:sldId id="271" r:id="rId6"/>
    <p:sldId id="261" r:id="rId7"/>
    <p:sldId id="260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3" r:id="rId19"/>
    <p:sldId id="268" r:id="rId20"/>
    <p:sldId id="25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90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Точечный рисунок" r:id="rId3" imgW="1504762" imgH="4153480" progId="PBrush">
                  <p:embed/>
                </p:oleObj>
              </mc:Choice>
              <mc:Fallback>
                <p:oleObj name="Точечный рисунок" r:id="rId3" imgW="1504762" imgH="415348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Точечный рисунок" r:id="rId5" imgW="1504762" imgH="4153480" progId="PBrush">
                  <p:embed/>
                </p:oleObj>
              </mc:Choice>
              <mc:Fallback>
                <p:oleObj name="Точечный рисунок" r:id="rId5" imgW="1504762" imgH="415348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0" y="7939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Точечный рисунок" r:id="rId6" imgW="1504762" imgH="4153480" progId="PBrush">
                  <p:embed/>
                </p:oleObj>
              </mc:Choice>
              <mc:Fallback>
                <p:oleObj name="Точечный рисунок" r:id="rId6" imgW="1504762" imgH="4153480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39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 descr="sl_ru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48715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5" y="7939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9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9"/>
            <a:ext cx="7840662" cy="11064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2" y="1268414"/>
            <a:ext cx="4029075" cy="52657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6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6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9"/>
            <a:ext cx="7840662" cy="11064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2" y="1268414"/>
            <a:ext cx="4029075" cy="52657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6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6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9"/>
            <a:ext cx="7840662" cy="11064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2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6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2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6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9"/>
            <a:ext cx="8210550" cy="6526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2" y="1268414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6" y="1268414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90" y="2035175"/>
          <a:ext cx="8461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Точечный рисунок" r:id="rId18" imgW="1504762" imgH="4153480" progId="PBrush">
                  <p:embed/>
                </p:oleObj>
              </mc:Choice>
              <mc:Fallback>
                <p:oleObj name="Точечный рисунок" r:id="rId18" imgW="1504762" imgH="415348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035175"/>
                        <a:ext cx="846137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Точечный рисунок" r:id="rId20" imgW="1504762" imgH="4153480" progId="PBrush">
                  <p:embed/>
                </p:oleObj>
              </mc:Choice>
              <mc:Fallback>
                <p:oleObj name="Точечный рисунок" r:id="rId20" imgW="1504762" imgH="415348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7939"/>
          <a:ext cx="8461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Точечный рисунок" r:id="rId21" imgW="1504762" imgH="4153480" progId="PBrush">
                  <p:embed/>
                </p:oleObj>
              </mc:Choice>
              <mc:Fallback>
                <p:oleObj name="Точечный рисунок" r:id="rId21" imgW="1504762" imgH="4153480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39"/>
                        <a:ext cx="84613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8" descr="sl_ru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748715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9"/>
            <a:ext cx="7840662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r>
              <a:rPr lang="en-US" altLang="ru-RU" smtClean="0"/>
              <a:t/>
            </a:r>
            <a:br>
              <a:rPr lang="en-US" altLang="ru-RU" smtClean="0"/>
            </a:br>
            <a:endParaRPr lang="ru-RU" altLang="ru-RU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4"/>
            <a:ext cx="8210550" cy="52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9pPr>
    </p:titleStyle>
    <p:bodyStyle>
      <a:lvl1pPr marL="342900" indent="-3429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3200">
          <a:solidFill>
            <a:srgbClr val="009CFF"/>
          </a:solidFill>
          <a:latin typeface="Arial Black" pitchFamily="34" charset="0"/>
          <a:ea typeface="+mn-ea"/>
          <a:cs typeface="+mn-cs"/>
        </a:defRPr>
      </a:lvl1pPr>
      <a:lvl2pPr marL="742950" indent="-28575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5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5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5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5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git" TargetMode="External"/><Relationship Id="rId2" Type="http://schemas.openxmlformats.org/officeDocument/2006/relationships/hyperlink" Target="https://git-scm.com/book/ru/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thub/gitignore" TargetMode="External"/><Relationship Id="rId4" Type="http://schemas.openxmlformats.org/officeDocument/2006/relationships/hyperlink" Target="https://habr.com/ru/post/32999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7"/>
            <a:ext cx="7772400" cy="1470025"/>
          </a:xfrm>
        </p:spPr>
        <p:txBody>
          <a:bodyPr/>
          <a:lstStyle/>
          <a:p>
            <a:r>
              <a:rPr lang="ru-RU" sz="2800" dirty="0" smtClean="0"/>
              <a:t>Принципы</a:t>
            </a:r>
            <a:r>
              <a:rPr lang="ru-RU" dirty="0" smtClean="0"/>
              <a:t> работы с </a:t>
            </a:r>
            <a:r>
              <a:rPr lang="en-US" dirty="0" smtClean="0"/>
              <a:t>GitLab</a:t>
            </a:r>
            <a:endParaRPr lang="ru-RU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552452" y="3363913"/>
            <a:ext cx="4919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800" b="0" dirty="0"/>
              <a:t>Версия: 		</a:t>
            </a:r>
            <a:r>
              <a:rPr lang="ru-RU" altLang="ru-RU" sz="1800" b="0" dirty="0" smtClean="0"/>
              <a:t>0.2</a:t>
            </a:r>
            <a:endParaRPr lang="en-US" altLang="ru-RU" sz="1800" b="0" dirty="0"/>
          </a:p>
          <a:p>
            <a:r>
              <a:rPr lang="ru-RU" altLang="ru-RU" sz="1800" b="0" dirty="0"/>
              <a:t>Дата: 	</a:t>
            </a:r>
            <a:r>
              <a:rPr lang="ru-RU" altLang="ru-RU" sz="1800" b="0"/>
              <a:t>	</a:t>
            </a:r>
            <a:r>
              <a:rPr lang="ru-RU" altLang="ru-RU" smtClean="0"/>
              <a:t>09.05.2020</a:t>
            </a:r>
            <a:endParaRPr lang="ru-RU" altLang="ru-RU" sz="1800" b="0" dirty="0"/>
          </a:p>
          <a:p>
            <a:r>
              <a:rPr lang="ru-RU" altLang="ru-RU" sz="1800" b="0" dirty="0"/>
              <a:t>Исполнители: 	</a:t>
            </a:r>
            <a:r>
              <a:rPr lang="ru-RU" altLang="ru-RU" sz="1800" b="0" dirty="0" smtClean="0"/>
              <a:t>Карапетян Т.В.</a:t>
            </a:r>
            <a:endParaRPr lang="ru-RU" altLang="ru-RU" sz="1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Работа с репозиторием в </a:t>
            </a:r>
            <a:br>
              <a:rPr lang="ru-RU" dirty="0" smtClean="0"/>
            </a:br>
            <a:r>
              <a:rPr lang="ru-RU" dirty="0" smtClean="0"/>
              <a:t>рамках одной ветки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5"/>
            <a:ext cx="8210550" cy="5265737"/>
          </a:xfrm>
        </p:spPr>
        <p:txBody>
          <a:bodyPr/>
          <a:lstStyle/>
          <a:p>
            <a:pPr>
              <a:buNone/>
            </a:pPr>
            <a:r>
              <a:rPr lang="ru-RU" sz="1600" dirty="0" smtClean="0"/>
              <a:t>Добавление нового локального файла в репозиторий: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add [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 [. – 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добавить все файлы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текщуей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директории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Для того чтобы изменения вносимые в какой-либо файл отслеживались в репозитории этот файл необходимо предварительно добавить файл в репозиторий при помощи команды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add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Новые создаваемые файлы по умолчанию не включаются в репозиторий.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использовании командной строки при работе с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необходимо добавлять файл, в котором произведены изменения перед каждым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коммитом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В случае если работа ведется через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Tortoise Git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или встроена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IDE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то данная операция будет выполнятся автоматически.</a:t>
            </a:r>
          </a:p>
          <a:p>
            <a:pPr>
              <a:buNone/>
            </a:pPr>
            <a:r>
              <a:rPr lang="ru-RU" sz="1600" dirty="0" smtClean="0"/>
              <a:t>Загрузка локальных</a:t>
            </a:r>
            <a:r>
              <a:rPr lang="en-US" sz="1600" dirty="0" smtClean="0"/>
              <a:t> </a:t>
            </a:r>
            <a:r>
              <a:rPr lang="ru-RU" sz="1600" dirty="0" smtClean="0"/>
              <a:t>коммитов на сервер (</a:t>
            </a:r>
            <a:r>
              <a:rPr lang="en-US" sz="1600" dirty="0" smtClean="0"/>
              <a:t>push</a:t>
            </a:r>
            <a:r>
              <a:rPr lang="ru-RU" sz="1600" dirty="0" smtClean="0"/>
              <a:t>)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push origin [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  <a:endParaRPr lang="ru-RU" sz="1600" i="1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Загрузка всех локальных коммитов (не загруженных ранее) из локального репозитория в удаленный. Если указать имя ветки, то будут загружены изменения только этой ветки, иначе будут загружены локальные изменения во всех ветках.</a:t>
            </a:r>
            <a:endParaRPr lang="ru-RU" sz="1600" i="1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ru-RU" sz="1600" dirty="0" smtClean="0"/>
              <a:t>Обновление локального репозитория (</a:t>
            </a:r>
            <a:r>
              <a:rPr lang="en-US" sz="1600" dirty="0" smtClean="0"/>
              <a:t>pull)</a:t>
            </a:r>
            <a:endParaRPr lang="ru-RU" sz="1600" dirty="0" smtClean="0"/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pull origin [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Загрузка всех изменений из удаленного репозитория в локальный. Если указано имя ветки, то загрузится только конкретная ветка, иначе будут обновлены все ветки локального репозитория.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Ветвление репозитория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Создание новой ветки репозитория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branch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создание новой ветки (без переключения)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checkout –b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создание новой ветки и переключение на неё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Создает новую ветку репозитория, идентичную той ветке, из которой вызывается одна из представленных выше команд. В новой ветке будут все файлы и все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коммиты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исходной ветки на момент создания новой ветки.</a:t>
            </a:r>
          </a:p>
          <a:p>
            <a:pPr marL="0" indent="0">
              <a:buNone/>
            </a:pPr>
            <a:r>
              <a:rPr lang="ru-RU" sz="1600" dirty="0" smtClean="0"/>
              <a:t>Переключение между ветками</a:t>
            </a:r>
          </a:p>
          <a:p>
            <a:pPr marL="0" indent="4476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checkout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endParaRPr lang="en-US" sz="1600" i="1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Переводит репозиторий в состояния, соответствующее указанной ветке. Для того чтобы посмотреть список всех веток локального репозитория используется команда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branch –l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чтобы посмотреть список веток удаленного репозитория необходимо использовать ключ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–r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Защищенные ветки</a:t>
            </a:r>
          </a:p>
          <a:p>
            <a:pPr marL="0" indent="447675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позволяют сделать ветки защищенными. Защищенную ветку запрещено удалять. В защищенную ветку запрещено выполнять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push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всем кроме пользователей с соответствующими разрешениями. Соответствующие разрешения выдаются руководителям проекта. Как правило статус защищенной присваивается веткам, отражающим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релизное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состояние проекта (например ветка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). Внесение изменений в такие ветки осуществляется посредством процедуры слияния веток,  описанной далее.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Ветвление репозитория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 smtClean="0"/>
              <a:t>Слияние веток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Слияние веток – перенос всех коммитов из одной ветки, в другую.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для осуществления слияния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используется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merge request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(далее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), представляющий собой запрос на слияние веток.</a:t>
            </a:r>
          </a:p>
          <a:p>
            <a:pPr marL="0" indent="447675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позволяет обсудить вносимые изменения с другими разработчиками. Также данный механизм позволяет предотвратить внесение некорректных изменений, нарушающих функционирование проекта.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Перед созданием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необходимо выполнить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push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текущих коммитов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source-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ветку. После этого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web-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интерфейсе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перейти в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Merge Requests -&gt; New merge request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и выбрать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source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target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ветки. Затем нажав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Compare branches and continue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необходимо дать название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дать его короткое описание и указать участника проекта, которому назначен данный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пункте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Assignee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после чего нажать кнопку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Submit merge request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После этого созданный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будет отображаться в списке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Merge Requests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где выбрав конкретный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можно принять участие в его обсуждении.</a:t>
            </a:r>
          </a:p>
          <a:p>
            <a:pPr marL="0" indent="447675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может быть закрыт, таким образом предлагаемые к внесению изменения будут отклонены. Если же изменения принимаются руководителем проекта, то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будет принят.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Ветвление репозитория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1124744"/>
            <a:ext cx="6540199" cy="1008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293097"/>
            <a:ext cx="3744416" cy="2406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996952"/>
            <a:ext cx="5347326" cy="1070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7546" y="62068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Создание </a:t>
            </a:r>
            <a:r>
              <a:rPr lang="en-US" dirty="0" smtClean="0"/>
              <a:t>MR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7546" y="2276874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Выбор </a:t>
            </a:r>
            <a:r>
              <a:rPr lang="en-US" dirty="0" smtClean="0"/>
              <a:t>source </a:t>
            </a:r>
            <a:r>
              <a:rPr lang="ru-RU" dirty="0" smtClean="0"/>
              <a:t>и</a:t>
            </a:r>
            <a:r>
              <a:rPr lang="en-US" dirty="0" smtClean="0"/>
              <a:t> target</a:t>
            </a:r>
            <a:br>
              <a:rPr lang="en-US" dirty="0" smtClean="0"/>
            </a:br>
            <a:r>
              <a:rPr lang="ru-RU" dirty="0" smtClean="0"/>
              <a:t>веток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546" y="4149080"/>
            <a:ext cx="2651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Выбор названия,</a:t>
            </a:r>
            <a:br>
              <a:rPr lang="ru-RU" dirty="0" smtClean="0"/>
            </a:br>
            <a:r>
              <a:rPr lang="ru-RU" dirty="0" smtClean="0"/>
              <a:t>описания и участника,</a:t>
            </a:r>
            <a:br>
              <a:rPr lang="ru-RU" dirty="0" smtClean="0"/>
            </a:br>
            <a:r>
              <a:rPr lang="ru-RU" dirty="0" smtClean="0"/>
              <a:t>которому назначен </a:t>
            </a:r>
            <a:r>
              <a:rPr lang="en-US" dirty="0" smtClean="0"/>
              <a:t>MR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ru-RU" dirty="0" smtClean="0"/>
              <a:t>Методика работы с ветками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4824536" cy="5832648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/>
              <a:t>В каких случаях создавать новую ветку репозитория?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Создавать новую ветку репозитория стоит каждый раз когда начинается работа над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каким-либо новым функционалом, исправление ошибок, эксперимент и т.д.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Перед созданием новой ветки необходимо четко обозначить конкретный функционал или исправление ошибки, которое будет выполняться в рамках данной ветки. Все изменения должны быть направлены исключительно на решение обозначенной задачи.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b="1" dirty="0" smtClean="0">
                <a:solidFill>
                  <a:schemeClr val="tx1"/>
                </a:solidFill>
                <a:latin typeface="+mn-lt"/>
              </a:rPr>
              <a:t>Решение нескольких задач в рамках одной ветки недопустимо!</a:t>
            </a:r>
          </a:p>
          <a:p>
            <a:pPr marL="0" indent="0">
              <a:buNone/>
            </a:pPr>
            <a:r>
              <a:rPr lang="ru-RU" sz="1600" b="1" dirty="0" smtClean="0"/>
              <a:t>Обязательные ветки</a:t>
            </a:r>
            <a:endParaRPr lang="ru-RU" sz="1600" dirty="0" smtClean="0"/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каждом репозитории обязательно должны быть следующие защищенные ветки:</a:t>
            </a:r>
          </a:p>
          <a:p>
            <a:pPr marL="0" indent="447675">
              <a:buNone/>
            </a:pP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релизные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версии проекта;</a:t>
            </a:r>
          </a:p>
          <a:p>
            <a:pPr marL="0" indent="447675">
              <a:buNone/>
            </a:pP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dev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ветка для разработки.</a:t>
            </a:r>
          </a:p>
        </p:txBody>
      </p:sp>
      <p:pic>
        <p:nvPicPr>
          <p:cNvPr id="5" name="Picture 2" descr="https://nvie.com/img/git-model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124744"/>
            <a:ext cx="3368877" cy="44644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 Методика работы с ветками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764705"/>
            <a:ext cx="8208912" cy="616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Как именовать ветки?</a:t>
            </a:r>
          </a:p>
          <a:p>
            <a:pPr indent="268288"/>
            <a:r>
              <a:rPr lang="ru-RU" sz="1600" dirty="0" smtClean="0"/>
              <a:t>Название ветки должно состоять из группового </a:t>
            </a:r>
            <a:r>
              <a:rPr lang="ru-RU" sz="1600" dirty="0" err="1" smtClean="0"/>
              <a:t>токена</a:t>
            </a:r>
            <a:r>
              <a:rPr lang="ru-RU" sz="1600" dirty="0" smtClean="0"/>
              <a:t>, отражающего характер работы, которая проводится в ветке и кратко сформулированной основной части названия, отражающей смысл работы, проводимой в ветке.</a:t>
            </a:r>
          </a:p>
          <a:p>
            <a:pPr indent="268288"/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Предлагается использовать следующие групповые </a:t>
            </a:r>
            <a:r>
              <a:rPr lang="ru-RU" sz="1600" dirty="0" err="1" smtClean="0">
                <a:solidFill>
                  <a:srgbClr val="009CFF"/>
                </a:solidFill>
                <a:latin typeface="Arial Black" pitchFamily="34" charset="0"/>
              </a:rPr>
              <a:t>токены</a:t>
            </a:r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: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err="1" smtClean="0"/>
              <a:t>wip</a:t>
            </a:r>
            <a:r>
              <a:rPr lang="en-US" sz="1600" dirty="0" smtClean="0"/>
              <a:t> – </a:t>
            </a:r>
            <a:r>
              <a:rPr lang="ru-RU" sz="1600" dirty="0" smtClean="0"/>
              <a:t>долгосрочная разработка, может быть несколько слияний в ходе разработки без удаления ветки;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smtClean="0"/>
              <a:t>feat</a:t>
            </a:r>
            <a:r>
              <a:rPr lang="en-US" sz="1600" dirty="0" smtClean="0"/>
              <a:t> – </a:t>
            </a:r>
            <a:r>
              <a:rPr lang="ru-RU" sz="1600" dirty="0" smtClean="0"/>
              <a:t>новый функционал или расширение имеющегося. При слиянии ветка удаляется разработки какого-либо функционала;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smtClean="0"/>
              <a:t>bug</a:t>
            </a:r>
            <a:r>
              <a:rPr lang="en-US" sz="1600" dirty="0" smtClean="0"/>
              <a:t> – </a:t>
            </a:r>
            <a:r>
              <a:rPr lang="ru-RU" sz="1600" dirty="0" smtClean="0"/>
              <a:t>исправление ошибок;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smtClean="0"/>
              <a:t>junk</a:t>
            </a:r>
            <a:r>
              <a:rPr lang="en-US" sz="1600" dirty="0" smtClean="0"/>
              <a:t> </a:t>
            </a:r>
            <a:r>
              <a:rPr lang="ru-RU" sz="1600" dirty="0" smtClean="0"/>
              <a:t>– одноразовая ветка для экспериментов.</a:t>
            </a:r>
          </a:p>
          <a:p>
            <a:pPr algn="just"/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Основная часть названия</a:t>
            </a:r>
          </a:p>
          <a:p>
            <a:pPr indent="268288" algn="just"/>
            <a:r>
              <a:rPr lang="ru-RU" sz="1600" dirty="0" smtClean="0"/>
              <a:t>Основная часть названия должна ёмко отражать суть проводимой работы. Основная часть может состоять из нескольких частей, разделяемых символом </a:t>
            </a:r>
            <a:r>
              <a:rPr lang="en-US" sz="1600" b="1" dirty="0" smtClean="0"/>
              <a:t>/</a:t>
            </a:r>
            <a:r>
              <a:rPr lang="ru-RU" sz="1600" b="1" dirty="0" smtClean="0"/>
              <a:t>,</a:t>
            </a:r>
            <a:r>
              <a:rPr lang="ru-RU" sz="1600" dirty="0" smtClean="0"/>
              <a:t> формируя таким образом составное название. Однако одновременно в репозитории не может быть двух веток с составной основной частью, имеющих одинаковую начальную часть составного имени (например </a:t>
            </a:r>
            <a:r>
              <a:rPr lang="en-US" sz="1600" dirty="0" smtClean="0"/>
              <a:t>feat/a/b </a:t>
            </a:r>
            <a:r>
              <a:rPr lang="ru-RU" sz="1600" dirty="0" smtClean="0"/>
              <a:t>и </a:t>
            </a:r>
            <a:r>
              <a:rPr lang="en-US" sz="1600" dirty="0" smtClean="0"/>
              <a:t>feat/a/c</a:t>
            </a:r>
            <a:r>
              <a:rPr lang="ru-RU" sz="1600" dirty="0" smtClean="0"/>
              <a:t>).</a:t>
            </a:r>
          </a:p>
          <a:p>
            <a:pPr indent="268288" algn="just"/>
            <a:r>
              <a:rPr lang="ru-RU" sz="1600" dirty="0" smtClean="0"/>
              <a:t>Допускается использование нескольких слов в одной части названия. В таком случае слова следует разделять </a:t>
            </a:r>
            <a:r>
              <a:rPr lang="ru-RU" sz="1600" b="1" dirty="0" smtClean="0">
                <a:latin typeface="Arial Black" pitchFamily="34" charset="0"/>
              </a:rPr>
              <a:t>-</a:t>
            </a:r>
            <a:r>
              <a:rPr lang="ru-RU" sz="1600" dirty="0" smtClean="0"/>
              <a:t>.</a:t>
            </a:r>
          </a:p>
          <a:p>
            <a:pPr algn="just">
              <a:spcBef>
                <a:spcPts val="1000"/>
              </a:spcBef>
            </a:pPr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Примеры названий веток:</a:t>
            </a:r>
          </a:p>
          <a:p>
            <a:pPr indent="268288" algn="just">
              <a:buFont typeface="Arial" pitchFamily="34" charset="0"/>
              <a:buChar char="•"/>
            </a:pPr>
            <a:r>
              <a:rPr lang="en-US" sz="1600" b="1" i="1" dirty="0" err="1" smtClean="0"/>
              <a:t>wip</a:t>
            </a:r>
            <a:r>
              <a:rPr lang="en-US" sz="1600" b="1" i="1" dirty="0" smtClean="0"/>
              <a:t>/plots;</a:t>
            </a:r>
          </a:p>
          <a:p>
            <a:pPr indent="268288" algn="just">
              <a:buFont typeface="Arial" pitchFamily="34" charset="0"/>
              <a:buChar char="•"/>
            </a:pPr>
            <a:r>
              <a:rPr lang="en-US" sz="1600" b="1" i="1" dirty="0" smtClean="0"/>
              <a:t>feat/benchmark-enhancement/</a:t>
            </a:r>
            <a:r>
              <a:rPr lang="en-US" sz="1600" b="1" i="1" dirty="0" err="1" smtClean="0"/>
              <a:t>rastrigin</a:t>
            </a:r>
            <a:r>
              <a:rPr lang="en-US" sz="1600" b="1" i="1" dirty="0" smtClean="0"/>
              <a:t>;</a:t>
            </a:r>
          </a:p>
          <a:p>
            <a:pPr indent="268288" algn="just">
              <a:buFont typeface="Arial" pitchFamily="34" charset="0"/>
              <a:buChar char="•"/>
            </a:pPr>
            <a:r>
              <a:rPr lang="en-US" sz="1600" b="1" i="1" dirty="0" smtClean="0"/>
              <a:t>feat/searching-</a:t>
            </a:r>
            <a:r>
              <a:rPr lang="en-US" sz="1600" b="1" i="1" dirty="0" err="1" smtClean="0"/>
              <a:t>behaviour</a:t>
            </a:r>
            <a:r>
              <a:rPr lang="en-US" sz="1600" b="1" i="1" dirty="0" smtClean="0"/>
              <a:t>.</a:t>
            </a:r>
            <a:endParaRPr lang="ru-RU" sz="1600" b="1" i="1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5373217"/>
            <a:ext cx="8159053" cy="1357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ru-RU" dirty="0" smtClean="0"/>
              <a:t>Создание релиза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Создание релиза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Релиз представляет собой фиксацию определенного состояния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-ветки.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для этого используется инструмент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Tags/Releases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Для создания нового релиза необходимо в боковой панели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web-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версии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перейти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Project overview -&gt; Releases -&gt; New release</a:t>
            </a:r>
            <a:r>
              <a:rPr lang="ru-RU" sz="1600" b="1" i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Далее указать имя релиза, его описание. </a:t>
            </a:r>
            <a:r>
              <a:rPr lang="ru-RU" sz="1600" b="1" dirty="0" smtClean="0">
                <a:solidFill>
                  <a:schemeClr val="tx1"/>
                </a:solidFill>
                <a:latin typeface="+mn-lt"/>
              </a:rPr>
              <a:t>Создавать релиз обязательно только из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ru-RU" sz="1600" b="1" dirty="0" smtClean="0">
                <a:solidFill>
                  <a:schemeClr val="tx1"/>
                </a:solidFill>
                <a:latin typeface="+mn-lt"/>
              </a:rPr>
              <a:t> ветки!</a:t>
            </a:r>
            <a:endParaRPr lang="en-US" sz="1600" b="1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Также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позволяет помимо исходного кода добавлять в релиз ссылку на внешние файлы, содержащие, например, документацию или бинарные файлы собранного проекта. Для этого после создания релиза необходимо также перейти в </a:t>
            </a:r>
            <a:r>
              <a:rPr lang="en-US" sz="1600" b="1" i="1" dirty="0" smtClean="0">
                <a:solidFill>
                  <a:schemeClr val="tx1"/>
                </a:solidFill>
              </a:rPr>
              <a:t>Project overview -&gt; Releases -&gt; New release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нажать пиктограмму редактирования релиза. После чего внизу страницы будет доступно поле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Release assets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в котором можно указать внешнюю ссылку на файлы, которые необходимо прикрепить к релизу</a:t>
            </a:r>
            <a:endParaRPr lang="ru-RU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653136"/>
            <a:ext cx="3384376" cy="16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7. Игнорирование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250" y="836714"/>
            <a:ext cx="8210550" cy="5697439"/>
          </a:xfrm>
        </p:spPr>
        <p:txBody>
          <a:bodyPr/>
          <a:lstStyle/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работе с системой контроля версий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можно исключать некоторые локальные файлы из репозитория. Для этого используется файл с именем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В таком файле указываются пути к файлам или директориям, изменения в которых не будут отслеживаться в репозитории. Такой файл может находиться как в основной директории репозитория, так и в каждой отдельной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субдериктории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указании путей файлов могут быть использованы следующие спецификаторы:</a:t>
            </a:r>
          </a:p>
          <a:p>
            <a:pPr marL="0" indent="447675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# -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комментирование строки;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/ -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разделитель пути к директории. Если в начале или середине пути файла есть данный символ, то путь к файлу воспринимается относительно конкретного файла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Если же такой символ отсутствует, то будет проигнорирован любой файл с совпадающим именем в текущей директории или на уровнях ниже текущей директории;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* - все файлы, совпадающие с паттерном. Может также использоваться для исключения всех файлов определенного расширения (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*.zip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);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! – отменяет игнорирование какого-либо файла, перед которым установлен. Например, необходимо игнорировать в директории все файлы, кроме одного. Тогда все файлы директории игнорируется *, а необходимый файл исключается из спецификатора символом !.</a:t>
            </a:r>
          </a:p>
          <a:p>
            <a:pPr marL="0" indent="447675">
              <a:buNone/>
            </a:pPr>
            <a:endParaRPr lang="ru-RU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7. Игнорирование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250" y="1268761"/>
            <a:ext cx="8210550" cy="5265737"/>
          </a:xfrm>
        </p:spPr>
        <p:txBody>
          <a:bodyPr/>
          <a:lstStyle/>
          <a:p>
            <a:pPr marL="0" indent="447675">
              <a:buNone/>
            </a:pPr>
            <a:r>
              <a:rPr lang="ru-RU" sz="1600" dirty="0" smtClean="0"/>
              <a:t>Какие файлы следует игнорировать?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число игнорируемых файлов следует очевидно включать файлы, изменения в которых нет необходимости отслеживать. Как правило относят почти все файлы, не являющиеся файлами исходного кода, т.к. только эти изменения являются  принципиальными для контроля.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Примеры файлов, которые рекомендуется исключать: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файлы логов;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файлы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кэша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файлы и артефакты сборки;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директория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build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конфигурационные файлы окружения конкретного пользователя;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любые другие выходные файлы генерируемые в результате работы программы. Такие файлы распространяются отдельно от контроля версий;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8. Справочная 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Официальная документация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2"/>
              </a:rPr>
              <a:t>https://git-scm.com/book/ru/v2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Тэг </a:t>
            </a:r>
            <a:r>
              <a:rPr lang="en-US" sz="1600" b="1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на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StackOverflow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3"/>
              </a:rPr>
              <a:t>https://stackoverflow.com/questions/tagged/git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Подробнее об оформлении коммитов -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4"/>
              </a:rPr>
              <a:t>https://habr.com/ru/post/329992/#132-kratkiy-obzor-struktury-soobscheniy-kommitov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Сборник распространенных файлов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5"/>
              </a:rPr>
              <a:t>https://github.com/github/gitignore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None/>
            </a:pPr>
            <a:endParaRPr lang="ru-RU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goals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ru-RU" sz="1600" dirty="0" smtClean="0"/>
              <a:t>1</a:t>
            </a:r>
            <a:r>
              <a:rPr lang="ru-RU" sz="1600" dirty="0" smtClean="0"/>
              <a:t>. </a:t>
            </a:r>
            <a:r>
              <a:rPr lang="en-US" sz="1600" dirty="0" smtClean="0"/>
              <a:t>Backup and restore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447675" indent="-447675">
              <a:buNone/>
            </a:pPr>
            <a:r>
              <a:rPr lang="ru-RU" sz="1600" dirty="0" smtClean="0"/>
              <a:t>2</a:t>
            </a:r>
            <a:r>
              <a:rPr lang="ru-RU" sz="1600" dirty="0" smtClean="0"/>
              <a:t>. </a:t>
            </a:r>
            <a:r>
              <a:rPr lang="en-US" sz="1600" dirty="0" smtClean="0"/>
              <a:t>Synchronization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47675" indent="-447675">
              <a:buNone/>
            </a:pPr>
            <a:r>
              <a:rPr lang="ru-RU" sz="1600" dirty="0" smtClean="0"/>
              <a:t>3. </a:t>
            </a:r>
            <a:r>
              <a:rPr lang="en-US" sz="1600" dirty="0" smtClean="0"/>
              <a:t>Undo</a:t>
            </a:r>
          </a:p>
          <a:p>
            <a:pPr marL="447675" indent="-447675">
              <a:buNone/>
            </a:pPr>
            <a:r>
              <a:rPr lang="en-US" sz="1600" dirty="0" smtClean="0"/>
              <a:t>4</a:t>
            </a:r>
            <a:r>
              <a:rPr lang="ru-RU" sz="1600" dirty="0" smtClean="0"/>
              <a:t>. </a:t>
            </a:r>
            <a:r>
              <a:rPr lang="en-US" sz="1600" dirty="0" smtClean="0"/>
              <a:t>Track changes and ownership</a:t>
            </a:r>
          </a:p>
          <a:p>
            <a:pPr marL="447675" indent="-447675">
              <a:buNone/>
            </a:pPr>
            <a:r>
              <a:rPr lang="en-US" sz="1600" dirty="0" smtClean="0"/>
              <a:t>5</a:t>
            </a:r>
            <a:r>
              <a:rPr lang="ru-RU" sz="1600" dirty="0" smtClean="0"/>
              <a:t>. </a:t>
            </a:r>
            <a:r>
              <a:rPr lang="en-US" sz="1600" dirty="0" smtClean="0"/>
              <a:t>Sandboxing</a:t>
            </a:r>
          </a:p>
          <a:p>
            <a:pPr marL="447675" indent="-447675">
              <a:buNone/>
            </a:pPr>
            <a:r>
              <a:rPr lang="en-US" sz="1600" dirty="0" smtClean="0"/>
              <a:t>6</a:t>
            </a:r>
            <a:r>
              <a:rPr lang="ru-RU" sz="1600" dirty="0" smtClean="0"/>
              <a:t>. </a:t>
            </a:r>
            <a:r>
              <a:rPr lang="en-US" sz="1600" dirty="0" smtClean="0"/>
              <a:t>Branching</a:t>
            </a:r>
            <a:endParaRPr lang="en-US" sz="1600" dirty="0"/>
          </a:p>
          <a:p>
            <a:pPr marL="447675" indent="-447675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75" y="1988840"/>
            <a:ext cx="3362593" cy="46223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840662" cy="900112"/>
          </a:xfrm>
        </p:spPr>
        <p:txBody>
          <a:bodyPr/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Установка </a:t>
            </a:r>
            <a:r>
              <a:rPr lang="en-US" sz="1600" dirty="0" smtClean="0"/>
              <a:t>SSH-</a:t>
            </a:r>
            <a:r>
              <a:rPr lang="ru-RU" sz="1600" dirty="0" smtClean="0"/>
              <a:t>соединения с сервером </a:t>
            </a:r>
            <a:r>
              <a:rPr lang="en-US" sz="1600" dirty="0" smtClean="0"/>
              <a:t>GitLab</a:t>
            </a:r>
            <a:endParaRPr lang="ru-RU" sz="160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Инициализация репозитория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Работа с репозиторием в рамках одной ветки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Фиксация локальных изменений </a:t>
            </a:r>
            <a:r>
              <a:rPr lang="en-US" dirty="0" smtClean="0"/>
              <a:t>(commit)</a:t>
            </a:r>
            <a:r>
              <a:rPr lang="ru-RU" dirty="0" smtClean="0"/>
              <a:t>.</a:t>
            </a:r>
            <a:endParaRPr lang="en-US" dirty="0" smtClean="0"/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Добавление локального файла в репозиторий</a:t>
            </a:r>
            <a:endParaRPr lang="en-US" dirty="0" smtClean="0"/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Загрузка </a:t>
            </a:r>
            <a:r>
              <a:rPr lang="en-US" dirty="0" smtClean="0"/>
              <a:t>commit’</a:t>
            </a:r>
            <a:r>
              <a:rPr lang="ru-RU" dirty="0" err="1" smtClean="0"/>
              <a:t>ов</a:t>
            </a:r>
            <a:r>
              <a:rPr lang="ru-RU" dirty="0" smtClean="0"/>
              <a:t> на сервер (</a:t>
            </a:r>
            <a:r>
              <a:rPr lang="en-US" dirty="0" smtClean="0"/>
              <a:t>push</a:t>
            </a:r>
            <a:r>
              <a:rPr lang="ru-RU" dirty="0" smtClean="0"/>
              <a:t>).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Обновление локального репозитория </a:t>
            </a:r>
            <a:r>
              <a:rPr lang="en-US" dirty="0" smtClean="0"/>
              <a:t>(pull).</a:t>
            </a:r>
            <a:endParaRPr lang="ru-RU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Ветвление репозитория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Создание новой ветки репозитория.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Переключение между ветками.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Слияние веток.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Защищенные ветки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Методика работы с ветками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Создание релиза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Игнорирование файлов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Справочная информация</a:t>
            </a:r>
            <a:endParaRPr 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Установка </a:t>
            </a:r>
            <a:r>
              <a:rPr lang="en-US" dirty="0" smtClean="0"/>
              <a:t>SSH-</a:t>
            </a:r>
            <a:r>
              <a:rPr lang="ru-RU" dirty="0" smtClean="0"/>
              <a:t>соединения</a:t>
            </a:r>
            <a:br>
              <a:rPr lang="ru-RU" dirty="0" smtClean="0"/>
            </a:br>
            <a:r>
              <a:rPr lang="ru-RU" dirty="0" smtClean="0"/>
              <a:t>с сервером </a:t>
            </a:r>
            <a:r>
              <a:rPr lang="en-US" dirty="0" smtClean="0"/>
              <a:t>GitLab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Порядок действий для генерации </a:t>
            </a:r>
            <a:r>
              <a:rPr lang="en-US" sz="1600" dirty="0" smtClean="0"/>
              <a:t>SSH</a:t>
            </a:r>
            <a:r>
              <a:rPr lang="ru-RU" sz="1600" dirty="0" smtClean="0"/>
              <a:t>-ключа</a:t>
            </a:r>
            <a:r>
              <a:rPr lang="en-US" sz="1600" dirty="0" smtClean="0"/>
              <a:t> </a:t>
            </a:r>
            <a:r>
              <a:rPr lang="ru-RU" sz="1600" dirty="0" smtClean="0"/>
              <a:t>используя </a:t>
            </a:r>
            <a:r>
              <a:rPr lang="en-US" sz="1600" dirty="0" smtClean="0"/>
              <a:t>Git Bash:</a:t>
            </a:r>
            <a:endParaRPr lang="ru-RU" sz="1600" dirty="0" smtClean="0"/>
          </a:p>
          <a:p>
            <a:pPr>
              <a:buNone/>
            </a:pPr>
            <a:endParaRPr lang="en-US" sz="1600" dirty="0" smtClean="0"/>
          </a:p>
          <a:p>
            <a:pPr marL="457200" indent="-457200">
              <a:buNone/>
            </a:pPr>
            <a:r>
              <a:rPr lang="ru-RU" sz="1600" dirty="0" smtClean="0"/>
              <a:t>1. Сгенерировать</a:t>
            </a:r>
            <a:r>
              <a:rPr lang="en-US" sz="1600" dirty="0" smtClean="0"/>
              <a:t> RSA-</a:t>
            </a:r>
            <a:r>
              <a:rPr lang="ru-RU" sz="1600" dirty="0" smtClean="0"/>
              <a:t>ключ</a:t>
            </a:r>
            <a:r>
              <a:rPr lang="en-US" sz="1600" dirty="0" smtClean="0"/>
              <a:t> </a:t>
            </a:r>
            <a:r>
              <a:rPr lang="ru-RU" sz="1600" dirty="0" smtClean="0"/>
              <a:t>консольной командой</a:t>
            </a:r>
          </a:p>
          <a:p>
            <a:pPr indent="104775">
              <a:buNone/>
            </a:pPr>
            <a:r>
              <a:rPr lang="de-DE" sz="1400" i="1" dirty="0" err="1" smtClean="0">
                <a:solidFill>
                  <a:schemeClr val="tx1"/>
                </a:solidFill>
              </a:rPr>
              <a:t>ssh-keygen</a:t>
            </a:r>
            <a:r>
              <a:rPr lang="de-DE" sz="1400" i="1" dirty="0" smtClean="0">
                <a:solidFill>
                  <a:schemeClr val="tx1"/>
                </a:solidFill>
              </a:rPr>
              <a:t> -t </a:t>
            </a:r>
            <a:r>
              <a:rPr lang="de-DE" sz="1400" i="1" dirty="0" err="1" smtClean="0">
                <a:solidFill>
                  <a:schemeClr val="tx1"/>
                </a:solidFill>
              </a:rPr>
              <a:t>rsa</a:t>
            </a:r>
            <a:r>
              <a:rPr lang="de-DE" sz="1400" i="1" dirty="0" smtClean="0">
                <a:solidFill>
                  <a:schemeClr val="tx1"/>
                </a:solidFill>
              </a:rPr>
              <a:t> -b 2048 -C </a:t>
            </a:r>
            <a:r>
              <a:rPr lang="en-US" sz="1400" i="1" dirty="0" smtClean="0">
                <a:solidFill>
                  <a:schemeClr val="tx1"/>
                </a:solidFill>
              </a:rPr>
              <a:t>“email@example.com</a:t>
            </a:r>
            <a:r>
              <a:rPr lang="en-US" sz="1400" dirty="0" smtClean="0">
                <a:solidFill>
                  <a:schemeClr val="tx1"/>
                </a:solidFill>
              </a:rPr>
              <a:t>”</a:t>
            </a:r>
            <a:endParaRPr lang="de-DE" sz="1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de-DE" sz="1400" dirty="0" smtClean="0">
              <a:solidFill>
                <a:schemeClr val="tx1"/>
              </a:solidFill>
            </a:endParaRPr>
          </a:p>
          <a:p>
            <a:pPr marL="447675" indent="-447675">
              <a:buNone/>
            </a:pPr>
            <a:r>
              <a:rPr lang="ru-RU" sz="1600" dirty="0" smtClean="0"/>
              <a:t>2. Опционально изменить путь сохранения ключа и пароль</a:t>
            </a:r>
            <a:endParaRPr lang="ru-RU" sz="1600" dirty="0" smtClean="0">
              <a:solidFill>
                <a:schemeClr val="tx1"/>
              </a:solidFill>
            </a:endParaRP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Generating public/private </a:t>
            </a:r>
            <a:r>
              <a:rPr lang="en-US" sz="1400" dirty="0" err="1" smtClean="0">
                <a:solidFill>
                  <a:schemeClr val="tx1"/>
                </a:solidFill>
              </a:rPr>
              <a:t>rsa</a:t>
            </a:r>
            <a:r>
              <a:rPr lang="en-US" sz="1400" dirty="0" smtClean="0">
                <a:solidFill>
                  <a:schemeClr val="tx1"/>
                </a:solidFill>
              </a:rPr>
              <a:t> key pair.</a:t>
            </a: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Enter file in which to save the key (~/.</a:t>
            </a:r>
            <a:r>
              <a:rPr lang="en-US" sz="1400" dirty="0" err="1" smtClean="0">
                <a:solidFill>
                  <a:schemeClr val="tx1"/>
                </a:solidFill>
              </a:rPr>
              <a:t>ssh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id_rsa</a:t>
            </a:r>
            <a:r>
              <a:rPr lang="en-US" sz="1400" dirty="0" smtClean="0">
                <a:solidFill>
                  <a:schemeClr val="tx1"/>
                </a:solidFill>
              </a:rPr>
              <a:t>):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[enter to keep path]</a:t>
            </a: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Enter passphrase (empty for no passphrase):</a:t>
            </a: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Enter same passphrase again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47675" indent="-447675">
              <a:buNone/>
            </a:pPr>
            <a:r>
              <a:rPr lang="ru-RU" sz="1600" dirty="0" smtClean="0"/>
              <a:t>3. </a:t>
            </a:r>
            <a:r>
              <a:rPr lang="en-US" sz="1600" dirty="0" smtClean="0"/>
              <a:t>C</a:t>
            </a:r>
            <a:r>
              <a:rPr lang="ru-RU" sz="1600" dirty="0" smtClean="0"/>
              <a:t>копировать публичный </a:t>
            </a:r>
            <a:r>
              <a:rPr lang="en-US" sz="1600" dirty="0" err="1" smtClean="0"/>
              <a:t>ssh</a:t>
            </a:r>
            <a:r>
              <a:rPr lang="en-US" sz="1600" dirty="0" smtClean="0"/>
              <a:t>-</a:t>
            </a:r>
            <a:r>
              <a:rPr lang="ru-RU" sz="1600" dirty="0" smtClean="0"/>
              <a:t>ключ</a:t>
            </a:r>
          </a:p>
          <a:p>
            <a:pPr marL="447675" indent="0">
              <a:buNone/>
            </a:pPr>
            <a:r>
              <a:rPr lang="en-US" sz="1400" i="1" dirty="0" smtClean="0">
                <a:solidFill>
                  <a:schemeClr val="tx1"/>
                </a:solidFill>
              </a:rPr>
              <a:t>cat ~/.</a:t>
            </a:r>
            <a:r>
              <a:rPr lang="en-US" sz="1400" i="1" dirty="0" err="1" smtClean="0">
                <a:solidFill>
                  <a:schemeClr val="tx1"/>
                </a:solidFill>
              </a:rPr>
              <a:t>ssh</a:t>
            </a:r>
            <a:r>
              <a:rPr lang="en-US" sz="1400" i="1" dirty="0" smtClean="0">
                <a:solidFill>
                  <a:schemeClr val="tx1"/>
                </a:solidFill>
              </a:rPr>
              <a:t>/id_rsa.pub | clip</a:t>
            </a:r>
            <a:endParaRPr lang="ru-RU" sz="14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62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Установка </a:t>
            </a:r>
            <a:r>
              <a:rPr lang="en-US" dirty="0" smtClean="0"/>
              <a:t>SSH-</a:t>
            </a:r>
            <a:r>
              <a:rPr lang="ru-RU" dirty="0" smtClean="0"/>
              <a:t>соединения</a:t>
            </a:r>
            <a:br>
              <a:rPr lang="ru-RU" dirty="0" smtClean="0"/>
            </a:br>
            <a:r>
              <a:rPr lang="ru-RU" dirty="0" smtClean="0"/>
              <a:t>с сервером </a:t>
            </a:r>
            <a:r>
              <a:rPr lang="en-US" dirty="0" smtClean="0"/>
              <a:t>GitLab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Порядок действий для генерации </a:t>
            </a:r>
            <a:r>
              <a:rPr lang="en-US" sz="1600" dirty="0" smtClean="0"/>
              <a:t>SSH</a:t>
            </a:r>
            <a:r>
              <a:rPr lang="ru-RU" sz="1600" dirty="0" smtClean="0"/>
              <a:t>-ключа</a:t>
            </a:r>
            <a:r>
              <a:rPr lang="en-US" sz="1600" dirty="0" smtClean="0"/>
              <a:t> </a:t>
            </a:r>
            <a:r>
              <a:rPr lang="ru-RU" sz="1600" dirty="0" smtClean="0"/>
              <a:t>используя </a:t>
            </a:r>
            <a:r>
              <a:rPr lang="en-US" sz="1600" dirty="0" smtClean="0"/>
              <a:t>Tortoise Git:</a:t>
            </a:r>
            <a:endParaRPr lang="ru-RU" sz="1600" dirty="0" smtClean="0"/>
          </a:p>
          <a:p>
            <a:pPr indent="104775">
              <a:buNone/>
            </a:pPr>
            <a:endParaRPr lang="en-US" sz="1600" dirty="0" smtClean="0"/>
          </a:p>
          <a:p>
            <a:pPr indent="104775">
              <a:buNone/>
            </a:pPr>
            <a:r>
              <a:rPr lang="ru-RU" sz="1600" dirty="0" smtClean="0"/>
              <a:t>1. Генерация </a:t>
            </a:r>
            <a:r>
              <a:rPr lang="en-US" sz="1600" dirty="0" err="1" smtClean="0"/>
              <a:t>ssh</a:t>
            </a:r>
            <a:r>
              <a:rPr lang="en-US" sz="1600" dirty="0" smtClean="0"/>
              <a:t>-</a:t>
            </a:r>
            <a:r>
              <a:rPr lang="ru-RU" sz="1600" dirty="0" smtClean="0"/>
              <a:t>ключа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Запустить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PuTTYgen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В области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Actions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выбрать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Generate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поводить курсором мыши внутри окна приложения, после чего появится сгенерированный публичный ключ, который необходимо скопировать.</a:t>
            </a:r>
          </a:p>
          <a:p>
            <a:pPr marL="0" indent="447675">
              <a:buNone/>
            </a:pPr>
            <a:r>
              <a:rPr lang="ru-RU" sz="1600" dirty="0" smtClean="0"/>
              <a:t>2. Указание пароля и сохранение ключа в файле (опционально)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После генерации ключа, можно сохранить публичный и приватный ключи в отдельных файлах. Также при сохранении можно указать пароль для ключа в поле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Key passphrase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сохранении приватного ключа рекомендуется указать пароль, т.к.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данный файл служит для авторизации конкретного пользователя.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6" y="3501008"/>
            <a:ext cx="6553403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Установка </a:t>
            </a:r>
            <a:r>
              <a:rPr lang="en-US" dirty="0" smtClean="0"/>
              <a:t>SSH-</a:t>
            </a:r>
            <a:r>
              <a:rPr lang="ru-RU" dirty="0" smtClean="0"/>
              <a:t>соединения</a:t>
            </a:r>
            <a:br>
              <a:rPr lang="ru-RU" dirty="0" smtClean="0"/>
            </a:br>
            <a:r>
              <a:rPr lang="ru-RU" dirty="0" smtClean="0"/>
              <a:t>с сервером </a:t>
            </a:r>
            <a:r>
              <a:rPr lang="en-US" dirty="0" smtClean="0"/>
              <a:t>GitLab</a:t>
            </a:r>
            <a:endParaRPr lang="ru-RU" dirty="0"/>
          </a:p>
        </p:txBody>
      </p:sp>
      <p:pic>
        <p:nvPicPr>
          <p:cNvPr id="5" name="Рисунок 4" descr="setting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4" y="1412778"/>
            <a:ext cx="1858477" cy="2270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323528" y="1196752"/>
            <a:ext cx="604867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4. Привязать скопированный ключ к своему профилю в </a:t>
            </a:r>
            <a:r>
              <a:rPr lang="en-US" sz="1600" dirty="0" smtClean="0">
                <a:solidFill>
                  <a:srgbClr val="009CFF"/>
                </a:solidFill>
                <a:latin typeface="Arial Black" pitchFamily="34" charset="0"/>
              </a:rPr>
              <a:t>GitLab</a:t>
            </a:r>
            <a:endParaRPr lang="ru-RU" sz="1600" dirty="0" smtClean="0">
              <a:solidFill>
                <a:srgbClr val="009CFF"/>
              </a:solidFill>
              <a:latin typeface="Arial Black" pitchFamily="34" charset="0"/>
            </a:endParaRPr>
          </a:p>
          <a:p>
            <a:pPr indent="447675">
              <a:buNone/>
            </a:pPr>
            <a:r>
              <a:rPr lang="ru-RU" sz="1600" dirty="0" smtClean="0"/>
              <a:t>Независимо от того ведется работа с </a:t>
            </a:r>
            <a:r>
              <a:rPr lang="en-US" sz="1600" dirty="0" smtClean="0"/>
              <a:t>Git Bash </a:t>
            </a:r>
            <a:r>
              <a:rPr lang="ru-RU" sz="1600" dirty="0" smtClean="0"/>
              <a:t>или </a:t>
            </a:r>
            <a:r>
              <a:rPr lang="en-US" sz="1600" dirty="0" smtClean="0"/>
              <a:t>Tortoise</a:t>
            </a:r>
            <a:r>
              <a:rPr lang="ru-RU" sz="1600" dirty="0" smtClean="0"/>
              <a:t> </a:t>
            </a:r>
            <a:r>
              <a:rPr lang="en-US" sz="1600" dirty="0" smtClean="0"/>
              <a:t>Git </a:t>
            </a:r>
            <a:r>
              <a:rPr lang="ru-RU" sz="1600" dirty="0" smtClean="0"/>
              <a:t>необходимо авторизовавшись в </a:t>
            </a:r>
            <a:r>
              <a:rPr lang="en-US" sz="1600" dirty="0" smtClean="0"/>
              <a:t>GitLab </a:t>
            </a:r>
            <a:r>
              <a:rPr lang="ru-RU" sz="1600" dirty="0" smtClean="0"/>
              <a:t>перейти в </a:t>
            </a:r>
            <a:r>
              <a:rPr lang="en-US" sz="1600" i="1" dirty="0" smtClean="0"/>
              <a:t>settings -&gt; SSH Keys</a:t>
            </a:r>
            <a:r>
              <a:rPr lang="en-US" sz="1600" dirty="0" smtClean="0"/>
              <a:t> </a:t>
            </a:r>
            <a:r>
              <a:rPr lang="ru-RU" sz="1600" dirty="0" smtClean="0"/>
              <a:t>и вставить скопированный ранее публичный ключ в пустую область.</a:t>
            </a:r>
          </a:p>
          <a:p>
            <a:pPr indent="447675">
              <a:buNone/>
            </a:pPr>
            <a:r>
              <a:rPr lang="ru-RU" sz="1600" dirty="0" smtClean="0"/>
              <a:t>Опционально можно задать ключу название в поле </a:t>
            </a:r>
            <a:r>
              <a:rPr lang="en-US" sz="1600" dirty="0" smtClean="0"/>
              <a:t>Title</a:t>
            </a:r>
            <a:r>
              <a:rPr lang="ru-RU" sz="1600" dirty="0" smtClean="0"/>
              <a:t>. Поле </a:t>
            </a:r>
            <a:r>
              <a:rPr lang="en-US" sz="1600" i="1" dirty="0" smtClean="0"/>
              <a:t>Expires at</a:t>
            </a:r>
            <a:r>
              <a:rPr lang="en-US" sz="1600" dirty="0" smtClean="0"/>
              <a:t> </a:t>
            </a:r>
            <a:r>
              <a:rPr lang="ru-RU" sz="1600" dirty="0" smtClean="0"/>
              <a:t>оставить пустым, тогда ключ будет действовать неограниченно по времени. После чего нажать</a:t>
            </a:r>
            <a:r>
              <a:rPr lang="ru-RU" sz="1600" i="1" dirty="0" smtClean="0"/>
              <a:t> </a:t>
            </a:r>
            <a:r>
              <a:rPr lang="en-US" sz="1600" i="1" dirty="0" smtClean="0"/>
              <a:t>Add key</a:t>
            </a:r>
            <a:endParaRPr lang="ru-RU" sz="1600" i="1" dirty="0" smtClean="0"/>
          </a:p>
          <a:p>
            <a:pPr indent="447675">
              <a:buNone/>
            </a:pPr>
            <a:endParaRPr lang="en-US" sz="1600" dirty="0" smtClean="0"/>
          </a:p>
          <a:p>
            <a:pPr indent="447675">
              <a:buNone/>
            </a:pPr>
            <a:endParaRPr lang="ru-RU" sz="1600" dirty="0">
              <a:solidFill>
                <a:srgbClr val="009C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Инициализация репозитория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 smtClean="0"/>
              <a:t>Для того, чтобы загрузить репозиторий с сервера на локальную машину необходимо:</a:t>
            </a:r>
            <a:endParaRPr lang="en-US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sz="1600" dirty="0" smtClean="0"/>
              <a:t>В </a:t>
            </a:r>
            <a:r>
              <a:rPr lang="en-US" sz="1600" dirty="0" smtClean="0"/>
              <a:t>web-</a:t>
            </a:r>
            <a:r>
              <a:rPr lang="ru-RU" sz="1600" dirty="0" smtClean="0"/>
              <a:t>интерфейсе </a:t>
            </a:r>
            <a:r>
              <a:rPr lang="en-US" sz="1600" dirty="0" smtClean="0"/>
              <a:t>GitLab </a:t>
            </a:r>
            <a:r>
              <a:rPr lang="ru-RU" sz="1600" dirty="0" smtClean="0"/>
              <a:t>скопировать ссылку на репозиторий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1600" dirty="0" smtClean="0"/>
          </a:p>
          <a:p>
            <a:pPr marL="0" indent="447675">
              <a:buSzPct val="100000"/>
              <a:buFont typeface="+mj-lt"/>
              <a:buAutoNum type="arabicPeriod"/>
            </a:pPr>
            <a:r>
              <a:rPr lang="ru-RU" sz="1600" dirty="0" smtClean="0"/>
              <a:t>Перейти в директорию, в которой необходимо инициализировать репозиторий:</a:t>
            </a:r>
            <a:endParaRPr lang="en-US" sz="1600" dirty="0" smtClean="0"/>
          </a:p>
          <a:p>
            <a:pPr marL="457200" indent="-9525">
              <a:buSzPct val="100000"/>
              <a:buNone/>
            </a:pPr>
            <a:r>
              <a:rPr lang="ru-RU" sz="1600" dirty="0" smtClean="0"/>
              <a:t>Для </a:t>
            </a:r>
            <a:r>
              <a:rPr lang="en-US" sz="1600" dirty="0" err="1" smtClean="0"/>
              <a:t>GitBash</a:t>
            </a:r>
            <a:r>
              <a:rPr lang="ru-RU" sz="1600" dirty="0" smtClean="0"/>
              <a:t> выполнить команду</a:t>
            </a:r>
          </a:p>
          <a:p>
            <a:pPr marL="457200" indent="-9525">
              <a:buSzPct val="100000"/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clone [c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копированная ссылка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  <a:endParaRPr lang="ru-RU" sz="1600" i="1" dirty="0" smtClean="0">
              <a:latin typeface="+mn-lt"/>
            </a:endParaRPr>
          </a:p>
          <a:p>
            <a:pPr marL="457200" indent="-9525">
              <a:buNone/>
            </a:pPr>
            <a:r>
              <a:rPr lang="ru-RU" sz="1600" dirty="0" smtClean="0"/>
              <a:t>В </a:t>
            </a:r>
            <a:r>
              <a:rPr lang="en-US" sz="1600" dirty="0" smtClean="0"/>
              <a:t>Tortoise Git</a:t>
            </a:r>
          </a:p>
          <a:p>
            <a:pPr marL="457200" indent="-952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Вызвать контекстное меню, выбрать пункт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clone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в появившемся окне вставить скопированную ранее ссылку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3096344" cy="1674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Работа с репозиторием в </a:t>
            </a:r>
            <a:br>
              <a:rPr lang="ru-RU" dirty="0" smtClean="0"/>
            </a:br>
            <a:r>
              <a:rPr lang="ru-RU" dirty="0" smtClean="0"/>
              <a:t>рамках одной ветки</a:t>
            </a:r>
            <a:endParaRPr lang="ru-RU" dirty="0"/>
          </a:p>
        </p:txBody>
      </p:sp>
      <p:pic>
        <p:nvPicPr>
          <p:cNvPr id="3074" name="Picture 2" descr="http://www.tsbakker.nl/images/gitst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73016"/>
            <a:ext cx="5436096" cy="3057804"/>
          </a:xfrm>
          <a:prstGeom prst="rect">
            <a:avLst/>
          </a:prstGeom>
          <a:noFill/>
        </p:spPr>
      </p:pic>
      <p:pic>
        <p:nvPicPr>
          <p:cNvPr id="36866" name="Picture 2" descr="Жизненный цикл состояний файлов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5544616" cy="22871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Работа с репозиторием в </a:t>
            </a:r>
            <a:br>
              <a:rPr lang="ru-RU" dirty="0" smtClean="0"/>
            </a:br>
            <a:r>
              <a:rPr lang="ru-RU" dirty="0" smtClean="0"/>
              <a:t>рамках одной ветки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250" y="980730"/>
            <a:ext cx="8210550" cy="5553423"/>
          </a:xfrm>
        </p:spPr>
        <p:txBody>
          <a:bodyPr/>
          <a:lstStyle/>
          <a:p>
            <a:pPr>
              <a:buNone/>
            </a:pPr>
            <a:r>
              <a:rPr lang="ru-RU" sz="1600" dirty="0" smtClean="0"/>
              <a:t>Наиболее распространенные действия при работе с репозиторием:</a:t>
            </a:r>
          </a:p>
          <a:p>
            <a:pPr>
              <a:buNone/>
            </a:pPr>
            <a:r>
              <a:rPr lang="ru-RU" sz="1600" dirty="0" smtClean="0"/>
              <a:t>Фиксация локальных изменений (с</a:t>
            </a:r>
            <a:r>
              <a:rPr lang="en-US" sz="1600" dirty="0" err="1" smtClean="0"/>
              <a:t>ommit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commit –m “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Описание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коммита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”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должен быть атомарным, т.е. одно изменение – один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Тема сообщения начинается с заглавной буквы, не завершается точкой и ограничивается 50 символами.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Основной текст отделяется от темы пустой строкой. Каждая строка ограничена 72 символами.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тексте сообщения предпочтительно описать что было изменено и причину изменений. Если внесенные изменения нарушают работу какого-либо другого функционала, необходимо также указать это в тексте сообщения.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Так как текст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коммита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занимает несколько строк, необходимо предварительно сформировать текст сообщения в файле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случае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Tortoise Git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используется отдельное окно редактора и отсутствует необходимость в файле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и использовать его при формировании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коммита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Для этого необходимо воспользоваться следующей командой:</a:t>
            </a:r>
          </a:p>
          <a:p>
            <a:pPr marL="0" indent="4476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commit -F 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Имя Файла</a:t>
            </a:r>
            <a:endParaRPr lang="en-US" sz="1600" i="1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ru-RU" sz="1600" dirty="0" smtClean="0"/>
              <a:t>Отмена нежелательного </a:t>
            </a:r>
            <a:r>
              <a:rPr lang="ru-RU" sz="1600" dirty="0" err="1" smtClean="0"/>
              <a:t>коммита</a:t>
            </a:r>
            <a:endParaRPr lang="ru-RU" sz="1600" dirty="0" smtClean="0"/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revert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commit_id</a:t>
            </a:r>
            <a:r>
              <a:rPr lang="ru-RU" sz="1600" dirty="0" smtClean="0"/>
              <a:t>	</a:t>
            </a:r>
            <a:endParaRPr lang="ru-RU" sz="1600" i="1" dirty="0" smtClean="0">
              <a:solidFill>
                <a:schemeClr val="tx1"/>
              </a:solidFill>
            </a:endParaRP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commit_id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а также список коммитов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может быть открыт командой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log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3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2733</TotalTime>
  <Words>1948</Words>
  <Application>Microsoft Office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Тема3</vt:lpstr>
      <vt:lpstr>Точечный рисунок</vt:lpstr>
      <vt:lpstr>Принципы работы с GitLab</vt:lpstr>
      <vt:lpstr>VCS goals</vt:lpstr>
      <vt:lpstr>Содержание</vt:lpstr>
      <vt:lpstr>1. Установка SSH-соединения с сервером GitLab</vt:lpstr>
      <vt:lpstr>1. Установка SSH-соединения с сервером GitLab</vt:lpstr>
      <vt:lpstr>1. Установка SSH-соединения с сервером GitLab</vt:lpstr>
      <vt:lpstr>2. Инициализация репозитория</vt:lpstr>
      <vt:lpstr>3. Работа с репозиторием в  рамках одной ветки</vt:lpstr>
      <vt:lpstr>3. Работа с репозиторием в  рамках одной ветки</vt:lpstr>
      <vt:lpstr>3. Работа с репозиторием в  рамках одной ветки</vt:lpstr>
      <vt:lpstr>4. Ветвление репозитория</vt:lpstr>
      <vt:lpstr>4. Ветвление репозитория</vt:lpstr>
      <vt:lpstr>4. Ветвление репозитория</vt:lpstr>
      <vt:lpstr>5. Методика работы с ветками</vt:lpstr>
      <vt:lpstr>5. Методика работы с ветками</vt:lpstr>
      <vt:lpstr>6. Создание релиза</vt:lpstr>
      <vt:lpstr>7. Игнорирование файлов</vt:lpstr>
      <vt:lpstr>7. Игнорирование файлов</vt:lpstr>
      <vt:lpstr>8. Справочная информация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работы с GitLab</dc:title>
  <dc:creator>Виктор</dc:creator>
  <cp:lastModifiedBy>p50</cp:lastModifiedBy>
  <cp:revision>62</cp:revision>
  <dcterms:modified xsi:type="dcterms:W3CDTF">2024-04-30T10:29:19Z</dcterms:modified>
</cp:coreProperties>
</file>