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2" y="0"/>
                </a:moveTo>
                <a:lnTo>
                  <a:pt x="2677093" y="32654"/>
                </a:lnTo>
                <a:lnTo>
                  <a:pt x="2636239" y="55177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5"/>
                </a:lnTo>
                <a:lnTo>
                  <a:pt x="2403298" y="204384"/>
                </a:lnTo>
                <a:lnTo>
                  <a:pt x="2366337" y="231404"/>
                </a:lnTo>
                <a:lnTo>
                  <a:pt x="2329861" y="258983"/>
                </a:lnTo>
                <a:lnTo>
                  <a:pt x="2293851" y="287101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5"/>
                </a:lnTo>
                <a:lnTo>
                  <a:pt x="1987792" y="560989"/>
                </a:lnTo>
                <a:lnTo>
                  <a:pt x="1955460" y="593356"/>
                </a:lnTo>
                <a:lnTo>
                  <a:pt x="1923397" y="626033"/>
                </a:lnTo>
                <a:lnTo>
                  <a:pt x="1891585" y="659000"/>
                </a:lnTo>
                <a:lnTo>
                  <a:pt x="1860006" y="692237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6"/>
                </a:lnTo>
                <a:lnTo>
                  <a:pt x="1735665" y="827463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0" y="1034861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3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1" y="1312943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2"/>
                </a:lnTo>
                <a:lnTo>
                  <a:pt x="1187973" y="1449663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7"/>
                </a:lnTo>
                <a:lnTo>
                  <a:pt x="1029991" y="1615744"/>
                </a:lnTo>
                <a:lnTo>
                  <a:pt x="997659" y="1648111"/>
                </a:lnTo>
                <a:lnTo>
                  <a:pt x="965040" y="1680146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2"/>
                </a:lnTo>
                <a:lnTo>
                  <a:pt x="762293" y="1864232"/>
                </a:lnTo>
                <a:lnTo>
                  <a:pt x="727162" y="1893366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9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9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8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66" y="536308"/>
            <a:ext cx="18277840" cy="47625"/>
          </a:xfrm>
          <a:custGeom>
            <a:avLst/>
            <a:gdLst/>
            <a:ahLst/>
            <a:cxnLst/>
            <a:rect l="l" t="t" r="r" b="b"/>
            <a:pathLst>
              <a:path w="18277840" h="47625">
                <a:moveTo>
                  <a:pt x="18277421" y="0"/>
                </a:moveTo>
                <a:lnTo>
                  <a:pt x="0" y="0"/>
                </a:lnTo>
                <a:lnTo>
                  <a:pt x="0" y="47625"/>
                </a:lnTo>
                <a:lnTo>
                  <a:pt x="18277421" y="47625"/>
                </a:lnTo>
                <a:lnTo>
                  <a:pt x="1827742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6372" y="1429588"/>
            <a:ext cx="1658795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9299" y="2441244"/>
            <a:ext cx="7496175" cy="6398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755" y="1466951"/>
            <a:ext cx="13374369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105"/>
              </a:spcBef>
            </a:pPr>
            <a:r>
              <a:rPr dirty="0" sz="8450" spc="185">
                <a:latin typeface="Times New Roman"/>
                <a:cs typeface="Times New Roman"/>
              </a:rPr>
              <a:t>Sentiment</a:t>
            </a:r>
            <a:r>
              <a:rPr dirty="0" sz="8450" spc="-490">
                <a:latin typeface="Times New Roman"/>
                <a:cs typeface="Times New Roman"/>
              </a:rPr>
              <a:t> </a:t>
            </a:r>
            <a:r>
              <a:rPr dirty="0" sz="8450" spc="-40">
                <a:latin typeface="Times New Roman"/>
                <a:cs typeface="Times New Roman"/>
              </a:rPr>
              <a:t>Analysis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114">
                <a:latin typeface="Times New Roman"/>
                <a:cs typeface="Times New Roman"/>
              </a:rPr>
              <a:t>of</a:t>
            </a:r>
            <a:r>
              <a:rPr dirty="0" sz="8450" spc="-480">
                <a:latin typeface="Times New Roman"/>
                <a:cs typeface="Times New Roman"/>
              </a:rPr>
              <a:t> </a:t>
            </a:r>
            <a:r>
              <a:rPr dirty="0" sz="8450" spc="170">
                <a:latin typeface="Times New Roman"/>
                <a:cs typeface="Times New Roman"/>
              </a:rPr>
              <a:t>Product </a:t>
            </a:r>
            <a:r>
              <a:rPr dirty="0" sz="8450" spc="-170">
                <a:latin typeface="Times New Roman"/>
                <a:cs typeface="Times New Roman"/>
              </a:rPr>
              <a:t>Reviews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125">
                <a:latin typeface="Times New Roman"/>
                <a:cs typeface="Times New Roman"/>
              </a:rPr>
              <a:t>Using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815">
                <a:latin typeface="Times New Roman"/>
                <a:cs typeface="Times New Roman"/>
              </a:rPr>
              <a:t>VADER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295">
                <a:latin typeface="Times New Roman"/>
                <a:cs typeface="Times New Roman"/>
              </a:rPr>
              <a:t>and </a:t>
            </a:r>
            <a:r>
              <a:rPr dirty="0" sz="8450" spc="-405">
                <a:latin typeface="Times New Roman"/>
                <a:cs typeface="Times New Roman"/>
              </a:rPr>
              <a:t>RoBERTa</a:t>
            </a:r>
            <a:r>
              <a:rPr dirty="0" sz="8450" spc="-490">
                <a:latin typeface="Times New Roman"/>
                <a:cs typeface="Times New Roman"/>
              </a:rPr>
              <a:t> </a:t>
            </a:r>
            <a:r>
              <a:rPr dirty="0" sz="8450" spc="110">
                <a:latin typeface="Times New Roman"/>
                <a:cs typeface="Times New Roman"/>
              </a:rPr>
              <a:t>with</a:t>
            </a:r>
            <a:r>
              <a:rPr dirty="0" sz="8450" spc="-484">
                <a:latin typeface="Times New Roman"/>
                <a:cs typeface="Times New Roman"/>
              </a:rPr>
              <a:t> </a:t>
            </a:r>
            <a:r>
              <a:rPr dirty="0" sz="8450" spc="-695">
                <a:latin typeface="Times New Roman"/>
                <a:cs typeface="Times New Roman"/>
              </a:rPr>
              <a:t>LIME</a:t>
            </a:r>
            <a:endParaRPr sz="84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98892" y="5748909"/>
            <a:ext cx="11235690" cy="3289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70375" marR="5080" indent="-247650">
              <a:lnSpc>
                <a:spcPct val="100699"/>
              </a:lnSpc>
              <a:spcBef>
                <a:spcPts val="90"/>
              </a:spcBef>
            </a:pPr>
            <a:r>
              <a:rPr dirty="0" sz="5150" spc="-484" b="1">
                <a:latin typeface="Times New Roman"/>
                <a:cs typeface="Times New Roman"/>
              </a:rPr>
              <a:t>A</a:t>
            </a:r>
            <a:r>
              <a:rPr dirty="0" sz="5150" spc="-275" b="1">
                <a:latin typeface="Times New Roman"/>
                <a:cs typeface="Times New Roman"/>
              </a:rPr>
              <a:t> </a:t>
            </a:r>
            <a:r>
              <a:rPr dirty="0" sz="5150" spc="-120" b="1">
                <a:latin typeface="Times New Roman"/>
                <a:cs typeface="Times New Roman"/>
              </a:rPr>
              <a:t>Comparative</a:t>
            </a:r>
            <a:r>
              <a:rPr dirty="0" sz="5150" spc="-270" b="1">
                <a:latin typeface="Times New Roman"/>
                <a:cs typeface="Times New Roman"/>
              </a:rPr>
              <a:t> </a:t>
            </a:r>
            <a:r>
              <a:rPr dirty="0" sz="5150" spc="-25" b="1">
                <a:latin typeface="Times New Roman"/>
                <a:cs typeface="Times New Roman"/>
              </a:rPr>
              <a:t>Study</a:t>
            </a:r>
            <a:r>
              <a:rPr dirty="0" sz="5150" spc="-270" b="1">
                <a:latin typeface="Times New Roman"/>
                <a:cs typeface="Times New Roman"/>
              </a:rPr>
              <a:t> </a:t>
            </a:r>
            <a:r>
              <a:rPr dirty="0" sz="5150" spc="-20" b="1">
                <a:latin typeface="Times New Roman"/>
                <a:cs typeface="Times New Roman"/>
              </a:rPr>
              <a:t>with Interpretability</a:t>
            </a:r>
            <a:r>
              <a:rPr dirty="0" sz="5150" spc="-220" b="1">
                <a:latin typeface="Times New Roman"/>
                <a:cs typeface="Times New Roman"/>
              </a:rPr>
              <a:t> </a:t>
            </a:r>
            <a:r>
              <a:rPr dirty="0" sz="5150" spc="-10" b="1">
                <a:latin typeface="Times New Roman"/>
                <a:cs typeface="Times New Roman"/>
              </a:rPr>
              <a:t>Insights</a:t>
            </a:r>
            <a:endParaRPr sz="5150">
              <a:latin typeface="Times New Roman"/>
              <a:cs typeface="Times New Roman"/>
            </a:endParaRPr>
          </a:p>
          <a:p>
            <a:pPr marL="12700" marR="7632065">
              <a:lnSpc>
                <a:spcPct val="100000"/>
              </a:lnSpc>
              <a:spcBef>
                <a:spcPts val="3650"/>
              </a:spcBef>
            </a:pPr>
            <a:r>
              <a:rPr dirty="0" sz="4000" spc="-35">
                <a:latin typeface="Times New Roman"/>
                <a:cs typeface="Times New Roman"/>
              </a:rPr>
              <a:t>Ayush</a:t>
            </a:r>
            <a:r>
              <a:rPr dirty="0" sz="4000" spc="-215">
                <a:latin typeface="Times New Roman"/>
                <a:cs typeface="Times New Roman"/>
              </a:rPr>
              <a:t> </a:t>
            </a:r>
            <a:r>
              <a:rPr dirty="0" sz="4000" spc="-20">
                <a:latin typeface="Times New Roman"/>
                <a:cs typeface="Times New Roman"/>
              </a:rPr>
              <a:t>Jain </a:t>
            </a:r>
            <a:r>
              <a:rPr dirty="0" sz="4000" spc="50">
                <a:latin typeface="Times New Roman"/>
                <a:cs typeface="Times New Roman"/>
              </a:rPr>
              <a:t>Bathala</a:t>
            </a:r>
            <a:r>
              <a:rPr dirty="0" sz="4000" spc="-215">
                <a:latin typeface="Times New Roman"/>
                <a:cs typeface="Times New Roman"/>
              </a:rPr>
              <a:t> </a:t>
            </a:r>
            <a:r>
              <a:rPr dirty="0" sz="4000" spc="95">
                <a:latin typeface="Times New Roman"/>
                <a:cs typeface="Times New Roman"/>
              </a:rPr>
              <a:t>Harshith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1"/>
            <a:ext cx="18300700" cy="10296525"/>
            <a:chOff x="-12500" y="3901"/>
            <a:chExt cx="18300700" cy="10296525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1"/>
              <a:ext cx="7993380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12" y="961301"/>
            <a:ext cx="7440295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 spc="100">
                <a:latin typeface="Times New Roman"/>
                <a:cs typeface="Times New Roman"/>
              </a:rPr>
              <a:t>Introduction</a:t>
            </a:r>
            <a:r>
              <a:rPr dirty="0" sz="4050" spc="-240">
                <a:latin typeface="Times New Roman"/>
                <a:cs typeface="Times New Roman"/>
              </a:rPr>
              <a:t> </a:t>
            </a:r>
            <a:r>
              <a:rPr dirty="0" sz="4050" spc="90">
                <a:latin typeface="Times New Roman"/>
                <a:cs typeface="Times New Roman"/>
              </a:rPr>
              <a:t>to</a:t>
            </a:r>
            <a:r>
              <a:rPr dirty="0" sz="4050" spc="-235">
                <a:latin typeface="Times New Roman"/>
                <a:cs typeface="Times New Roman"/>
              </a:rPr>
              <a:t> </a:t>
            </a:r>
            <a:r>
              <a:rPr dirty="0" sz="4050" spc="85">
                <a:latin typeface="Times New Roman"/>
                <a:cs typeface="Times New Roman"/>
              </a:rPr>
              <a:t>Sentiment</a:t>
            </a:r>
            <a:r>
              <a:rPr dirty="0" sz="4050" spc="-235">
                <a:latin typeface="Times New Roman"/>
                <a:cs typeface="Times New Roman"/>
              </a:rPr>
              <a:t> </a:t>
            </a:r>
            <a:r>
              <a:rPr dirty="0" sz="4050" spc="-10">
                <a:latin typeface="Times New Roman"/>
                <a:cs typeface="Times New Roman"/>
              </a:rPr>
              <a:t>Analysis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753790" y="655464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390"/>
                </a:moveTo>
                <a:lnTo>
                  <a:pt x="94907" y="14071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80"/>
                </a:lnTo>
                <a:lnTo>
                  <a:pt x="0" y="53390"/>
                </a:lnTo>
                <a:lnTo>
                  <a:pt x="0" y="60896"/>
                </a:lnTo>
                <a:lnTo>
                  <a:pt x="19392" y="100203"/>
                </a:lnTo>
                <a:lnTo>
                  <a:pt x="53403" y="114287"/>
                </a:lnTo>
                <a:lnTo>
                  <a:pt x="60909" y="114287"/>
                </a:lnTo>
                <a:lnTo>
                  <a:pt x="100215" y="94907"/>
                </a:lnTo>
                <a:lnTo>
                  <a:pt x="114300" y="60896"/>
                </a:lnTo>
                <a:lnTo>
                  <a:pt x="114300" y="57150"/>
                </a:lnTo>
                <a:lnTo>
                  <a:pt x="114300" y="5339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753790" y="741189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390"/>
                </a:moveTo>
                <a:lnTo>
                  <a:pt x="94907" y="14071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390"/>
                </a:lnTo>
                <a:lnTo>
                  <a:pt x="0" y="60896"/>
                </a:lnTo>
                <a:lnTo>
                  <a:pt x="19392" y="100203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896"/>
                </a:lnTo>
                <a:lnTo>
                  <a:pt x="114300" y="57150"/>
                </a:lnTo>
                <a:lnTo>
                  <a:pt x="114300" y="5339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753790" y="82596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617265" y="2115299"/>
            <a:ext cx="7504430" cy="7246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145" b="1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dirty="0" sz="2750" spc="-14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45" b="1">
                <a:solidFill>
                  <a:srgbClr val="332C2C"/>
                </a:solidFill>
                <a:latin typeface="Verdana"/>
                <a:cs typeface="Verdana"/>
              </a:rPr>
              <a:t>Aim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classify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product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review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models, leveraging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predictions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interpretability.</a:t>
            </a:r>
            <a:endParaRPr sz="2750">
              <a:latin typeface="Verdana"/>
              <a:cs typeface="Verdana"/>
            </a:endParaRPr>
          </a:p>
          <a:p>
            <a:pPr marL="12700" marR="654685">
              <a:lnSpc>
                <a:spcPct val="101099"/>
              </a:lnSpc>
              <a:spcBef>
                <a:spcPts val="40"/>
              </a:spcBef>
            </a:pPr>
            <a:r>
              <a:rPr dirty="0" sz="2750" spc="-114" b="1">
                <a:solidFill>
                  <a:srgbClr val="332C2C"/>
                </a:solidFill>
                <a:latin typeface="Verdana"/>
                <a:cs typeface="Verdana"/>
              </a:rPr>
              <a:t>Problem</a:t>
            </a:r>
            <a:r>
              <a:rPr dirty="0" sz="2750" spc="-15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5" b="1">
                <a:solidFill>
                  <a:srgbClr val="332C2C"/>
                </a:solidFill>
                <a:latin typeface="Verdana"/>
                <a:cs typeface="Verdana"/>
              </a:rPr>
              <a:t>Statement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Product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reviews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contain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valuable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inﬂuence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business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strategies.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However,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accurately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extracting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analyzing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scale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complex.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145" b="1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dirty="0" sz="2750" spc="-16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40" b="1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0" b="1">
                <a:solidFill>
                  <a:srgbClr val="332C2C"/>
                </a:solidFill>
                <a:latin typeface="Verdana"/>
                <a:cs typeface="Verdana"/>
              </a:rPr>
              <a:t>AI,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5" b="1">
                <a:solidFill>
                  <a:srgbClr val="332C2C"/>
                </a:solidFill>
                <a:latin typeface="Verdana"/>
                <a:cs typeface="Verdana"/>
              </a:rPr>
              <a:t>ML,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5" b="1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 b="1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200025">
              <a:lnSpc>
                <a:spcPts val="3379"/>
              </a:lnSpc>
              <a:spcBef>
                <a:spcPts val="45"/>
              </a:spcBef>
            </a:pP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intelligent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making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classifying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sentiment.</a:t>
            </a:r>
            <a:endParaRPr sz="2750">
              <a:latin typeface="Verdana"/>
              <a:cs typeface="Verdana"/>
            </a:endParaRPr>
          </a:p>
          <a:p>
            <a:pPr marL="434975" marR="835660">
              <a:lnSpc>
                <a:spcPts val="3300"/>
              </a:lnSpc>
              <a:spcBef>
                <a:spcPts val="55"/>
              </a:spcBef>
            </a:pP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(Machine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Learning)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enables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predictive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capabilities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model.</a:t>
            </a:r>
            <a:endParaRPr sz="2750">
              <a:latin typeface="Verdana"/>
              <a:cs typeface="Verdana"/>
            </a:endParaRPr>
          </a:p>
          <a:p>
            <a:pPr marL="434975">
              <a:lnSpc>
                <a:spcPts val="3265"/>
              </a:lnSpc>
            </a:pP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(Natural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Processing)</a:t>
            </a:r>
            <a:endParaRPr sz="2750">
              <a:latin typeface="Verdana"/>
              <a:cs typeface="Verdana"/>
            </a:endParaRPr>
          </a:p>
          <a:p>
            <a:pPr marL="434975" marR="335915">
              <a:lnSpc>
                <a:spcPct val="100000"/>
              </a:lnSpc>
              <a:spcBef>
                <a:spcPts val="75"/>
              </a:spcBef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processes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human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identify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patterns.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516213" y="370263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16213" y="49789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16213" y="582670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516213" y="71030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516214" y="79507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896" y="0"/>
                </a:lnTo>
                <a:lnTo>
                  <a:pt x="53390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516213" y="370263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516213" y="49789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516213" y="582670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516213" y="71030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379688" y="3082811"/>
            <a:ext cx="7536180" cy="5551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90" b="1">
                <a:solidFill>
                  <a:srgbClr val="332C2C"/>
                </a:solidFill>
                <a:latin typeface="Verdana"/>
                <a:cs typeface="Verdana"/>
              </a:rPr>
              <a:t>Goals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342265">
              <a:lnSpc>
                <a:spcPct val="101099"/>
              </a:lnSpc>
              <a:spcBef>
                <a:spcPts val="4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classify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positive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or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negative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product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reviews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332C2C"/>
                </a:solidFill>
                <a:latin typeface="Verdana"/>
                <a:cs typeface="Verdana"/>
              </a:rPr>
              <a:t>NLP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models.</a:t>
            </a:r>
            <a:endParaRPr sz="2750">
              <a:latin typeface="Verdana"/>
              <a:cs typeface="Verdana"/>
            </a:endParaRPr>
          </a:p>
          <a:p>
            <a:pPr marL="434975" marR="508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Compare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accuracy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rule-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models.</a:t>
            </a:r>
            <a:endParaRPr sz="2750">
              <a:latin typeface="Verdana"/>
              <a:cs typeface="Verdana"/>
            </a:endParaRPr>
          </a:p>
          <a:p>
            <a:pPr marL="434975" marR="291465">
              <a:lnSpc>
                <a:spcPct val="102299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Apply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interpretability,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decisions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transparent.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105" b="1">
                <a:solidFill>
                  <a:srgbClr val="332C2C"/>
                </a:solidFill>
                <a:latin typeface="Verdana"/>
                <a:cs typeface="Verdana"/>
              </a:rPr>
              <a:t>Expected</a:t>
            </a:r>
            <a:r>
              <a:rPr dirty="0" sz="2750" spc="-17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 b="1">
                <a:solidFill>
                  <a:srgbClr val="332C2C"/>
                </a:solidFill>
                <a:latin typeface="Verdana"/>
                <a:cs typeface="Verdana"/>
              </a:rPr>
              <a:t>Outcomes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343535">
              <a:lnSpc>
                <a:spcPct val="100000"/>
              </a:lnSpc>
              <a:spcBef>
                <a:spcPts val="70"/>
              </a:spcBef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Improved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feedback.</a:t>
            </a:r>
            <a:endParaRPr sz="2750">
              <a:latin typeface="Verdana"/>
              <a:cs typeface="Verdana"/>
            </a:endParaRPr>
          </a:p>
          <a:p>
            <a:pPr marL="434975" marR="579755">
              <a:lnSpc>
                <a:spcPct val="102299"/>
              </a:lnSpc>
            </a:pP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Transparency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AI-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driven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classiﬁcation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via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interpretability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tools.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3554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Project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262618" y="257201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262618" y="34197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62618" y="512471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262618" y="59724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62608" y="809651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114312" y="53403"/>
                </a:moveTo>
                <a:lnTo>
                  <a:pt x="94919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97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405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12" y="60909"/>
                </a:lnTo>
                <a:lnTo>
                  <a:pt x="114312" y="57150"/>
                </a:lnTo>
                <a:lnTo>
                  <a:pt x="114312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62618" y="257201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62618" y="34197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62618" y="512471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262618" y="59724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9" y="0"/>
                </a:moveTo>
                <a:lnTo>
                  <a:pt x="53393" y="0"/>
                </a:lnTo>
                <a:lnTo>
                  <a:pt x="49672" y="368"/>
                </a:lnTo>
                <a:lnTo>
                  <a:pt x="14086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5" y="100215"/>
                </a:lnTo>
                <a:lnTo>
                  <a:pt x="53393" y="114300"/>
                </a:lnTo>
                <a:lnTo>
                  <a:pt x="60899" y="114300"/>
                </a:lnTo>
                <a:lnTo>
                  <a:pt x="100218" y="94907"/>
                </a:lnTo>
                <a:lnTo>
                  <a:pt x="114302" y="60909"/>
                </a:lnTo>
                <a:lnTo>
                  <a:pt x="114302" y="57150"/>
                </a:lnTo>
                <a:lnTo>
                  <a:pt x="114302" y="53403"/>
                </a:lnTo>
                <a:lnTo>
                  <a:pt x="94909" y="14084"/>
                </a:lnTo>
                <a:lnTo>
                  <a:pt x="64620" y="368"/>
                </a:lnTo>
                <a:lnTo>
                  <a:pt x="6089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126093" y="1952193"/>
            <a:ext cx="8423275" cy="7246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20" b="1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14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40" b="1">
                <a:solidFill>
                  <a:srgbClr val="332C2C"/>
                </a:solidFill>
                <a:latin typeface="Verdana"/>
                <a:cs typeface="Verdana"/>
              </a:rPr>
              <a:t>Preprocessing</a:t>
            </a:r>
            <a:r>
              <a:rPr dirty="0" sz="2750" spc="-13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5" b="1">
                <a:solidFill>
                  <a:srgbClr val="332C2C"/>
                </a:solidFill>
                <a:latin typeface="Verdana"/>
                <a:cs typeface="Verdana"/>
              </a:rPr>
              <a:t>(NLP)</a:t>
            </a:r>
            <a:r>
              <a:rPr dirty="0" sz="2750" spc="-35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1044575">
              <a:lnSpc>
                <a:spcPct val="100000"/>
              </a:lnSpc>
              <a:spcBef>
                <a:spcPts val="75"/>
              </a:spcBef>
            </a:pP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were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cleaning,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tokenizing,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structuring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text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  <a:p>
            <a:pPr marL="434975" marR="1699895">
              <a:lnSpc>
                <a:spcPct val="101099"/>
              </a:lnSpc>
              <a:spcBef>
                <a:spcPts val="40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Labeled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each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review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categories,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preparing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AI/ML processing.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125" b="1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9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 b="1">
                <a:solidFill>
                  <a:srgbClr val="332C2C"/>
                </a:solidFill>
                <a:latin typeface="Verdana"/>
                <a:cs typeface="Verdana"/>
              </a:rPr>
              <a:t>Models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5080">
              <a:lnSpc>
                <a:spcPct val="100000"/>
              </a:lnSpc>
              <a:spcBef>
                <a:spcPts val="75"/>
              </a:spcBef>
            </a:pP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VADER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(NLP):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rule-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tool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detect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simple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sentiments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quickly.</a:t>
            </a:r>
            <a:endParaRPr sz="2750">
              <a:latin typeface="Verdana"/>
              <a:cs typeface="Verdana"/>
            </a:endParaRPr>
          </a:p>
          <a:p>
            <a:pPr marL="434975" marR="346075">
              <a:lnSpc>
                <a:spcPct val="101499"/>
              </a:lnSpc>
              <a:spcBef>
                <a:spcPts val="2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RoBERTa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(AI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ML):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Transformer-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AI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uses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deep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capture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nuanced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higher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accuracy.</a:t>
            </a:r>
            <a:endParaRPr sz="2750">
              <a:latin typeface="Verdana"/>
              <a:cs typeface="Verdana"/>
            </a:endParaRPr>
          </a:p>
          <a:p>
            <a:pPr marL="434975" marR="30480" indent="-422909">
              <a:lnSpc>
                <a:spcPts val="3379"/>
              </a:lnSpc>
              <a:spcBef>
                <a:spcPts val="45"/>
              </a:spcBef>
            </a:pPr>
            <a:r>
              <a:rPr dirty="0" sz="2750" spc="-175" b="1">
                <a:solidFill>
                  <a:srgbClr val="332C2C"/>
                </a:solidFill>
                <a:latin typeface="Verdana"/>
                <a:cs typeface="Verdana"/>
              </a:rPr>
              <a:t>Interpretability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 b="1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4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4" b="1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14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30" b="1">
                <a:solidFill>
                  <a:srgbClr val="332C2C"/>
                </a:solidFill>
                <a:latin typeface="Verdana"/>
                <a:cs typeface="Verdana"/>
              </a:rPr>
              <a:t>(AI</a:t>
            </a:r>
            <a:r>
              <a:rPr dirty="0" sz="2750" spc="-14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5" b="1">
                <a:solidFill>
                  <a:srgbClr val="332C2C"/>
                </a:solidFill>
                <a:latin typeface="Verdana"/>
                <a:cs typeface="Verdana"/>
              </a:rPr>
              <a:t>Interpretability)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: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adds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interpretability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layer,</a:t>
            </a:r>
            <a:endParaRPr sz="2750">
              <a:latin typeface="Verdana"/>
              <a:cs typeface="Verdana"/>
            </a:endParaRPr>
          </a:p>
          <a:p>
            <a:pPr marL="434975" marR="30480">
              <a:lnSpc>
                <a:spcPts val="3300"/>
              </a:lnSpc>
              <a:spcBef>
                <a:spcPts val="4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identifying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which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words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drive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model’s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predictions.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24982" y="747255"/>
            <a:ext cx="3996054" cy="9055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-10">
                <a:latin typeface="Times New Roman"/>
                <a:cs typeface="Times New Roman"/>
              </a:rPr>
              <a:t>Methodology</a:t>
            </a:r>
            <a:endParaRPr sz="5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89516" y="901903"/>
            <a:ext cx="721105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Model</a:t>
            </a:r>
            <a:r>
              <a:rPr dirty="0" spc="-300"/>
              <a:t> </a:t>
            </a:r>
            <a:r>
              <a:rPr dirty="0" spc="-220"/>
              <a:t>Implementation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9725825" y="30610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896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896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725825" y="390879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390"/>
                </a:moveTo>
                <a:lnTo>
                  <a:pt x="94907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390"/>
                </a:lnTo>
                <a:lnTo>
                  <a:pt x="0" y="60909"/>
                </a:lnTo>
                <a:lnTo>
                  <a:pt x="19392" y="100228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39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725825" y="5185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896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896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725825" y="688059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390"/>
                </a:moveTo>
                <a:lnTo>
                  <a:pt x="94907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390"/>
                </a:lnTo>
                <a:lnTo>
                  <a:pt x="0" y="60896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896"/>
                </a:lnTo>
                <a:lnTo>
                  <a:pt x="114300" y="57150"/>
                </a:lnTo>
                <a:lnTo>
                  <a:pt x="114300" y="5339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725825" y="77378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390"/>
                </a:moveTo>
                <a:lnTo>
                  <a:pt x="94907" y="14084"/>
                </a:lnTo>
                <a:lnTo>
                  <a:pt x="609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390"/>
                </a:lnTo>
                <a:lnTo>
                  <a:pt x="0" y="60896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896"/>
                </a:lnTo>
                <a:lnTo>
                  <a:pt x="114300" y="57150"/>
                </a:lnTo>
                <a:lnTo>
                  <a:pt x="114300" y="5339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Steps</a:t>
            </a:r>
            <a:r>
              <a:rPr dirty="0" spc="-80" b="0">
                <a:latin typeface="Verdana"/>
                <a:cs typeface="Verdana"/>
              </a:rPr>
              <a:t>:</a:t>
            </a:r>
          </a:p>
          <a:p>
            <a:pPr marL="434975" marR="556260">
              <a:lnSpc>
                <a:spcPct val="101099"/>
              </a:lnSpc>
              <a:spcBef>
                <a:spcPts val="40"/>
              </a:spcBef>
            </a:pPr>
            <a:r>
              <a:rPr dirty="0" spc="-65" b="0">
                <a:latin typeface="Verdana"/>
                <a:cs typeface="Verdana"/>
              </a:rPr>
              <a:t>VADER:</a:t>
            </a:r>
            <a:r>
              <a:rPr dirty="0" spc="-229" b="0">
                <a:latin typeface="Verdana"/>
                <a:cs typeface="Verdana"/>
              </a:rPr>
              <a:t> </a:t>
            </a:r>
            <a:r>
              <a:rPr dirty="0" spc="70" b="0">
                <a:latin typeface="Verdana"/>
                <a:cs typeface="Verdana"/>
              </a:rPr>
              <a:t>Applied</a:t>
            </a:r>
            <a:r>
              <a:rPr dirty="0" spc="-225" b="0">
                <a:latin typeface="Verdana"/>
                <a:cs typeface="Verdana"/>
              </a:rPr>
              <a:t> </a:t>
            </a:r>
            <a:r>
              <a:rPr dirty="0" spc="-75" b="0">
                <a:latin typeface="Verdana"/>
                <a:cs typeface="Verdana"/>
              </a:rPr>
              <a:t>as</a:t>
            </a:r>
            <a:r>
              <a:rPr dirty="0" spc="-225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a</a:t>
            </a:r>
            <a:r>
              <a:rPr dirty="0" spc="-22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straightforward </a:t>
            </a:r>
            <a:r>
              <a:rPr dirty="0" spc="185" b="0">
                <a:latin typeface="Verdana"/>
                <a:cs typeface="Verdana"/>
              </a:rPr>
              <a:t>NLP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tool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spc="-35" b="0">
                <a:latin typeface="Verdana"/>
                <a:cs typeface="Verdana"/>
              </a:rPr>
              <a:t>for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60" b="0">
                <a:latin typeface="Verdana"/>
                <a:cs typeface="Verdana"/>
              </a:rPr>
              <a:t>quick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spc="35" b="0">
                <a:latin typeface="Verdana"/>
                <a:cs typeface="Verdana"/>
              </a:rPr>
              <a:t>sentiment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scoring. </a:t>
            </a:r>
            <a:r>
              <a:rPr dirty="0" spc="-65" b="0">
                <a:latin typeface="Verdana"/>
                <a:cs typeface="Verdana"/>
              </a:rPr>
              <a:t>RoBERTa:</a:t>
            </a:r>
            <a:r>
              <a:rPr dirty="0" spc="-1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Fine-</a:t>
            </a:r>
            <a:r>
              <a:rPr dirty="0" spc="75" b="0">
                <a:latin typeface="Verdana"/>
                <a:cs typeface="Verdana"/>
              </a:rPr>
              <a:t>tuned</a:t>
            </a:r>
            <a:r>
              <a:rPr dirty="0" spc="-15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transformer </a:t>
            </a:r>
            <a:r>
              <a:rPr dirty="0" spc="85" b="0">
                <a:latin typeface="Verdana"/>
                <a:cs typeface="Verdana"/>
              </a:rPr>
              <a:t>model</a:t>
            </a:r>
            <a:r>
              <a:rPr dirty="0" spc="-1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that</a:t>
            </a:r>
            <a:r>
              <a:rPr dirty="0" spc="-1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applies</a:t>
            </a:r>
            <a:r>
              <a:rPr dirty="0" spc="-160" b="0">
                <a:latin typeface="Verdana"/>
                <a:cs typeface="Verdana"/>
              </a:rPr>
              <a:t> </a:t>
            </a:r>
            <a:r>
              <a:rPr dirty="0" spc="80" b="0">
                <a:latin typeface="Verdana"/>
                <a:cs typeface="Verdana"/>
              </a:rPr>
              <a:t>deep</a:t>
            </a:r>
            <a:r>
              <a:rPr dirty="0" spc="-15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learning</a:t>
            </a:r>
            <a:r>
              <a:rPr dirty="0" spc="-160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to </a:t>
            </a:r>
            <a:r>
              <a:rPr dirty="0" spc="-55" b="0">
                <a:latin typeface="Verdana"/>
                <a:cs typeface="Verdana"/>
              </a:rPr>
              <a:t>classify</a:t>
            </a:r>
            <a:r>
              <a:rPr dirty="0" spc="-17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sentiments.</a:t>
            </a:r>
          </a:p>
          <a:p>
            <a:pPr marL="434975" marR="367665">
              <a:lnSpc>
                <a:spcPct val="101099"/>
              </a:lnSpc>
              <a:spcBef>
                <a:spcPts val="35"/>
              </a:spcBef>
            </a:pPr>
            <a:r>
              <a:rPr dirty="0" spc="-120" b="0">
                <a:latin typeface="Verdana"/>
                <a:cs typeface="Verdana"/>
              </a:rPr>
              <a:t>LIME: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Generated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local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explanations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for </a:t>
            </a:r>
            <a:r>
              <a:rPr dirty="0" spc="-20" b="0">
                <a:latin typeface="Verdana"/>
                <a:cs typeface="Verdana"/>
              </a:rPr>
              <a:t>RoBERTa’s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predictions,</a:t>
            </a:r>
            <a:r>
              <a:rPr dirty="0" spc="-204" b="0">
                <a:latin typeface="Verdana"/>
                <a:cs typeface="Verdana"/>
              </a:rPr>
              <a:t> </a:t>
            </a:r>
            <a:r>
              <a:rPr dirty="0" spc="60" b="0">
                <a:latin typeface="Verdana"/>
                <a:cs typeface="Verdana"/>
              </a:rPr>
              <a:t>showing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20" b="0">
                <a:latin typeface="Verdana"/>
                <a:cs typeface="Verdana"/>
              </a:rPr>
              <a:t>AI's </a:t>
            </a:r>
            <a:r>
              <a:rPr dirty="0" b="0">
                <a:latin typeface="Verdana"/>
                <a:cs typeface="Verdana"/>
              </a:rPr>
              <a:t>decision</a:t>
            </a:r>
            <a:r>
              <a:rPr dirty="0" spc="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rationale.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210"/>
              <a:t>Tools</a:t>
            </a:r>
            <a:r>
              <a:rPr dirty="0" spc="-135"/>
              <a:t> </a:t>
            </a:r>
            <a:r>
              <a:rPr dirty="0" spc="-10"/>
              <a:t>Used:</a:t>
            </a:r>
          </a:p>
          <a:p>
            <a:pPr marL="434975" marR="1663064">
              <a:lnSpc>
                <a:spcPts val="3379"/>
              </a:lnSpc>
              <a:spcBef>
                <a:spcPts val="45"/>
              </a:spcBef>
            </a:pPr>
            <a:r>
              <a:rPr dirty="0" spc="185" b="0">
                <a:latin typeface="Verdana"/>
                <a:cs typeface="Verdana"/>
              </a:rPr>
              <a:t>NLP</a:t>
            </a:r>
            <a:r>
              <a:rPr dirty="0" spc="-220" b="0">
                <a:latin typeface="Verdana"/>
                <a:cs typeface="Verdana"/>
              </a:rPr>
              <a:t> </a:t>
            </a:r>
            <a:r>
              <a:rPr dirty="0" spc="-100" b="0">
                <a:latin typeface="Verdana"/>
                <a:cs typeface="Verdana"/>
              </a:rPr>
              <a:t>Libraries: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NLTK</a:t>
            </a:r>
            <a:r>
              <a:rPr dirty="0" spc="-220" b="0">
                <a:latin typeface="Verdana"/>
                <a:cs typeface="Verdana"/>
              </a:rPr>
              <a:t> </a:t>
            </a:r>
            <a:r>
              <a:rPr dirty="0" spc="-35" b="0">
                <a:latin typeface="Verdana"/>
                <a:cs typeface="Verdana"/>
              </a:rPr>
              <a:t>for</a:t>
            </a:r>
            <a:r>
              <a:rPr dirty="0" spc="-21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VADER, </a:t>
            </a:r>
            <a:r>
              <a:rPr dirty="0" spc="-45" b="0">
                <a:latin typeface="Verdana"/>
                <a:cs typeface="Verdana"/>
              </a:rPr>
              <a:t>Transformers</a:t>
            </a:r>
            <a:r>
              <a:rPr dirty="0" spc="-180" b="0">
                <a:latin typeface="Verdana"/>
                <a:cs typeface="Verdana"/>
              </a:rPr>
              <a:t> </a:t>
            </a:r>
            <a:r>
              <a:rPr dirty="0" spc="-35" b="0">
                <a:latin typeface="Verdana"/>
                <a:cs typeface="Verdana"/>
              </a:rPr>
              <a:t>for</a:t>
            </a:r>
            <a:r>
              <a:rPr dirty="0" spc="-18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RoBERTa.</a:t>
            </a:r>
          </a:p>
          <a:p>
            <a:pPr marL="434975" marR="5080">
              <a:lnSpc>
                <a:spcPts val="3300"/>
              </a:lnSpc>
              <a:spcBef>
                <a:spcPts val="55"/>
              </a:spcBef>
            </a:pPr>
            <a:r>
              <a:rPr dirty="0" spc="-145" b="0">
                <a:latin typeface="Verdana"/>
                <a:cs typeface="Verdana"/>
              </a:rPr>
              <a:t>AI/ML: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80" b="0">
                <a:latin typeface="Verdana"/>
                <a:cs typeface="Verdana"/>
              </a:rPr>
              <a:t>Python</a:t>
            </a:r>
            <a:r>
              <a:rPr dirty="0" spc="-204" b="0">
                <a:latin typeface="Verdana"/>
                <a:cs typeface="Verdana"/>
              </a:rPr>
              <a:t> </a:t>
            </a:r>
            <a:r>
              <a:rPr dirty="0" spc="75" b="0">
                <a:latin typeface="Verdana"/>
                <a:cs typeface="Verdana"/>
              </a:rPr>
              <a:t>and</a:t>
            </a:r>
            <a:r>
              <a:rPr dirty="0" spc="-204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Jupyter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50" b="0">
                <a:latin typeface="Verdana"/>
                <a:cs typeface="Verdana"/>
              </a:rPr>
              <a:t>Notebook</a:t>
            </a:r>
            <a:r>
              <a:rPr dirty="0" spc="-204" b="0">
                <a:latin typeface="Verdana"/>
                <a:cs typeface="Verdana"/>
              </a:rPr>
              <a:t> </a:t>
            </a:r>
            <a:r>
              <a:rPr dirty="0" spc="-25" b="0">
                <a:latin typeface="Verdana"/>
                <a:cs typeface="Verdana"/>
              </a:rPr>
              <a:t>for </a:t>
            </a:r>
            <a:r>
              <a:rPr dirty="0" b="0">
                <a:latin typeface="Verdana"/>
                <a:cs typeface="Verdana"/>
              </a:rPr>
              <a:t>data</a:t>
            </a:r>
            <a:r>
              <a:rPr dirty="0" spc="-15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manipulation,</a:t>
            </a:r>
            <a:r>
              <a:rPr dirty="0" spc="-150" b="0">
                <a:latin typeface="Verdana"/>
                <a:cs typeface="Verdana"/>
              </a:rPr>
              <a:t> </a:t>
            </a:r>
            <a:r>
              <a:rPr dirty="0" spc="85" b="0">
                <a:latin typeface="Verdana"/>
                <a:cs typeface="Verdana"/>
              </a:rPr>
              <a:t>model</a:t>
            </a:r>
            <a:r>
              <a:rPr dirty="0" spc="-150" b="0">
                <a:latin typeface="Verdana"/>
                <a:cs typeface="Verdana"/>
              </a:rPr>
              <a:t> </a:t>
            </a:r>
            <a:r>
              <a:rPr dirty="0" spc="-40" b="0">
                <a:latin typeface="Verdana"/>
                <a:cs typeface="Verdana"/>
              </a:rPr>
              <a:t>training,</a:t>
            </a:r>
            <a:r>
              <a:rPr dirty="0" spc="-150" b="0">
                <a:latin typeface="Verdana"/>
                <a:cs typeface="Verdana"/>
              </a:rPr>
              <a:t> </a:t>
            </a:r>
            <a:r>
              <a:rPr dirty="0" spc="50" b="0">
                <a:latin typeface="Verdana"/>
                <a:cs typeface="Verdana"/>
              </a:rPr>
              <a:t>and</a:t>
            </a:r>
          </a:p>
          <a:p>
            <a:pPr marL="434975">
              <a:lnSpc>
                <a:spcPts val="3265"/>
              </a:lnSpc>
            </a:pPr>
            <a:r>
              <a:rPr dirty="0" spc="-10" b="0">
                <a:latin typeface="Verdana"/>
                <a:cs typeface="Verdana"/>
              </a:rPr>
              <a:t>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516213" y="23595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16213" y="32072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16213" y="448363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516213" y="53313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516213" y="660770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516214" y="83126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896" y="0"/>
                </a:lnTo>
                <a:lnTo>
                  <a:pt x="53390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516213" y="23595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516213" y="32072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516213" y="448363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516213" y="53313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8516213" y="660770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896" y="0"/>
                </a:moveTo>
                <a:lnTo>
                  <a:pt x="53390" y="0"/>
                </a:lnTo>
                <a:lnTo>
                  <a:pt x="49669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04" y="368"/>
                </a:lnTo>
                <a:lnTo>
                  <a:pt x="6089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379688" y="1739734"/>
            <a:ext cx="7495540" cy="7675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10" b="1">
                <a:solidFill>
                  <a:srgbClr val="332C2C"/>
                </a:solidFill>
                <a:latin typeface="Verdana"/>
                <a:cs typeface="Verdana"/>
              </a:rPr>
              <a:t>VADER</a:t>
            </a:r>
            <a:r>
              <a:rPr dirty="0" sz="2750" spc="-15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 b="1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2750" spc="-14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5" b="1">
                <a:solidFill>
                  <a:srgbClr val="332C2C"/>
                </a:solidFill>
                <a:latin typeface="Verdana"/>
                <a:cs typeface="Verdana"/>
              </a:rPr>
              <a:t>(NLP)</a:t>
            </a:r>
            <a:r>
              <a:rPr dirty="0" sz="2750" spc="-35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200660">
              <a:lnSpc>
                <a:spcPct val="100000"/>
              </a:lnSpc>
              <a:spcBef>
                <a:spcPts val="75"/>
              </a:spcBef>
            </a:pP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Strength: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identifying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simple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positive/negative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sentiments.</a:t>
            </a:r>
            <a:endParaRPr sz="2750">
              <a:latin typeface="Verdana"/>
              <a:cs typeface="Verdana"/>
            </a:endParaRPr>
          </a:p>
          <a:p>
            <a:pPr marL="434975" marR="478790">
              <a:lnSpc>
                <a:spcPct val="102299"/>
              </a:lnSpc>
            </a:pP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Limitation: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Limited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depth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handling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complex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expressions.</a:t>
            </a:r>
            <a:endParaRPr sz="2750">
              <a:latin typeface="Verdana"/>
              <a:cs typeface="Verdana"/>
            </a:endParaRPr>
          </a:p>
          <a:p>
            <a:pPr marL="434975" marR="1205230" indent="-422909">
              <a:lnSpc>
                <a:spcPts val="3379"/>
              </a:lnSpc>
              <a:spcBef>
                <a:spcPts val="45"/>
              </a:spcBef>
            </a:pPr>
            <a:r>
              <a:rPr dirty="0" sz="2750" spc="-150" b="1">
                <a:solidFill>
                  <a:srgbClr val="332C2C"/>
                </a:solidFill>
                <a:latin typeface="Verdana"/>
                <a:cs typeface="Verdana"/>
              </a:rPr>
              <a:t>RoBERTa</a:t>
            </a:r>
            <a:r>
              <a:rPr dirty="0" sz="2750" spc="-13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30" b="1">
                <a:solidFill>
                  <a:srgbClr val="332C2C"/>
                </a:solidFill>
                <a:latin typeface="Verdana"/>
                <a:cs typeface="Verdana"/>
              </a:rPr>
              <a:t>Performance </a:t>
            </a:r>
            <a:r>
              <a:rPr dirty="0" sz="2750" spc="-455" b="1">
                <a:solidFill>
                  <a:srgbClr val="332C2C"/>
                </a:solidFill>
                <a:latin typeface="Verdana"/>
                <a:cs typeface="Verdana"/>
              </a:rPr>
              <a:t>(AI/ML)</a:t>
            </a:r>
            <a:r>
              <a:rPr dirty="0" sz="2750" spc="-455">
                <a:solidFill>
                  <a:srgbClr val="332C2C"/>
                </a:solidFill>
                <a:latin typeface="Verdana"/>
                <a:cs typeface="Verdana"/>
              </a:rPr>
              <a:t>: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Strength: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High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accuracy,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adept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at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detecting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subtle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cues.</a:t>
            </a:r>
            <a:endParaRPr sz="2750">
              <a:latin typeface="Verdana"/>
              <a:cs typeface="Verdana"/>
            </a:endParaRPr>
          </a:p>
          <a:p>
            <a:pPr marL="434975">
              <a:lnSpc>
                <a:spcPts val="3165"/>
              </a:lnSpc>
            </a:pP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Limitation: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resource-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intensive,</a:t>
            </a:r>
            <a:endParaRPr sz="2750">
              <a:latin typeface="Verdana"/>
              <a:cs typeface="Verdana"/>
            </a:endParaRPr>
          </a:p>
          <a:p>
            <a:pPr marL="434975">
              <a:lnSpc>
                <a:spcPct val="100000"/>
              </a:lnSpc>
              <a:spcBef>
                <a:spcPts val="75"/>
              </a:spcBef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slower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than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rule-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methods.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204" b="1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30" b="1">
                <a:solidFill>
                  <a:srgbClr val="332C2C"/>
                </a:solidFill>
                <a:latin typeface="Verdana"/>
                <a:cs typeface="Verdana"/>
              </a:rPr>
              <a:t>(AI</a:t>
            </a:r>
            <a:r>
              <a:rPr dirty="0" sz="2750" spc="-16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65" b="1">
                <a:solidFill>
                  <a:srgbClr val="332C2C"/>
                </a:solidFill>
                <a:latin typeface="Verdana"/>
                <a:cs typeface="Verdana"/>
              </a:rPr>
              <a:t>Interpretability)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744855">
              <a:lnSpc>
                <a:spcPct val="101499"/>
              </a:lnSpc>
              <a:spcBef>
                <a:spcPts val="2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why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RoBERTa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makes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speciﬁc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predictions,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showing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NLP-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derived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tokens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inﬂuence outcomes.</a:t>
            </a:r>
            <a:endParaRPr sz="2750">
              <a:latin typeface="Verdana"/>
              <a:cs typeface="Verdana"/>
            </a:endParaRPr>
          </a:p>
          <a:p>
            <a:pPr marL="434975" marR="5080">
              <a:lnSpc>
                <a:spcPct val="101099"/>
              </a:lnSpc>
              <a:spcBef>
                <a:spcPts val="40"/>
              </a:spcBef>
            </a:pP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Enhances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transparency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AI-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driven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classiﬁcation,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trust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decisions.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379803" y="699922"/>
            <a:ext cx="23183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106474" y="5848832"/>
                  </a:moveTo>
                  <a:lnTo>
                    <a:pt x="1087081" y="5809526"/>
                  </a:lnTo>
                  <a:lnTo>
                    <a:pt x="1053071" y="5795429"/>
                  </a:lnTo>
                  <a:lnTo>
                    <a:pt x="1045565" y="5795429"/>
                  </a:lnTo>
                  <a:lnTo>
                    <a:pt x="1006259" y="5814822"/>
                  </a:lnTo>
                  <a:lnTo>
                    <a:pt x="992174" y="5848832"/>
                  </a:lnTo>
                  <a:lnTo>
                    <a:pt x="992174" y="5856338"/>
                  </a:lnTo>
                  <a:lnTo>
                    <a:pt x="1011567" y="5895645"/>
                  </a:lnTo>
                  <a:lnTo>
                    <a:pt x="1045565" y="5909729"/>
                  </a:lnTo>
                  <a:lnTo>
                    <a:pt x="1053071" y="5909729"/>
                  </a:lnTo>
                  <a:lnTo>
                    <a:pt x="1092390" y="5890336"/>
                  </a:lnTo>
                  <a:lnTo>
                    <a:pt x="1106474" y="5856338"/>
                  </a:lnTo>
                  <a:lnTo>
                    <a:pt x="1106474" y="5852579"/>
                  </a:lnTo>
                  <a:lnTo>
                    <a:pt x="1106474" y="5848832"/>
                  </a:lnTo>
                  <a:close/>
                </a:path>
                <a:path w="18287365" h="9251950">
                  <a:moveTo>
                    <a:pt x="1106474" y="5001107"/>
                  </a:moveTo>
                  <a:lnTo>
                    <a:pt x="1087081" y="4961801"/>
                  </a:lnTo>
                  <a:lnTo>
                    <a:pt x="1053071" y="4947704"/>
                  </a:lnTo>
                  <a:lnTo>
                    <a:pt x="1045565" y="4947704"/>
                  </a:lnTo>
                  <a:lnTo>
                    <a:pt x="1006259" y="4967097"/>
                  </a:lnTo>
                  <a:lnTo>
                    <a:pt x="992174" y="5001107"/>
                  </a:lnTo>
                  <a:lnTo>
                    <a:pt x="992174" y="5008613"/>
                  </a:lnTo>
                  <a:lnTo>
                    <a:pt x="1011567" y="5047920"/>
                  </a:lnTo>
                  <a:lnTo>
                    <a:pt x="1045565" y="5062004"/>
                  </a:lnTo>
                  <a:lnTo>
                    <a:pt x="1053071" y="5062004"/>
                  </a:lnTo>
                  <a:lnTo>
                    <a:pt x="1092390" y="5042611"/>
                  </a:lnTo>
                  <a:lnTo>
                    <a:pt x="1106474" y="5008613"/>
                  </a:lnTo>
                  <a:lnTo>
                    <a:pt x="1106474" y="5004854"/>
                  </a:lnTo>
                  <a:lnTo>
                    <a:pt x="1106474" y="5001107"/>
                  </a:lnTo>
                  <a:close/>
                </a:path>
                <a:path w="18287365" h="9251950">
                  <a:moveTo>
                    <a:pt x="1106474" y="3724757"/>
                  </a:moveTo>
                  <a:lnTo>
                    <a:pt x="1087081" y="3685451"/>
                  </a:lnTo>
                  <a:lnTo>
                    <a:pt x="1053071" y="3671366"/>
                  </a:lnTo>
                  <a:lnTo>
                    <a:pt x="1045565" y="3671366"/>
                  </a:lnTo>
                  <a:lnTo>
                    <a:pt x="1006259" y="3690747"/>
                  </a:lnTo>
                  <a:lnTo>
                    <a:pt x="992174" y="3724757"/>
                  </a:lnTo>
                  <a:lnTo>
                    <a:pt x="992174" y="3732276"/>
                  </a:lnTo>
                  <a:lnTo>
                    <a:pt x="1011567" y="3771569"/>
                  </a:lnTo>
                  <a:lnTo>
                    <a:pt x="1045565" y="3785666"/>
                  </a:lnTo>
                  <a:lnTo>
                    <a:pt x="1053071" y="3785666"/>
                  </a:lnTo>
                  <a:lnTo>
                    <a:pt x="1092390" y="3766261"/>
                  </a:lnTo>
                  <a:lnTo>
                    <a:pt x="1106474" y="3732276"/>
                  </a:lnTo>
                  <a:lnTo>
                    <a:pt x="1106474" y="3728516"/>
                  </a:lnTo>
                  <a:lnTo>
                    <a:pt x="1106474" y="3724757"/>
                  </a:lnTo>
                  <a:close/>
                </a:path>
                <a:path w="18287365" h="9251950">
                  <a:moveTo>
                    <a:pt x="1106474" y="2877032"/>
                  </a:moveTo>
                  <a:lnTo>
                    <a:pt x="1087081" y="2837726"/>
                  </a:lnTo>
                  <a:lnTo>
                    <a:pt x="1053071" y="2823629"/>
                  </a:lnTo>
                  <a:lnTo>
                    <a:pt x="1045565" y="2823629"/>
                  </a:lnTo>
                  <a:lnTo>
                    <a:pt x="1006259" y="2843022"/>
                  </a:lnTo>
                  <a:lnTo>
                    <a:pt x="992174" y="2877032"/>
                  </a:lnTo>
                  <a:lnTo>
                    <a:pt x="992174" y="2884538"/>
                  </a:lnTo>
                  <a:lnTo>
                    <a:pt x="1011567" y="2923844"/>
                  </a:lnTo>
                  <a:lnTo>
                    <a:pt x="1045565" y="2937929"/>
                  </a:lnTo>
                  <a:lnTo>
                    <a:pt x="1053071" y="2937929"/>
                  </a:lnTo>
                  <a:lnTo>
                    <a:pt x="1092390" y="2918536"/>
                  </a:lnTo>
                  <a:lnTo>
                    <a:pt x="1106474" y="2884538"/>
                  </a:lnTo>
                  <a:lnTo>
                    <a:pt x="1106474" y="2880779"/>
                  </a:lnTo>
                  <a:lnTo>
                    <a:pt x="1106474" y="2877032"/>
                  </a:lnTo>
                  <a:close/>
                </a:path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6703" y="2752649"/>
            <a:ext cx="8200390" cy="597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35" b="1">
                <a:solidFill>
                  <a:srgbClr val="332C2C"/>
                </a:solidFill>
                <a:latin typeface="Verdana"/>
                <a:cs typeface="Verdana"/>
              </a:rPr>
              <a:t>Model-</a:t>
            </a:r>
            <a:r>
              <a:rPr dirty="0" sz="2750" spc="-114" b="1">
                <a:solidFill>
                  <a:srgbClr val="332C2C"/>
                </a:solidFill>
                <a:latin typeface="Verdana"/>
                <a:cs typeface="Verdana"/>
              </a:rPr>
              <a:t>Speciﬁc</a:t>
            </a:r>
            <a:r>
              <a:rPr dirty="0" sz="2750" spc="-135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5" b="1">
                <a:solidFill>
                  <a:srgbClr val="332C2C"/>
                </a:solidFill>
                <a:latin typeface="Verdana"/>
                <a:cs typeface="Verdana"/>
              </a:rPr>
              <a:t>Limitations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30353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VADER’s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rule-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NLP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limits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capturing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complex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sentiment.</a:t>
            </a:r>
            <a:endParaRPr sz="2750">
              <a:latin typeface="Verdana"/>
              <a:cs typeface="Verdana"/>
            </a:endParaRPr>
          </a:p>
          <a:p>
            <a:pPr marL="434975" marR="5080">
              <a:lnSpc>
                <a:spcPct val="102299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RoBERTa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requires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signiﬁcant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computational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resources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due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architecture.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175" b="1">
                <a:solidFill>
                  <a:srgbClr val="332C2C"/>
                </a:solidFill>
                <a:latin typeface="Verdana"/>
                <a:cs typeface="Verdana"/>
              </a:rPr>
              <a:t>Interpretability</a:t>
            </a:r>
            <a:r>
              <a:rPr dirty="0" sz="2750" spc="-114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5" b="1">
                <a:solidFill>
                  <a:srgbClr val="332C2C"/>
                </a:solidFill>
                <a:latin typeface="Verdana"/>
                <a:cs typeface="Verdana"/>
              </a:rPr>
              <a:t>Limitations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434975" marR="381635">
              <a:lnSpc>
                <a:spcPct val="102299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explanations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only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local,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requiring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generate.</a:t>
            </a:r>
            <a:endParaRPr sz="2750">
              <a:latin typeface="Verdana"/>
              <a:cs typeface="Verdana"/>
            </a:endParaRPr>
          </a:p>
          <a:p>
            <a:pPr marL="434975">
              <a:lnSpc>
                <a:spcPct val="100000"/>
              </a:lnSpc>
            </a:pP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Variability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outputs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due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434975" marR="1423035">
              <a:lnSpc>
                <a:spcPct val="100000"/>
              </a:lnSpc>
              <a:spcBef>
                <a:spcPts val="7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randomness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sampling,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impacting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reliability.</a:t>
            </a:r>
            <a:endParaRPr sz="2750">
              <a:latin typeface="Verdana"/>
              <a:cs typeface="Verdana"/>
            </a:endParaRPr>
          </a:p>
          <a:p>
            <a:pPr marL="12700" marR="144780">
              <a:lnSpc>
                <a:spcPct val="101099"/>
              </a:lnSpc>
              <a:spcBef>
                <a:spcPts val="40"/>
              </a:spcBef>
            </a:pPr>
            <a:r>
              <a:rPr dirty="0" sz="2750" spc="-170" b="1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2750" spc="-110" b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0" b="1">
                <a:solidFill>
                  <a:srgbClr val="332C2C"/>
                </a:solidFill>
                <a:latin typeface="Verdana"/>
                <a:cs typeface="Verdana"/>
              </a:rPr>
              <a:t>Constraints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Computational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demands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RoBERTa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LIME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require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more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processing.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Challenges</a:t>
            </a:r>
            <a:r>
              <a:rPr dirty="0" spc="-295"/>
              <a:t> </a:t>
            </a:r>
            <a:r>
              <a:rPr dirty="0" spc="-810"/>
              <a:t>&amp;</a:t>
            </a:r>
            <a:r>
              <a:rPr dirty="0" spc="-300"/>
              <a:t> </a:t>
            </a:r>
            <a:r>
              <a:rPr dirty="0" spc="-265"/>
              <a:t>Limitations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3198" y="4167448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475"/>
              <a:t>Thanks!</a:t>
            </a:r>
            <a:endParaRPr sz="9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2024-10-26T10:19:28Z</dcterms:created>
  <dcterms:modified xsi:type="dcterms:W3CDTF">2024-10-26T10:19:28Z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2024-10-26T00:00:00Z</vt:filetime>
  </property>
  <property fmtid="{D5CDD505-2E9C-101B-9397-08002B2CF9AE}" pid="5" name="Producer">
    <vt:lpwstr>3-Heights(TM) PDF Security Shell 4.8.25.2 (http://www.pdf-tools.com)</vt:lpwstr>
  </property>
</Properties>
</file>