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9" r:id="rId3"/>
    <p:sldId id="279" r:id="rId4"/>
    <p:sldId id="280" r:id="rId5"/>
    <p:sldId id="270" r:id="rId6"/>
    <p:sldId id="272" r:id="rId7"/>
    <p:sldId id="276" r:id="rId8"/>
    <p:sldId id="277" r:id="rId9"/>
    <p:sldId id="278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5FB2-6AC3-49BD-87F4-F29516F34A1D}" type="datetime1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AC5B93-CA34-49DE-A280-558E83BB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E74E0A-9DC3-444E-AD5D-B52D4585F6ED}" type="datetime1">
              <a:rPr lang="fr-FR" noProof="0" smtClean="0"/>
              <a:t>03/09/2024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4F3E57-140F-42E5-ACA7-3B197A5F54F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4F3E57-140F-42E5-ACA7-3B197A5F54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186085-527D-41A2-8906-5408C313224A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149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8A7A4C-F641-42B0-A9A6-84465EC4543F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868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260556-DF21-43B0-8E2B-EF4F3F632BDA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234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AFD38C-5F02-46F0-88FE-E2C8105EC803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460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425FC1-29F1-4AE1-99D7-3A428EF129D6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498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3389F9-A899-4AB4-9430-CE5CD5ACC557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57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6DAA04-2FAA-4DD8-9F02-E08845B582C8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173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ACB45C-925B-45FA-8298-F88C39620EFA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22246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4A0FA2-94C8-4B58-8FCE-6E685629DB37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66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C2ECC6-0800-4654-9904-DFE090E5507B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3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EC006D-BFA6-4199-8BA8-D69F35D8FB7A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6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6CB92B-821E-458F-AF14-0C97DDF2137F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370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0ED0-4A64-44D9-9D50-85A1F77A5E5B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800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D0074A-5160-45BE-93F2-95B56F58FA7C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730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36A6CE-0412-4DC6-9326-7500CAE4FABA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1557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746D7C-0066-46B0-9F7C-E715FBDB2282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08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F3B90F-D999-4372-9A6D-1A2A39DA0542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924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175FBBF0-9817-4D90-88E4-7957D71F85FC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837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6408" userDrawn="1">
          <p15:clr>
            <a:srgbClr val="F26B43"/>
          </p15:clr>
        </p15:guide>
        <p15:guide id="3" pos="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ETUDE SUR L'EAU POTABLE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fr-FR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Justine BEN </a:t>
            </a:r>
            <a:r>
              <a:rPr lang="fr-FR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M’RAD – Data </a:t>
            </a:r>
            <a:r>
              <a:rPr lang="fr-F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Analyst</a:t>
            </a:r>
            <a:endParaRPr lang="fr-FR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0"/>
            <a:r>
              <a:rPr lang="fr-FR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Projet 10</a:t>
            </a:r>
            <a:endParaRPr lang="fr-FR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334001"/>
            <a:ext cx="2438400" cy="153035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Le contexte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L’eau dans le monde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fr-FR" cap="none" dirty="0" smtClean="0">
                <a:solidFill>
                  <a:srgbClr val="002060"/>
                </a:solidFill>
              </a:rPr>
              <a:t>Sur la planète terre :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+97% eau salée, impropre à la consommation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-3% eau douce</a:t>
            </a:r>
          </a:p>
          <a:p>
            <a:pPr lvl="1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2/3 </a:t>
            </a:r>
            <a:r>
              <a:rPr lang="fr-FR" cap="none" dirty="0">
                <a:solidFill>
                  <a:srgbClr val="002060"/>
                </a:solidFill>
              </a:rPr>
              <a:t>solide (sous forme de glace</a:t>
            </a:r>
            <a:r>
              <a:rPr lang="fr-FR" cap="none" dirty="0" smtClean="0">
                <a:solidFill>
                  <a:srgbClr val="002060"/>
                </a:solidFill>
              </a:rPr>
              <a:t>)</a:t>
            </a:r>
          </a:p>
          <a:p>
            <a:pPr lvl="1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>
                <a:solidFill>
                  <a:srgbClr val="002060"/>
                </a:solidFill>
              </a:rPr>
              <a:t>1/3 </a:t>
            </a:r>
            <a:r>
              <a:rPr lang="fr-FR" cap="none" dirty="0" smtClean="0">
                <a:solidFill>
                  <a:srgbClr val="002060"/>
                </a:solidFill>
              </a:rPr>
              <a:t>liquide : Les </a:t>
            </a:r>
            <a:r>
              <a:rPr lang="fr-FR" cap="none" dirty="0">
                <a:solidFill>
                  <a:srgbClr val="002060"/>
                </a:solidFill>
              </a:rPr>
              <a:t>nappe </a:t>
            </a:r>
            <a:r>
              <a:rPr lang="fr-FR" cap="none" dirty="0" smtClean="0">
                <a:solidFill>
                  <a:srgbClr val="002060"/>
                </a:solidFill>
              </a:rPr>
              <a:t>souterraines, </a:t>
            </a:r>
            <a:r>
              <a:rPr lang="fr-FR" cap="none" dirty="0">
                <a:solidFill>
                  <a:srgbClr val="002060"/>
                </a:solidFill>
              </a:rPr>
              <a:t>les lacs et les rivières, qui couvrent </a:t>
            </a:r>
            <a:r>
              <a:rPr lang="fr-FR" cap="none" dirty="0" smtClean="0">
                <a:solidFill>
                  <a:srgbClr val="002060"/>
                </a:solidFill>
              </a:rPr>
              <a:t>pourtant les </a:t>
            </a:r>
            <a:r>
              <a:rPr lang="fr-FR" cap="none" dirty="0">
                <a:solidFill>
                  <a:srgbClr val="002060"/>
                </a:solidFill>
              </a:rPr>
              <a:t>besoins </a:t>
            </a:r>
            <a:r>
              <a:rPr lang="fr-FR" cap="none" dirty="0" smtClean="0">
                <a:solidFill>
                  <a:srgbClr val="002060"/>
                </a:solidFill>
              </a:rPr>
              <a:t>humains en eau </a:t>
            </a:r>
            <a:r>
              <a:rPr lang="fr-FR" cap="none" dirty="0">
                <a:solidFill>
                  <a:srgbClr val="002060"/>
                </a:solidFill>
              </a:rPr>
              <a:t>depuis </a:t>
            </a:r>
            <a:r>
              <a:rPr lang="fr-FR" cap="none" dirty="0" smtClean="0">
                <a:solidFill>
                  <a:srgbClr val="002060"/>
                </a:solidFill>
              </a:rPr>
              <a:t>toujours, ne représentent donc que 1% de l’eau terrestre.</a:t>
            </a:r>
            <a:endParaRPr lang="fr-FR" cap="none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endParaRPr lang="fr-FR" cap="none" dirty="0" smtClean="0">
              <a:solidFill>
                <a:srgbClr val="002060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L’ONG DWFA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3 domaines d’action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Accès à l’eau potable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Modernisation des infrastructures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Conseil en politiques de l'eau</a:t>
            </a:r>
            <a:endParaRPr lang="fr-FR" cap="none" dirty="0">
              <a:solidFill>
                <a:srgbClr val="00206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6836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La réalisation de l’étude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669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Le « BLUE PRINT »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4</a:t>
            </a:fld>
            <a:endParaRPr lang="fr-FR" noProof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79574"/>
              </p:ext>
            </p:extLst>
          </p:nvPr>
        </p:nvGraphicFramePr>
        <p:xfrm>
          <a:off x="152400" y="1391888"/>
          <a:ext cx="11887201" cy="540432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62125"/>
                <a:gridCol w="6858000"/>
                <a:gridCol w="1809750"/>
                <a:gridCol w="1457326"/>
              </a:tblGrid>
              <a:tr h="323706"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Besoin utilisateurs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 anchor="ctr"/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Mesures spécifiques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 anchor="ctr"/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Visualisation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 anchor="ctr"/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 anchor="ctr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décès 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Voir le nombre de décès dans le pays avec la répartition H F TOTALE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KPI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nationale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485559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 d’infrastructures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Voir l’évolution du taux d’accès aux infrastructures selon leur type basiques / sécurisées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Barres horizontales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nationale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Taux d’accès à l’eau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le taux d’accès à l’eau en zone rurale / urbaine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Barres empilées 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nationale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Stabilité politique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Identifier la stabilité politique d’un pays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Lignes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nationale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Evolution population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l’évolution de la population en zone rurale / urbaine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Lignes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nationale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Décès / Population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la répartition de la population totale H/F, avec la répartition des défunts H/F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Graphique à secteurs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continentale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Stabilité politique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Identifier la stabilité politique d’un pays (vue continentale)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 géographique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continentale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Mortalité / Accès 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Observer l’évolution du taux de mortalité en fonction du taux d’accès à l’eau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Nuage de points 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continentale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411989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Evolution population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l’évolution de la population rurale/urbaine, avec le taux d’accès à l’eau rurale/urbaine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Lignes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continentale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411989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Taux décès / nbr décès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Identifier les pays avec le plus fort taux de mortalité et sa représentation en nombre d’individus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Barres horizontales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continentale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205995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Nbr décès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Voir le nombre de décès dans le monde en 2016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KPI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mondiale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Taux d’accès à l’eau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Voir le taux d’accès à l’eau dans le monde en 2016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KPI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mondiale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Efficacité politique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Identifier les pays où une intervention est nécessaire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Carte géographique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mondiale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Accès eau / Mortalité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Observer l’évolution du taux de mortalité en fonction du taux d’accès à l’eau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Nuage de points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mondiale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  <a:tr h="323706"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Accès infrastructures 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le taux d’accès aux infrastructures selon leur type basiques / sécurisées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 marR="152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Barres verticales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Vue mondiale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48523" marR="4852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5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L’utilisation de Tableau Desktop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002060"/>
                </a:solidFill>
              </a:rPr>
              <a:t>Ma mission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Réaliser un </a:t>
            </a:r>
            <a:r>
              <a:rPr lang="fr-FR" cap="none" dirty="0" err="1" smtClean="0">
                <a:solidFill>
                  <a:srgbClr val="002060"/>
                </a:solidFill>
              </a:rPr>
              <a:t>dashboard</a:t>
            </a:r>
            <a:endParaRPr lang="fr-FR" cap="none" dirty="0" smtClean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Identifier les pays qui rencontrent des difficultés à l’eau potable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Identifier les pays pour lesquels une intervention est nécessaire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002060"/>
                </a:solidFill>
              </a:rPr>
              <a:t>Le traitement des données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Utilisation de 5 jeux de données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fr-FR" cap="none" dirty="0" smtClean="0">
                <a:solidFill>
                  <a:srgbClr val="002060"/>
                </a:solidFill>
              </a:rPr>
              <a:t>Données issues des sites de l’OMS et de la FAO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202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Le </a:t>
            </a:r>
            <a:r>
              <a:rPr lang="fr-FR" dirty="0" err="1" smtClean="0">
                <a:solidFill>
                  <a:srgbClr val="002060"/>
                </a:solidFill>
              </a:rPr>
              <a:t>dashboard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Vue mondiale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Vue continentale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Vue nationale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933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02060"/>
                </a:solidFill>
              </a:rPr>
              <a:t>La démo du « </a:t>
            </a:r>
            <a:r>
              <a:rPr lang="fr-FR" sz="3600" dirty="0" err="1" smtClean="0">
                <a:solidFill>
                  <a:srgbClr val="002060"/>
                </a:solidFill>
              </a:rPr>
              <a:t>dashboard</a:t>
            </a:r>
            <a:r>
              <a:rPr lang="fr-FR" sz="3600" dirty="0" smtClean="0">
                <a:solidFill>
                  <a:srgbClr val="002060"/>
                </a:solidFill>
              </a:rPr>
              <a:t> interactif »</a:t>
            </a:r>
            <a:endParaRPr lang="fr-FR" sz="3600" dirty="0">
              <a:solidFill>
                <a:srgbClr val="002060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 cas de 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l’Afghanistan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 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 de l’Italie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14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Les </a:t>
            </a:r>
            <a:r>
              <a:rPr lang="fr-FR" dirty="0" smtClean="0">
                <a:solidFill>
                  <a:srgbClr val="002060"/>
                </a:solidFill>
              </a:rPr>
              <a:t>recommandations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123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fr-FR" sz="1800" dirty="0">
                <a:solidFill>
                  <a:srgbClr val="002060"/>
                </a:solidFill>
                <a:ea typeface="+mn-ea"/>
                <a:cs typeface="+mn-cs"/>
              </a:rPr>
              <a:t>« Nul ne connaît la valeur de l'eau avant que le puits tarisse »</a:t>
            </a:r>
            <a:br>
              <a:rPr lang="fr-FR" sz="1800" dirty="0">
                <a:solidFill>
                  <a:srgbClr val="002060"/>
                </a:solidFill>
                <a:ea typeface="+mn-ea"/>
                <a:cs typeface="+mn-cs"/>
              </a:rPr>
            </a:br>
            <a:r>
              <a:rPr lang="fr-FR" sz="1400" cap="none" dirty="0">
                <a:solidFill>
                  <a:srgbClr val="002060"/>
                </a:solidFill>
                <a:ea typeface="+mn-ea"/>
                <a:cs typeface="+mn-cs"/>
              </a:rPr>
              <a:t>Benjamin </a:t>
            </a:r>
            <a:r>
              <a:rPr lang="fr-FR" sz="1400" dirty="0">
                <a:solidFill>
                  <a:srgbClr val="002060"/>
                </a:solidFill>
                <a:ea typeface="+mn-ea"/>
                <a:cs typeface="+mn-cs"/>
              </a:rPr>
              <a:t>Franklin, </a:t>
            </a:r>
            <a:r>
              <a:rPr lang="fr-FR" sz="1400" cap="none" dirty="0">
                <a:solidFill>
                  <a:srgbClr val="002060"/>
                </a:solidFill>
                <a:ea typeface="+mn-ea"/>
                <a:cs typeface="+mn-cs"/>
              </a:rPr>
              <a:t>diplomate et inventeur américain</a:t>
            </a:r>
            <a:r>
              <a:rPr lang="fr-FR" sz="1800" cap="none" dirty="0">
                <a:solidFill>
                  <a:srgbClr val="002060"/>
                </a:solidFill>
                <a:ea typeface="+mn-ea"/>
                <a:cs typeface="+mn-cs"/>
              </a:rPr>
              <a:t/>
            </a:r>
            <a:br>
              <a:rPr lang="fr-FR" sz="1800" cap="none" dirty="0">
                <a:solidFill>
                  <a:srgbClr val="002060"/>
                </a:solidFill>
                <a:ea typeface="+mn-ea"/>
                <a:cs typeface="+mn-cs"/>
              </a:rPr>
            </a:br>
            <a:r>
              <a:rPr lang="fr-FR" sz="1800" i="1" dirty="0">
                <a:solidFill>
                  <a:srgbClr val="002060"/>
                </a:solidFill>
                <a:ea typeface="+mn-ea"/>
                <a:cs typeface="+mn-cs"/>
              </a:rPr>
              <a:t/>
            </a:r>
            <a:br>
              <a:rPr lang="fr-FR" sz="1800" i="1" dirty="0">
                <a:solidFill>
                  <a:srgbClr val="002060"/>
                </a:solidFill>
                <a:ea typeface="+mn-ea"/>
                <a:cs typeface="+mn-cs"/>
              </a:rPr>
            </a:br>
            <a:r>
              <a:rPr lang="fr-FR" sz="1800" dirty="0">
                <a:solidFill>
                  <a:srgbClr val="002060"/>
                </a:solidFill>
                <a:ea typeface="+mn-ea"/>
                <a:cs typeface="+mn-cs"/>
              </a:rPr>
              <a:t>« À l'échelle cosmique, l'eau est plus rare que l'or »</a:t>
            </a:r>
            <a:br>
              <a:rPr lang="fr-FR" sz="1800" dirty="0">
                <a:solidFill>
                  <a:srgbClr val="002060"/>
                </a:solidFill>
                <a:ea typeface="+mn-ea"/>
                <a:cs typeface="+mn-cs"/>
              </a:rPr>
            </a:br>
            <a:r>
              <a:rPr lang="fr-FR" sz="1400" cap="none" dirty="0">
                <a:solidFill>
                  <a:srgbClr val="002060"/>
                </a:solidFill>
                <a:ea typeface="+mn-ea"/>
                <a:cs typeface="+mn-cs"/>
              </a:rPr>
              <a:t>Hubert </a:t>
            </a:r>
            <a:r>
              <a:rPr lang="fr-FR" sz="1400" dirty="0">
                <a:solidFill>
                  <a:srgbClr val="002060"/>
                </a:solidFill>
                <a:ea typeface="+mn-ea"/>
                <a:cs typeface="+mn-cs"/>
              </a:rPr>
              <a:t>Reeves</a:t>
            </a:r>
            <a:r>
              <a:rPr lang="fr-FR" sz="1400" cap="none" dirty="0">
                <a:solidFill>
                  <a:srgbClr val="002060"/>
                </a:solidFill>
                <a:ea typeface="+mn-ea"/>
                <a:cs typeface="+mn-cs"/>
              </a:rPr>
              <a:t>, astrophysicien et écologiste </a:t>
            </a:r>
            <a:r>
              <a:rPr lang="fr-FR" sz="1400" cap="none" dirty="0" smtClean="0">
                <a:solidFill>
                  <a:srgbClr val="002060"/>
                </a:solidFill>
                <a:ea typeface="+mn-ea"/>
                <a:cs typeface="+mn-cs"/>
              </a:rPr>
              <a:t>franco-québécois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076450"/>
          </a:xfrm>
        </p:spPr>
        <p:txBody>
          <a:bodyPr>
            <a:normAutofit/>
          </a:bodyPr>
          <a:lstStyle/>
          <a:p>
            <a:endParaRPr lang="fr-FR" i="1" cap="none" dirty="0" smtClean="0">
              <a:solidFill>
                <a:srgbClr val="002060"/>
              </a:solidFill>
            </a:endParaRPr>
          </a:p>
          <a:p>
            <a:r>
              <a:rPr lang="fr-FR" sz="2800" b="1" i="1" cap="none" dirty="0" smtClean="0">
                <a:solidFill>
                  <a:srgbClr val="002060"/>
                </a:solidFill>
              </a:rPr>
              <a:t>Merci pour votre écoute !</a:t>
            </a:r>
          </a:p>
          <a:p>
            <a:r>
              <a:rPr lang="fr-FR" sz="1200" b="1" i="1" cap="none" dirty="0">
                <a:solidFill>
                  <a:srgbClr val="002060"/>
                </a:solidFill>
              </a:rPr>
              <a:t>https://public.tableau.com/app/profile/justine.ben.m.rad/viz/P10-TableauV2/Histoire1?publish=yes</a:t>
            </a:r>
            <a:endParaRPr lang="fr-FR" sz="1200" b="1" i="1" cap="none" dirty="0" smtClean="0">
              <a:solidFill>
                <a:srgbClr val="00206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6802765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Thème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34272</TotalTime>
  <Words>475</Words>
  <Application>Microsoft Office PowerPoint</Application>
  <PresentationFormat>Grand écran</PresentationFormat>
  <Paragraphs>111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Tw Cen MT</vt:lpstr>
      <vt:lpstr>Ronds dans l’eau</vt:lpstr>
      <vt:lpstr>ETUDE SUR L'EAU POTABLE</vt:lpstr>
      <vt:lpstr>Le contexte</vt:lpstr>
      <vt:lpstr>La réalisation de l’étude</vt:lpstr>
      <vt:lpstr>Le « BLUE PRINT »</vt:lpstr>
      <vt:lpstr>L’utilisation de Tableau Desktop</vt:lpstr>
      <vt:lpstr>Le dashboard</vt:lpstr>
      <vt:lpstr>La démo du « dashboard interactif »</vt:lpstr>
      <vt:lpstr>Les recommandations</vt:lpstr>
      <vt:lpstr>« Nul ne connaît la valeur de l'eau avant que le puits tarisse » Benjamin Franklin, diplomate et inventeur américain  « À l'échelle cosmique, l'eau est plus rare que l'or » Hubert Reeves, astrophysicien et écologiste franco-québécois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sur l'eau potable</dc:title>
  <dc:creator>Yassine</dc:creator>
  <cp:lastModifiedBy>Yassine</cp:lastModifiedBy>
  <cp:revision>20</cp:revision>
  <dcterms:created xsi:type="dcterms:W3CDTF">2024-08-18T14:19:47Z</dcterms:created>
  <dcterms:modified xsi:type="dcterms:W3CDTF">2024-09-11T09:38:14Z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