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61" r:id="rId6"/>
    <p:sldId id="284" r:id="rId7"/>
    <p:sldId id="285" r:id="rId8"/>
    <p:sldId id="275" r:id="rId9"/>
    <p:sldId id="266" r:id="rId10"/>
    <p:sldId id="267" r:id="rId11"/>
    <p:sldId id="268" r:id="rId12"/>
    <p:sldId id="269" r:id="rId13"/>
    <p:sldId id="272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ine" initials="Y" lastIdx="1" clrIdx="0">
    <p:extLst>
      <p:ext uri="{19B8F6BF-5375-455C-9EA6-DF929625EA0E}">
        <p15:presenceInfo xmlns:p15="http://schemas.microsoft.com/office/powerpoint/2012/main" userId="Yass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9T13:11:47.77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57D08-4359-45F8-A7DF-B8E97693D71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237D-D749-4FBE-B108-13DB8BC43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Fgf,gffkggk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E237D-D749-4FBE-B108-13DB8BC430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08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13FA-2042-470C-AAD5-0C2056897332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FE0C-D5E1-4611-9E03-232933A6B6EE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8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12F1-1693-4484-B9D5-351D498A5D73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1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5341-9655-4896-8165-A545195B9A61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89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63CC-B25C-4819-80DA-A4EED921BA74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18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B1C-EBBD-48A0-A203-FBB721B48DE1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984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B431-EB73-40BE-8FA6-2D6B1BBB25AD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3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318B-BD34-4A10-A0E0-E8FEB2508D44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8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0D84FA-3D7E-4BB8-A290-EACCD8CD53E4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21AF-19DB-4EFC-B9F3-795B897FF2DB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1D09-A7AA-4325-94C3-36C074B026E3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7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18A9-BBB5-4198-A13D-871B7ADEB073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DA8B-E68B-4984-A743-AF673EE6B49D}" type="datetime1">
              <a:rPr lang="fr-FR" smtClean="0"/>
              <a:t>12/11/2024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9AF4-5804-414C-A61C-038F440871D3}" type="datetime1">
              <a:rPr lang="fr-FR" smtClean="0"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0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E2C2-8E56-4AA7-ABC6-B79A26C15A30}" type="datetime1">
              <a:rPr lang="fr-FR" smtClean="0"/>
              <a:t>12/11/2024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55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B8A6-329E-4F36-83F2-BA02FBA39422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5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2172-452C-4190-A680-20518214AB43}" type="datetime1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0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6FC7-8A0D-41D4-A655-B60B73800898}" type="datetime1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3662-C23E-4965-BD7E-F3CA87382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0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ÉTUDE </a:t>
            </a:r>
            <a:r>
              <a:rPr lang="fr-FR" sz="4800" dirty="0"/>
              <a:t>DE MARCHÉ</a:t>
            </a:r>
            <a:br>
              <a:rPr lang="fr-FR" sz="4800" dirty="0"/>
            </a:br>
            <a:r>
              <a:rPr lang="fr-FR" sz="4800" dirty="0"/>
              <a:t>« La poule qui </a:t>
            </a:r>
            <a:r>
              <a:rPr lang="fr-FR" sz="4800" dirty="0" smtClean="0"/>
              <a:t>chante »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Justine BEN M’RAD – Data </a:t>
            </a:r>
            <a:r>
              <a:rPr lang="fr-FR" dirty="0" err="1" smtClean="0"/>
              <a:t>Analyst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38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Le logarithme népérien</a:t>
            </a:r>
            <a:endParaRPr lang="fr-FR" sz="2400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6347764" cy="576262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/>
              <a:t>La Chine et l’Inde ont une population extrêmement </a:t>
            </a:r>
            <a:r>
              <a:rPr lang="fr-FR" sz="1600" dirty="0" smtClean="0"/>
              <a:t>élevée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dirty="0" smtClean="0"/>
              <a:t>Lisser les valeurs de la colonne ‘population’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3022673"/>
            <a:ext cx="3049702" cy="2913513"/>
          </a:xfrm>
          <a:prstGeom prst="rect">
            <a:avLst/>
          </a:prstGeom>
        </p:spPr>
      </p:pic>
      <p:sp>
        <p:nvSpPr>
          <p:cNvPr id="29" name="Espace réservé du texte 2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470" y="3022673"/>
            <a:ext cx="3063240" cy="2913513"/>
          </a:xfrm>
          <a:prstGeom prst="rect">
            <a:avLst/>
          </a:prstGeom>
        </p:spPr>
      </p:pic>
      <p:sp>
        <p:nvSpPr>
          <p:cNvPr id="30" name="Espace réservé du texte 2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Mettre toutes les variables à une échelle comparable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10</a:t>
            </a:fld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/>
          <a:srcRect r="52759"/>
          <a:stretch/>
        </p:blipFill>
        <p:spPr>
          <a:xfrm>
            <a:off x="7224156" y="3022673"/>
            <a:ext cx="3070025" cy="2913513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7224156" y="1143000"/>
            <a:ext cx="307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standardisation =</a:t>
            </a:r>
          </a:p>
          <a:p>
            <a:r>
              <a:rPr lang="fr-FR" sz="2400" dirty="0" smtClean="0"/>
              <a:t>«</a:t>
            </a:r>
            <a:r>
              <a:rPr lang="fr-FR" sz="2400" dirty="0" smtClean="0"/>
              <a:t> </a:t>
            </a:r>
            <a:r>
              <a:rPr lang="fr-FR" sz="2400" dirty="0" smtClean="0"/>
              <a:t>centrer-réduire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0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L'Analyse en Composantes Principales </a:t>
            </a:r>
            <a:r>
              <a:rPr lang="fr-FR" dirty="0" smtClean="0"/>
              <a:t>(</a:t>
            </a:r>
            <a:r>
              <a:rPr lang="fr-FR" dirty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Création de variables de synthèse</a:t>
            </a:r>
          </a:p>
          <a:p>
            <a:r>
              <a:rPr lang="fr-FR" dirty="0" smtClean="0"/>
              <a:t>Simplifier les données complexes</a:t>
            </a:r>
          </a:p>
          <a:p>
            <a:r>
              <a:rPr lang="fr-FR" dirty="0" smtClean="0"/>
              <a:t>Capturer le maximum de variance des données initiales</a:t>
            </a:r>
          </a:p>
          <a:p>
            <a:endParaRPr lang="fr-FR" dirty="0" smtClean="0"/>
          </a:p>
          <a:p>
            <a:r>
              <a:rPr lang="fr-FR" dirty="0" smtClean="0"/>
              <a:t>Déterminer le nombre de composantes principales</a:t>
            </a:r>
          </a:p>
          <a:p>
            <a:r>
              <a:rPr lang="fr-FR" dirty="0" smtClean="0"/>
              <a:t>4 composantes = 70% </a:t>
            </a:r>
            <a:r>
              <a:rPr lang="fr-FR" dirty="0" smtClean="0"/>
              <a:t>de l'information contenue dans les données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4839" y="2336800"/>
            <a:ext cx="455960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L'Analyse en Composantes Principales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Eboulis des valeurs propres = </a:t>
            </a:r>
            <a:r>
              <a:rPr lang="fr-FR" sz="1800" dirty="0" err="1" smtClean="0"/>
              <a:t>Scree</a:t>
            </a:r>
            <a:r>
              <a:rPr lang="fr-FR" sz="1800" dirty="0" smtClean="0"/>
              <a:t> Plot</a:t>
            </a:r>
          </a:p>
          <a:p>
            <a:r>
              <a:rPr lang="fr-FR" sz="1800" dirty="0" smtClean="0"/>
              <a:t>Les premières composantes principales expliquent une grande partie de la variance</a:t>
            </a:r>
          </a:p>
          <a:p>
            <a:endParaRPr lang="fr-FR" sz="1800" dirty="0"/>
          </a:p>
          <a:p>
            <a:r>
              <a:rPr lang="fr-FR" sz="1800" dirty="0" smtClean="0"/>
              <a:t>Affichage des composantes dans un </a:t>
            </a:r>
            <a:r>
              <a:rPr lang="fr-FR" sz="1800" dirty="0" err="1" smtClean="0"/>
              <a:t>df</a:t>
            </a:r>
            <a:endParaRPr lang="fr-FR" sz="18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12</a:t>
            </a:fld>
            <a:endParaRPr lang="fr-FR"/>
          </a:p>
        </p:txBody>
      </p:sp>
      <p:pic>
        <p:nvPicPr>
          <p:cNvPr id="8" name="Espace réservé du contenu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4547416"/>
            <a:ext cx="4663844" cy="2310584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16026" y="2336800"/>
            <a:ext cx="445723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L’interprétation de l’ACP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ercles de corrélation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3335" y="2336800"/>
            <a:ext cx="4492818" cy="3598863"/>
          </a:xfrm>
          <a:prstGeom prst="rect">
            <a:avLst/>
          </a:prstGeo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5195" y="2336800"/>
            <a:ext cx="4538898" cy="3598863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83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L’interprétation de l’ACP :</a:t>
            </a:r>
            <a:br>
              <a:rPr lang="fr-FR" dirty="0" smtClean="0"/>
            </a:br>
            <a:r>
              <a:rPr lang="fr-FR" dirty="0" err="1" smtClean="0"/>
              <a:t>Heatmap</a:t>
            </a:r>
            <a:r>
              <a:rPr lang="fr-FR" dirty="0" smtClean="0"/>
              <a:t> entre les variables et les composantes</a:t>
            </a:r>
            <a:endParaRPr lang="fr-FR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760523"/>
            <a:ext cx="9613900" cy="275141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La technique de </a:t>
            </a:r>
            <a:r>
              <a:rPr lang="fr-FR" sz="3200" dirty="0" err="1" smtClean="0"/>
              <a:t>clustering</a:t>
            </a:r>
            <a:r>
              <a:rPr lang="fr-FR" sz="3200" dirty="0" smtClean="0"/>
              <a:t> : le dendrogramme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Représentation des résultat d’un classification hiérarchique</a:t>
            </a:r>
            <a:endParaRPr lang="fr-FR" dirty="0"/>
          </a:p>
          <a:p>
            <a:r>
              <a:rPr lang="fr-FR" dirty="0" smtClean="0"/>
              <a:t>Identification des groupes homogènes (clusters)</a:t>
            </a:r>
          </a:p>
          <a:p>
            <a:r>
              <a:rPr lang="fr-FR" dirty="0" smtClean="0"/>
              <a:t>Recherche du nombre optimal de clusters : 5 ou 6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4350" y="2500538"/>
            <a:ext cx="4700588" cy="327138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15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594350" y="3695700"/>
            <a:ext cx="454025" cy="314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17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La technique de </a:t>
            </a:r>
            <a:r>
              <a:rPr lang="fr-FR" sz="3200" dirty="0" err="1" smtClean="0"/>
              <a:t>clustering</a:t>
            </a:r>
            <a:r>
              <a:rPr lang="fr-FR" sz="3200" dirty="0" smtClean="0"/>
              <a:t> : le k-</a:t>
            </a:r>
            <a:r>
              <a:rPr lang="fr-FR" sz="3200" dirty="0" err="1" smtClean="0"/>
              <a:t>means</a:t>
            </a:r>
            <a:endParaRPr lang="fr-FR" sz="3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L’analyse du coude</a:t>
            </a:r>
            <a:endParaRPr lang="fr-FR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8" y="3259094"/>
            <a:ext cx="4697412" cy="2448012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Le coefficient de silhouette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16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01129" y="3030538"/>
            <a:ext cx="3687029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1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L’interprétation du k-means :</a:t>
            </a:r>
            <a:br>
              <a:rPr lang="fr-FR" dirty="0" smtClean="0"/>
            </a:br>
            <a:r>
              <a:rPr lang="fr-FR" dirty="0" smtClean="0"/>
              <a:t>La projection des points par clusters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17</a:t>
            </a:fld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5905" y="2336800"/>
            <a:ext cx="4267678" cy="3598863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0805" y="2336800"/>
            <a:ext cx="42676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L’interprétation du k-means :</a:t>
            </a:r>
            <a:br>
              <a:rPr lang="fr-FR" dirty="0" smtClean="0"/>
            </a:br>
            <a:r>
              <a:rPr lang="fr-FR" dirty="0" smtClean="0"/>
              <a:t>La boîte à moustache (1)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Vert foncé, rose, vert clair et jaune</a:t>
            </a:r>
            <a:endParaRPr lang="fr-FR" sz="12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Orange, bleu, jaune</a:t>
            </a:r>
            <a:endParaRPr lang="fr-FR" sz="120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Tout, sauf orange et jaune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18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0322" y="3022673"/>
            <a:ext cx="3049702" cy="29135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711" y="3022673"/>
            <a:ext cx="3059470" cy="29135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15" y="3022673"/>
            <a:ext cx="3071604" cy="29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L’interprétation du k-means :</a:t>
            </a:r>
            <a:br>
              <a:rPr lang="fr-FR" dirty="0"/>
            </a:br>
            <a:r>
              <a:rPr lang="fr-FR" dirty="0"/>
              <a:t>La boîte à </a:t>
            </a:r>
            <a:r>
              <a:rPr lang="fr-FR" dirty="0" smtClean="0"/>
              <a:t>moustache (2)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Tout sauf bleu et vert clair</a:t>
            </a:r>
            <a:endParaRPr lang="fr-FR" sz="120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200" dirty="0" smtClean="0"/>
              <a:t>Clusters à garder : </a:t>
            </a:r>
          </a:p>
          <a:p>
            <a:r>
              <a:rPr lang="fr-FR" sz="1200" dirty="0" smtClean="0"/>
              <a:t>Rose</a:t>
            </a:r>
            <a:endParaRPr lang="fr-FR" sz="1200" dirty="0" smtClean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200" dirty="0" smtClean="0"/>
              <a:t>Clusters à garder : </a:t>
            </a:r>
          </a:p>
          <a:p>
            <a:r>
              <a:rPr lang="fr-FR" sz="1200" dirty="0" smtClean="0"/>
              <a:t>Tout, sauf vert foncé et orange</a:t>
            </a:r>
            <a:endParaRPr lang="fr-FR" sz="1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19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10" y="3022673"/>
            <a:ext cx="3082771" cy="29135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15" y="3022673"/>
            <a:ext cx="3058858" cy="29135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6" y="3022673"/>
            <a:ext cx="3090188" cy="29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Entreprise française</a:t>
            </a:r>
          </a:p>
          <a:p>
            <a:r>
              <a:rPr lang="fr-FR" dirty="0" smtClean="0"/>
              <a:t>Elevage et vente de poulet</a:t>
            </a:r>
          </a:p>
          <a:p>
            <a:endParaRPr lang="fr-FR" dirty="0" smtClean="0"/>
          </a:p>
          <a:p>
            <a:r>
              <a:rPr lang="fr-FR" dirty="0" smtClean="0"/>
              <a:t>Possibilité de développement à l’international ?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Cibler des groupes de pays pour exporter les poulets</a:t>
            </a:r>
          </a:p>
          <a:p>
            <a:endParaRPr lang="fr-FR" dirty="0"/>
          </a:p>
          <a:p>
            <a:r>
              <a:rPr lang="fr-FR" dirty="0" smtClean="0"/>
              <a:t>Utiliser des techniques de </a:t>
            </a:r>
            <a:r>
              <a:rPr lang="fr-FR" dirty="0" err="1" smtClean="0"/>
              <a:t>clustering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Utilisation du langage Python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L’interprétation du k-means :</a:t>
            </a:r>
            <a:br>
              <a:rPr lang="fr-FR" dirty="0"/>
            </a:br>
            <a:r>
              <a:rPr lang="fr-FR" dirty="0"/>
              <a:t>La boîte à </a:t>
            </a:r>
            <a:r>
              <a:rPr lang="fr-FR" dirty="0" smtClean="0"/>
              <a:t>moustache (3)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Tout, sauf vert et bleu</a:t>
            </a:r>
            <a:endParaRPr lang="fr-FR" sz="1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Tout, sauf bleu</a:t>
            </a:r>
            <a:endParaRPr lang="fr-FR" sz="12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1200" dirty="0" smtClean="0"/>
              <a:t>Cluster à garder </a:t>
            </a:r>
            <a:r>
              <a:rPr lang="fr-FR" sz="1200" dirty="0" smtClean="0"/>
              <a:t>:</a:t>
            </a:r>
            <a:endParaRPr lang="fr-FR" sz="1200" dirty="0"/>
          </a:p>
          <a:p>
            <a:r>
              <a:rPr lang="fr-FR" sz="1200" dirty="0" smtClean="0"/>
              <a:t>Jaune</a:t>
            </a:r>
            <a:endParaRPr lang="fr-FR" sz="1200" dirty="0" smtClean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65" y="3022673"/>
            <a:ext cx="3072215" cy="29135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15" y="3022673"/>
            <a:ext cx="3084350" cy="29135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6" y="3022673"/>
            <a:ext cx="3090188" cy="29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8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3058612" cy="1080938"/>
          </a:xfrm>
        </p:spPr>
        <p:txBody>
          <a:bodyPr>
            <a:noAutofit/>
          </a:bodyPr>
          <a:lstStyle/>
          <a:p>
            <a:r>
              <a:rPr lang="fr-FR" sz="1600" dirty="0"/>
              <a:t>L’interprétation du k-means :</a:t>
            </a:r>
            <a:br>
              <a:rPr lang="fr-FR" sz="1600" dirty="0"/>
            </a:br>
            <a:r>
              <a:rPr lang="fr-FR" sz="1600" dirty="0"/>
              <a:t>La boîte à moustache </a:t>
            </a:r>
            <a:r>
              <a:rPr lang="fr-FR" sz="1600" dirty="0" smtClean="0"/>
              <a:t>(4)</a:t>
            </a:r>
            <a:endParaRPr lang="fr-FR" sz="1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Clusters à garder :</a:t>
            </a:r>
          </a:p>
          <a:p>
            <a:r>
              <a:rPr lang="fr-FR" sz="1200" dirty="0" smtClean="0"/>
              <a:t>Tout, sauf bleu</a:t>
            </a:r>
            <a:endParaRPr lang="fr-FR" sz="12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21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945469" y="753227"/>
            <a:ext cx="634871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err="1" smtClean="0"/>
              <a:t>Heatmap</a:t>
            </a:r>
            <a:r>
              <a:rPr lang="fr-FR" sz="1600" dirty="0" smtClean="0"/>
              <a:t> </a:t>
            </a:r>
            <a:r>
              <a:rPr lang="fr-FR" sz="1600" b="1" dirty="0" smtClean="0"/>
              <a:t>des </a:t>
            </a:r>
            <a:r>
              <a:rPr lang="fr-FR" sz="1600" b="1" dirty="0"/>
              <a:t>coordonnées moyennes des clusters</a:t>
            </a:r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9" y="2164286"/>
            <a:ext cx="6348711" cy="3771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2" y="2913135"/>
            <a:ext cx="3058612" cy="3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3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choix du cluster… </a:t>
            </a:r>
            <a:r>
              <a:rPr lang="fr-FR" dirty="0" smtClean="0"/>
              <a:t>n°5!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Cluster </a:t>
            </a:r>
            <a:r>
              <a:rPr lang="fr-FR" dirty="0" smtClean="0"/>
              <a:t>n°5 </a:t>
            </a:r>
            <a:r>
              <a:rPr lang="fr-FR" dirty="0" smtClean="0"/>
              <a:t>= </a:t>
            </a:r>
            <a:endParaRPr lang="fr-FR" dirty="0" smtClean="0"/>
          </a:p>
          <a:p>
            <a:r>
              <a:rPr lang="fr-FR" dirty="0" smtClean="0"/>
              <a:t>Production faible</a:t>
            </a:r>
          </a:p>
          <a:p>
            <a:pPr lvl="1"/>
            <a:r>
              <a:rPr lang="fr-FR" dirty="0" smtClean="0"/>
              <a:t>Stabilité politique</a:t>
            </a:r>
          </a:p>
          <a:p>
            <a:pPr lvl="1"/>
            <a:r>
              <a:rPr lang="fr-FR" dirty="0" smtClean="0"/>
              <a:t>PIB/</a:t>
            </a:r>
            <a:r>
              <a:rPr lang="fr-FR" dirty="0" err="1" smtClean="0"/>
              <a:t>hab</a:t>
            </a:r>
            <a:r>
              <a:rPr lang="fr-FR" dirty="0" smtClean="0"/>
              <a:t> important</a:t>
            </a:r>
          </a:p>
          <a:p>
            <a:pPr lvl="1"/>
            <a:r>
              <a:rPr lang="fr-FR" dirty="0" smtClean="0"/>
              <a:t>Nombre population</a:t>
            </a:r>
          </a:p>
          <a:p>
            <a:pPr lvl="1"/>
            <a:r>
              <a:rPr lang="fr-FR" dirty="0" smtClean="0"/>
              <a:t>Importations fortes</a:t>
            </a:r>
          </a:p>
          <a:p>
            <a:pPr lvl="1"/>
            <a:r>
              <a:rPr lang="fr-FR" dirty="0" smtClean="0"/>
              <a:t>Production / exportations basses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Filtre uniquement sur les pays politiquement stables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Pays proposés pour ouverture à l’international </a:t>
            </a:r>
            <a:r>
              <a:rPr lang="fr-FR" u="sng" dirty="0" smtClean="0"/>
              <a:t>:</a:t>
            </a:r>
          </a:p>
          <a:p>
            <a:r>
              <a:rPr lang="fr-FR" dirty="0"/>
              <a:t>Émirats arabes </a:t>
            </a:r>
            <a:r>
              <a:rPr lang="fr-FR" dirty="0" smtClean="0"/>
              <a:t>unis</a:t>
            </a:r>
          </a:p>
          <a:p>
            <a:r>
              <a:rPr lang="fr-FR" dirty="0" smtClean="0"/>
              <a:t>Allemagne</a:t>
            </a:r>
          </a:p>
          <a:p>
            <a:r>
              <a:rPr lang="fr-FR" dirty="0" smtClean="0"/>
              <a:t>Royaume-Uni</a:t>
            </a:r>
          </a:p>
          <a:p>
            <a:r>
              <a:rPr lang="fr-FR" dirty="0" smtClean="0"/>
              <a:t>Japon</a:t>
            </a:r>
          </a:p>
          <a:p>
            <a:r>
              <a:rPr lang="fr-FR" dirty="0" smtClean="0"/>
              <a:t>Pays-Bas</a:t>
            </a:r>
          </a:p>
          <a:p>
            <a:r>
              <a:rPr lang="fr-FR" dirty="0" smtClean="0"/>
              <a:t>Arabie </a:t>
            </a:r>
            <a:r>
              <a:rPr lang="fr-FR" dirty="0"/>
              <a:t>saoudite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35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 pour votre écoute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reste à votre disposition pour toutes questions et analyses complémentaires.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3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L’ANALYSE PESTEL (10 variables)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Facteur politique</a:t>
            </a:r>
          </a:p>
          <a:p>
            <a:pPr lvl="1"/>
            <a:r>
              <a:rPr lang="fr-FR" dirty="0" smtClean="0"/>
              <a:t>Stabilité politique</a:t>
            </a:r>
          </a:p>
          <a:p>
            <a:endParaRPr lang="fr-FR" dirty="0"/>
          </a:p>
          <a:p>
            <a:r>
              <a:rPr lang="fr-FR" dirty="0" smtClean="0"/>
              <a:t>Facteur économique</a:t>
            </a:r>
          </a:p>
          <a:p>
            <a:pPr lvl="1"/>
            <a:r>
              <a:rPr lang="fr-FR" dirty="0" smtClean="0"/>
              <a:t>PIB / habitant</a:t>
            </a:r>
          </a:p>
          <a:p>
            <a:pPr lvl="1"/>
            <a:r>
              <a:rPr lang="fr-FR" dirty="0" smtClean="0"/>
              <a:t>Taux de croissance du PIB</a:t>
            </a:r>
          </a:p>
          <a:p>
            <a:endParaRPr lang="fr-FR" dirty="0"/>
          </a:p>
          <a:p>
            <a:r>
              <a:rPr lang="fr-FR" dirty="0" smtClean="0"/>
              <a:t>Facteur socioculturel</a:t>
            </a:r>
          </a:p>
          <a:p>
            <a:pPr lvl="1"/>
            <a:r>
              <a:rPr lang="fr-FR" dirty="0" smtClean="0"/>
              <a:t>Population</a:t>
            </a:r>
          </a:p>
          <a:p>
            <a:pPr lvl="1"/>
            <a:r>
              <a:rPr lang="fr-FR" dirty="0" smtClean="0"/>
              <a:t>Taux de croissance de la pop.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Facteur technologique</a:t>
            </a:r>
          </a:p>
          <a:p>
            <a:pPr lvl="1"/>
            <a:r>
              <a:rPr lang="fr-FR" dirty="0" smtClean="0"/>
              <a:t>Distance entre Paris et les capitales mondiales</a:t>
            </a:r>
          </a:p>
          <a:p>
            <a:endParaRPr lang="fr-FR" dirty="0"/>
          </a:p>
          <a:p>
            <a:r>
              <a:rPr lang="fr-FR" dirty="0" smtClean="0"/>
              <a:t>Facteur environnemental (ressources en volailles)</a:t>
            </a:r>
          </a:p>
          <a:p>
            <a:pPr lvl="1"/>
            <a:r>
              <a:rPr lang="fr-FR" dirty="0" smtClean="0"/>
              <a:t>Disponibilité de protéines en quantité, en gramme par jour par personne</a:t>
            </a:r>
          </a:p>
          <a:p>
            <a:pPr lvl="1"/>
            <a:r>
              <a:rPr lang="fr-FR" dirty="0" smtClean="0"/>
              <a:t>Production</a:t>
            </a:r>
          </a:p>
          <a:p>
            <a:pPr lvl="1"/>
            <a:r>
              <a:rPr lang="fr-FR" dirty="0" smtClean="0"/>
              <a:t>Importations</a:t>
            </a:r>
          </a:p>
          <a:p>
            <a:pPr lvl="1"/>
            <a:r>
              <a:rPr lang="fr-FR" dirty="0" smtClean="0"/>
              <a:t>Exportations</a:t>
            </a:r>
          </a:p>
          <a:p>
            <a:endParaRPr lang="fr-FR" dirty="0"/>
          </a:p>
          <a:p>
            <a:r>
              <a:rPr lang="fr-FR" dirty="0" smtClean="0"/>
              <a:t>Facteur légal /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8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PARTIE : LE TRAITEMENT DES DONNÉES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Préparation des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Nettoyage des données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Exploration des données</a:t>
            </a: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Analyse univariée (10 variables)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2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Analyses </a:t>
            </a:r>
            <a:r>
              <a:rPr lang="fr-FR" dirty="0" err="1" smtClean="0"/>
              <a:t>univariées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5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00"/>
            <a:ext cx="4697412" cy="1690895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3594" y="2322751"/>
            <a:ext cx="4700588" cy="17049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3" y="4171950"/>
            <a:ext cx="4686000" cy="1692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95" y="4171950"/>
            <a:ext cx="4700588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Analyses </a:t>
            </a:r>
            <a:r>
              <a:rPr lang="fr-FR" dirty="0" err="1" smtClean="0"/>
              <a:t>univariées</a:t>
            </a:r>
            <a:r>
              <a:rPr lang="fr-FR" dirty="0" smtClean="0"/>
              <a:t> (2)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36873"/>
            <a:ext cx="4697412" cy="1590142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3594" y="2336873"/>
            <a:ext cx="4700588" cy="159014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076699"/>
            <a:ext cx="4697412" cy="18594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94" y="4076699"/>
            <a:ext cx="4700588" cy="18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0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Analyses </a:t>
            </a:r>
            <a:r>
              <a:rPr lang="fr-FR" dirty="0" err="1" smtClean="0"/>
              <a:t>univariées</a:t>
            </a:r>
            <a:r>
              <a:rPr lang="fr-FR" dirty="0" smtClean="0"/>
              <a:t> (3)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321" y="2383967"/>
            <a:ext cx="4697412" cy="1752564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94350" y="3374237"/>
            <a:ext cx="4700588" cy="152398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21" y="4286249"/>
            <a:ext cx="4697412" cy="16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</a:t>
            </a:r>
            <a:r>
              <a:rPr lang="fr-FR" dirty="0" smtClean="0"/>
              <a:t>orrélation entre les </a:t>
            </a:r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8</a:t>
            </a:fld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2" y="2336800"/>
            <a:ext cx="961386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PARTIE : LES ANALYSES MULTIVARIEES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Réalisation d’un logarithme népérien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Réalisation d’un centrer-réduire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Réalisation de l’ACP (analyse en composantes principales)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Réalisation d’un dendrogramme (technique de </a:t>
            </a:r>
            <a:r>
              <a:rPr lang="fr-FR" dirty="0" err="1" smtClean="0"/>
              <a:t>clustering</a:t>
            </a:r>
            <a:r>
              <a:rPr lang="fr-FR" dirty="0" smtClean="0"/>
              <a:t> 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/>
              <a:t>Réalisation d’un k-</a:t>
            </a:r>
            <a:r>
              <a:rPr lang="fr-FR" dirty="0" err="1" smtClean="0"/>
              <a:t>means</a:t>
            </a:r>
            <a:r>
              <a:rPr lang="fr-FR" dirty="0" smtClean="0"/>
              <a:t> (technique de </a:t>
            </a:r>
            <a:r>
              <a:rPr lang="fr-FR" dirty="0" err="1" smtClean="0"/>
              <a:t>clustering</a:t>
            </a:r>
            <a:r>
              <a:rPr lang="fr-FR" dirty="0" smtClean="0"/>
              <a:t> 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13662-C23E-4965-BD7E-F3CA87382ED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7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8006</TotalTime>
  <Words>551</Words>
  <Application>Microsoft Office PowerPoint</Application>
  <PresentationFormat>Grand écran</PresentationFormat>
  <Paragraphs>149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Berlin</vt:lpstr>
      <vt:lpstr>ÉTUDE DE MARCHÉ « La poule qui chante »</vt:lpstr>
      <vt:lpstr>INTRODUCTION</vt:lpstr>
      <vt:lpstr>L’ANALYSE PESTEL (10 variables)</vt:lpstr>
      <vt:lpstr>1er PARTIE : LE TRAITEMENT DES DONNÉES</vt:lpstr>
      <vt:lpstr>Analyses univariées (1)</vt:lpstr>
      <vt:lpstr>Analyses univariées (2)</vt:lpstr>
      <vt:lpstr>Analyses univariées (3)</vt:lpstr>
      <vt:lpstr>La corrélation entre les variables</vt:lpstr>
      <vt:lpstr>2ème PARTIE : LES ANALYSES MULTIVARIEES</vt:lpstr>
      <vt:lpstr>Le logarithme népérien</vt:lpstr>
      <vt:lpstr>L'Analyse en Composantes Principales (1)</vt:lpstr>
      <vt:lpstr>L'Analyse en Composantes Principales (2)</vt:lpstr>
      <vt:lpstr>L’interprétation de l’ACP : Cercles de corrélation</vt:lpstr>
      <vt:lpstr>L’interprétation de l’ACP : Heatmap entre les variables et les composantes</vt:lpstr>
      <vt:lpstr>La technique de clustering : le dendrogramme</vt:lpstr>
      <vt:lpstr>La technique de clustering : le k-means</vt:lpstr>
      <vt:lpstr>L’interprétation du k-means : La projection des points par clusters</vt:lpstr>
      <vt:lpstr>L’interprétation du k-means : La boîte à moustache (1)</vt:lpstr>
      <vt:lpstr>L’interprétation du k-means : La boîte à moustache (2)</vt:lpstr>
      <vt:lpstr>L’interprétation du k-means : La boîte à moustache (3)</vt:lpstr>
      <vt:lpstr>L’interprétation du k-means : La boîte à moustache (4)</vt:lpstr>
      <vt:lpstr>Le choix du cluster… n°5!</vt:lpstr>
      <vt:lpstr>Merci pour votre écoute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</dc:creator>
  <cp:lastModifiedBy>Yassine</cp:lastModifiedBy>
  <cp:revision>68</cp:revision>
  <dcterms:created xsi:type="dcterms:W3CDTF">2024-11-06T20:14:38Z</dcterms:created>
  <dcterms:modified xsi:type="dcterms:W3CDTF">2024-11-13T13:31:06Z</dcterms:modified>
</cp:coreProperties>
</file>