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6" r:id="rId9"/>
    <p:sldId id="265" r:id="rId10"/>
    <p:sldId id="267" r:id="rId11"/>
    <p:sldId id="259" r:id="rId12"/>
    <p:sldId id="268" r:id="rId13"/>
    <p:sldId id="271" r:id="rId14"/>
    <p:sldId id="270" r:id="rId15"/>
    <p:sldId id="269" r:id="rId16"/>
    <p:sldId id="260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4" y="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95EC5-A242-4A74-AA1A-212F1D14DE93}" type="datetimeFigureOut">
              <a:rPr lang="fr-FR" smtClean="0"/>
              <a:t>09/12/2024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43C3B9-19BB-43B3-BDD9-36994128D1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342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3C3B9-19BB-43B3-BDD9-36994128D18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0334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E669D7F-8803-4E98-B701-F4CD1FD167A1}" type="datetime1">
              <a:rPr lang="fr-FR" smtClean="0"/>
              <a:t>09/12/2024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E834B9D-0EF9-452C-B0E4-2DE14E39C3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4688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1616-978B-4EA4-BCAA-421A3B9A2FC9}" type="datetime1">
              <a:rPr lang="fr-FR" smtClean="0"/>
              <a:t>09/12/2024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4B9D-0EF9-452C-B0E4-2DE14E39C3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477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687F5-4B5B-4FE8-9A6F-9F2318F03E1F}" type="datetime1">
              <a:rPr lang="fr-FR" smtClean="0"/>
              <a:t>09/12/2024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4B9D-0EF9-452C-B0E4-2DE14E39C3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01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081B-34A7-4320-86B6-4757D9381F88}" type="datetime1">
              <a:rPr lang="fr-FR" smtClean="0"/>
              <a:t>09/12/2024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4B9D-0EF9-452C-B0E4-2DE14E39C3A3}" type="slidenum">
              <a:rPr lang="fr-FR" smtClean="0"/>
              <a:t>‹N°›</a:t>
            </a:fld>
            <a:endParaRPr lang="fr-F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0520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8C03-4F53-43BB-80A3-CF91E87C933A}" type="datetime1">
              <a:rPr lang="fr-FR" smtClean="0"/>
              <a:t>09/12/2024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4B9D-0EF9-452C-B0E4-2DE14E39C3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0252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8D8E-47C1-47B2-AC6B-778DE512A4C8}" type="datetime1">
              <a:rPr lang="fr-FR" smtClean="0"/>
              <a:t>09/12/2024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4B9D-0EF9-452C-B0E4-2DE14E39C3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7095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67A1-9CB7-4732-912C-980955E579A9}" type="datetime1">
              <a:rPr lang="fr-FR" smtClean="0"/>
              <a:t>09/12/2024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4B9D-0EF9-452C-B0E4-2DE14E39C3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261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146EB-F4B3-49C7-A4AC-4D36C39F5523}" type="datetime1">
              <a:rPr lang="fr-FR" smtClean="0"/>
              <a:t>09/12/2024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4B9D-0EF9-452C-B0E4-2DE14E39C3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88113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AB2E-80FB-4301-A375-7E590FA6DAB0}" type="datetime1">
              <a:rPr lang="fr-FR" smtClean="0"/>
              <a:t>09/12/2024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4B9D-0EF9-452C-B0E4-2DE14E39C3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266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4D263-C1EA-4750-9E74-08B4091F3BCF}" type="datetime1">
              <a:rPr lang="fr-FR" smtClean="0"/>
              <a:t>09/12/2024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4B9D-0EF9-452C-B0E4-2DE14E39C3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550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85B10-5BA1-406A-99CF-5EB51495EC35}" type="datetime1">
              <a:rPr lang="fr-FR" smtClean="0"/>
              <a:t>09/12/2024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4B9D-0EF9-452C-B0E4-2DE14E39C3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0238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F4FC0-B9AF-4E21-801E-66A6682B4F7D}" type="datetime1">
              <a:rPr lang="fr-FR" smtClean="0"/>
              <a:t>09/12/2024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4B9D-0EF9-452C-B0E4-2DE14E39C3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3797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F3682-EE4A-4617-B0F4-07453AE51C8F}" type="datetime1">
              <a:rPr lang="fr-FR" smtClean="0"/>
              <a:t>09/12/2024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4B9D-0EF9-452C-B0E4-2DE14E39C3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488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1729-FE64-4782-937C-FCEEEDBCC296}" type="datetime1">
              <a:rPr lang="fr-FR" smtClean="0"/>
              <a:t>09/12/2024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4B9D-0EF9-452C-B0E4-2DE14E39C3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9446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90C7-C42F-4DBE-8776-7126D77220A8}" type="datetime1">
              <a:rPr lang="fr-FR" smtClean="0"/>
              <a:t>09/12/2024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4B9D-0EF9-452C-B0E4-2DE14E39C3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239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93DD-09ED-4A16-9DC7-F44823698268}" type="datetime1">
              <a:rPr lang="fr-FR" smtClean="0"/>
              <a:t>09/12/2024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4B9D-0EF9-452C-B0E4-2DE14E39C3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85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42CF5-C63F-4F5A-8893-379C12F82FC2}" type="datetime1">
              <a:rPr lang="fr-FR" smtClean="0"/>
              <a:t>09/12/2024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4B9D-0EF9-452C-B0E4-2DE14E39C3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040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2B7F2-B8F1-4FD9-BCA1-D62EDA2F0283}" type="datetime1">
              <a:rPr lang="fr-FR" smtClean="0"/>
              <a:t>09/12/2024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34B9D-0EF9-452C-B0E4-2DE14E39C3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7284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Détecter </a:t>
            </a:r>
            <a:r>
              <a:rPr lang="fr-FR" dirty="0"/>
              <a:t>des faux </a:t>
            </a:r>
            <a:r>
              <a:rPr lang="fr-FR" dirty="0" smtClean="0"/>
              <a:t>billets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fr-FR" dirty="0" smtClean="0"/>
              <a:t>Justine BEN M’RAD</a:t>
            </a:r>
          </a:p>
          <a:p>
            <a:pPr algn="r"/>
            <a:r>
              <a:rPr lang="fr-FR" dirty="0" smtClean="0"/>
              <a:t>Data </a:t>
            </a:r>
            <a:r>
              <a:rPr lang="fr-FR" dirty="0" err="1" smtClean="0"/>
              <a:t>Analyst</a:t>
            </a:r>
            <a:r>
              <a:rPr lang="fr-FR" dirty="0" smtClean="0"/>
              <a:t> – projet 12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4B9D-0EF9-452C-B0E4-2DE14E39C3A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097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Vérification des hypothèses de régression linéaire :</a:t>
            </a:r>
            <a:br>
              <a:rPr lang="fr-FR" sz="2400" dirty="0" smtClean="0"/>
            </a:br>
            <a:r>
              <a:rPr lang="fr-FR" sz="2400" dirty="0" smtClean="0"/>
              <a:t>la normalité des résidus</a:t>
            </a:r>
            <a:endParaRPr lang="fr-FR" sz="2400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fr-FR" sz="1800" dirty="0" smtClean="0"/>
              <a:t>L’histogramme des résidus</a:t>
            </a:r>
            <a:endParaRPr lang="fr-FR" sz="1800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0" y="3360263"/>
            <a:ext cx="3195243" cy="2430936"/>
          </a:xfrm>
          <a:prstGeom prst="rect">
            <a:avLst/>
          </a:prstGeom>
        </p:spPr>
      </p:pic>
      <p:sp>
        <p:nvSpPr>
          <p:cNvPr id="7" name="Espace réservé du texte 6"/>
          <p:cNvSpPr>
            <a:spLocks noGrp="1"/>
          </p:cNvSpPr>
          <p:nvPr>
            <p:ph type="body" sz="quarter" idx="3"/>
          </p:nvPr>
        </p:nvSpPr>
        <p:spPr/>
        <p:txBody>
          <a:bodyPr anchor="t"/>
          <a:lstStyle/>
          <a:p>
            <a:r>
              <a:rPr lang="fr-FR" sz="1800" dirty="0" smtClean="0"/>
              <a:t>Le diagramme QQ-PLOT</a:t>
            </a:r>
            <a:endParaRPr lang="fr-FR" sz="1800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766" y="3360263"/>
            <a:ext cx="3184385" cy="2430935"/>
          </a:xfrm>
          <a:prstGeom prst="rect">
            <a:avLst/>
          </a:prstGeom>
        </p:spPr>
      </p:pic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/>
        <p:txBody>
          <a:bodyPr anchor="t"/>
          <a:lstStyle/>
          <a:p>
            <a:r>
              <a:rPr lang="fr-FR" sz="1800" dirty="0" smtClean="0"/>
              <a:t>Le test de </a:t>
            </a:r>
            <a:r>
              <a:rPr lang="fr-FR" sz="1800" dirty="0" err="1" smtClean="0"/>
              <a:t>shapiro</a:t>
            </a:r>
            <a:r>
              <a:rPr lang="fr-FR" sz="1800" dirty="0" smtClean="0"/>
              <a:t> </a:t>
            </a:r>
            <a:r>
              <a:rPr lang="fr-FR" sz="1800" dirty="0" err="1" smtClean="0"/>
              <a:t>wilk</a:t>
            </a:r>
            <a:endParaRPr lang="fr-FR" sz="1800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Test de Shapiro </a:t>
            </a:r>
            <a:r>
              <a:rPr lang="fr-FR" dirty="0" err="1" smtClean="0"/>
              <a:t>Wilk</a:t>
            </a:r>
            <a:r>
              <a:rPr lang="fr-FR" dirty="0" smtClean="0"/>
              <a:t> = 0.984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Adéquation à la normalité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P-value = 0.000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P-value &lt; 0.05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Rejet de l’hypothèse nulle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Les données ne sont pas normalement distribuées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4B9D-0EF9-452C-B0E4-2DE14E39C3A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199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Partie 2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Exploration de différentes pistes afin de construire l’</a:t>
            </a:r>
            <a:r>
              <a:rPr lang="fr-FR" dirty="0" err="1" smtClean="0"/>
              <a:t>algorythme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4B9D-0EF9-452C-B0E4-2DE14E39C3A3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644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Méthode prédictive : </a:t>
            </a:r>
            <a:br>
              <a:rPr lang="fr-FR" dirty="0" smtClean="0"/>
            </a:br>
            <a:r>
              <a:rPr lang="fr-FR" dirty="0" smtClean="0"/>
              <a:t>la régression logistique 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fr-FR" sz="1400" dirty="0" smtClean="0"/>
              <a:t>La matrice de confusion</a:t>
            </a:r>
            <a:endParaRPr lang="fr-FR" sz="1400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0" y="3360263"/>
            <a:ext cx="3220065" cy="2430936"/>
          </a:xfrm>
          <a:prstGeom prst="rect">
            <a:avLst/>
          </a:prstGeom>
        </p:spPr>
      </p:pic>
      <p:sp>
        <p:nvSpPr>
          <p:cNvPr id="8" name="Espace réservé du texte 7"/>
          <p:cNvSpPr>
            <a:spLocks noGrp="1"/>
          </p:cNvSpPr>
          <p:nvPr>
            <p:ph type="body" sz="quarter" idx="3"/>
          </p:nvPr>
        </p:nvSpPr>
        <p:spPr/>
        <p:txBody>
          <a:bodyPr anchor="t"/>
          <a:lstStyle/>
          <a:p>
            <a:r>
              <a:rPr lang="fr-FR" sz="1400" dirty="0" smtClean="0"/>
              <a:t>La courbe roc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/>
        <p:txBody>
          <a:bodyPr anchor="t"/>
          <a:lstStyle/>
          <a:p>
            <a:r>
              <a:rPr lang="fr-FR" sz="1400" dirty="0" smtClean="0"/>
              <a:t>L’</a:t>
            </a:r>
            <a:r>
              <a:rPr lang="fr-FR" sz="1400" dirty="0" err="1" smtClean="0"/>
              <a:t>accuracy</a:t>
            </a:r>
            <a:r>
              <a:rPr lang="fr-FR" sz="1400" dirty="0" smtClean="0"/>
              <a:t>, La précision, le rappel, le f1-score et la validation croisée k-</a:t>
            </a:r>
            <a:r>
              <a:rPr lang="fr-FR" sz="1400" dirty="0" err="1" smtClean="0"/>
              <a:t>Fold</a:t>
            </a:r>
            <a:endParaRPr lang="fr-FR" sz="1400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1548" y="4089747"/>
            <a:ext cx="3195862" cy="817290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4B9D-0EF9-452C-B0E4-2DE14E39C3A3}" type="slidenum">
              <a:rPr lang="fr-FR" smtClean="0"/>
              <a:t>12</a:t>
            </a:fld>
            <a:endParaRPr lang="fr-FR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1548" y="5310448"/>
            <a:ext cx="3195862" cy="480750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1548" y="3452338"/>
            <a:ext cx="3195861" cy="253748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4765" y="3360262"/>
            <a:ext cx="3184385" cy="243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68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Méthode prédictive : </a:t>
            </a:r>
            <a:br>
              <a:rPr lang="fr-FR" dirty="0" smtClean="0"/>
            </a:br>
            <a:r>
              <a:rPr lang="fr-FR" dirty="0" err="1" smtClean="0"/>
              <a:t>lE</a:t>
            </a:r>
            <a:r>
              <a:rPr lang="fr-FR" dirty="0" smtClean="0"/>
              <a:t> KNN</a:t>
            </a:r>
            <a:endParaRPr lang="fr-FR" dirty="0"/>
          </a:p>
        </p:txBody>
      </p:sp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fr-FR" sz="1400" dirty="0"/>
              <a:t>La matrice de </a:t>
            </a:r>
            <a:r>
              <a:rPr lang="fr-FR" sz="1400" dirty="0" smtClean="0"/>
              <a:t>confusion</a:t>
            </a:r>
            <a:endParaRPr lang="fr-FR" sz="1400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918" y="3360263"/>
            <a:ext cx="3233557" cy="2430936"/>
          </a:xfrm>
          <a:prstGeom prst="rect">
            <a:avLst/>
          </a:prstGeom>
        </p:spPr>
      </p:pic>
      <p:sp>
        <p:nvSpPr>
          <p:cNvPr id="3" name="Espace réservé du texte 2"/>
          <p:cNvSpPr>
            <a:spLocks noGrp="1"/>
          </p:cNvSpPr>
          <p:nvPr>
            <p:ph type="body" sz="quarter" idx="3"/>
          </p:nvPr>
        </p:nvSpPr>
        <p:spPr/>
        <p:txBody>
          <a:bodyPr anchor="t"/>
          <a:lstStyle/>
          <a:p>
            <a:r>
              <a:rPr lang="fr-FR" sz="1400" dirty="0" smtClean="0"/>
              <a:t>La courbe roc</a:t>
            </a:r>
            <a:endParaRPr lang="fr-FR" sz="1400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 anchor="t"/>
          <a:lstStyle/>
          <a:p>
            <a:r>
              <a:rPr lang="fr-FR" sz="1400" dirty="0"/>
              <a:t>L’</a:t>
            </a:r>
            <a:r>
              <a:rPr lang="fr-FR" sz="1400" dirty="0" err="1"/>
              <a:t>accuracy</a:t>
            </a:r>
            <a:r>
              <a:rPr lang="fr-FR" sz="1400" dirty="0"/>
              <a:t>, La précision, le rappel, le f1-score et la validation croisée </a:t>
            </a:r>
            <a:r>
              <a:rPr lang="fr-FR" sz="1400" dirty="0" smtClean="0"/>
              <a:t>k-</a:t>
            </a:r>
            <a:r>
              <a:rPr lang="fr-FR" sz="1400" dirty="0" err="1" smtClean="0"/>
              <a:t>Fold</a:t>
            </a:r>
            <a:endParaRPr lang="fr-FR" sz="1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4B9D-0EF9-452C-B0E4-2DE14E39C3A3}" type="slidenum">
              <a:rPr lang="fr-FR" smtClean="0"/>
              <a:t>13</a:t>
            </a:fld>
            <a:endParaRPr lang="fr-FR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9894" y="4050615"/>
            <a:ext cx="3197516" cy="976345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9894" y="5258610"/>
            <a:ext cx="3197516" cy="53259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9944" y="3360263"/>
            <a:ext cx="3209207" cy="243093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6"/>
          <a:srcRect t="14340"/>
          <a:stretch/>
        </p:blipFill>
        <p:spPr>
          <a:xfrm>
            <a:off x="7849894" y="3360263"/>
            <a:ext cx="3197516" cy="32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79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Méthode prédictive : </a:t>
            </a:r>
            <a:br>
              <a:rPr lang="fr-FR" dirty="0" smtClean="0"/>
            </a:br>
            <a:r>
              <a:rPr lang="fr-FR" dirty="0" smtClean="0"/>
              <a:t>LE RANDOM FOREST</a:t>
            </a:r>
            <a:endParaRPr lang="fr-FR" dirty="0"/>
          </a:p>
        </p:txBody>
      </p:sp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fr-FR" sz="1400" dirty="0"/>
              <a:t>La matrice de </a:t>
            </a:r>
            <a:r>
              <a:rPr lang="fr-FR" sz="1400" dirty="0" smtClean="0"/>
              <a:t>confusion</a:t>
            </a:r>
            <a:endParaRPr lang="fr-FR" sz="1400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918" y="3360263"/>
            <a:ext cx="3233557" cy="2430936"/>
          </a:xfrm>
          <a:prstGeom prst="rect">
            <a:avLst/>
          </a:prstGeom>
        </p:spPr>
      </p:pic>
      <p:sp>
        <p:nvSpPr>
          <p:cNvPr id="3" name="Espace réservé du texte 2"/>
          <p:cNvSpPr>
            <a:spLocks noGrp="1"/>
          </p:cNvSpPr>
          <p:nvPr>
            <p:ph type="body" sz="quarter" idx="3"/>
          </p:nvPr>
        </p:nvSpPr>
        <p:spPr/>
        <p:txBody>
          <a:bodyPr anchor="t"/>
          <a:lstStyle/>
          <a:p>
            <a:r>
              <a:rPr lang="fr-FR" sz="1400" dirty="0" smtClean="0"/>
              <a:t>La courbe roc</a:t>
            </a:r>
            <a:endParaRPr lang="fr-FR" sz="1400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 anchor="t"/>
          <a:lstStyle/>
          <a:p>
            <a:r>
              <a:rPr lang="fr-FR" sz="1400" dirty="0"/>
              <a:t>L’</a:t>
            </a:r>
            <a:r>
              <a:rPr lang="fr-FR" sz="1400" dirty="0" err="1"/>
              <a:t>accuracy</a:t>
            </a:r>
            <a:r>
              <a:rPr lang="fr-FR" sz="1400" dirty="0"/>
              <a:t>, La précision, le rappel, le f1-score et la validation croisée </a:t>
            </a:r>
            <a:r>
              <a:rPr lang="fr-FR" sz="1400" dirty="0" smtClean="0"/>
              <a:t>k-</a:t>
            </a:r>
            <a:r>
              <a:rPr lang="fr-FR" sz="1400" dirty="0" err="1" smtClean="0"/>
              <a:t>Fold</a:t>
            </a:r>
            <a:endParaRPr lang="fr-FR" sz="1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4B9D-0EF9-452C-B0E4-2DE14E39C3A3}" type="slidenum">
              <a:rPr lang="fr-FR" smtClean="0"/>
              <a:t>14</a:t>
            </a:fld>
            <a:endParaRPr lang="fr-FR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9894" y="4146814"/>
            <a:ext cx="3197516" cy="811419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9895" y="5348834"/>
            <a:ext cx="3197516" cy="44236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9894" y="3520125"/>
            <a:ext cx="3197516" cy="26401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1600" y="3360263"/>
            <a:ext cx="3207551" cy="243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93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Méthode prédictive : </a:t>
            </a:r>
            <a:br>
              <a:rPr lang="fr-FR" dirty="0" smtClean="0"/>
            </a:br>
            <a:r>
              <a:rPr lang="fr-FR" dirty="0" smtClean="0"/>
              <a:t>LE K-MEANS</a:t>
            </a:r>
            <a:endParaRPr lang="fr-FR" dirty="0"/>
          </a:p>
        </p:txBody>
      </p:sp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fr-FR" sz="1400" dirty="0" smtClean="0"/>
              <a:t>La matrice de confusion</a:t>
            </a:r>
            <a:endParaRPr lang="fr-FR" sz="14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766" y="3372084"/>
            <a:ext cx="3184385" cy="1665526"/>
          </a:xfrm>
          <a:prstGeom prst="rect">
            <a:avLst/>
          </a:prstGeom>
        </p:spPr>
      </p:pic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4B9D-0EF9-452C-B0E4-2DE14E39C3A3}" type="slidenum">
              <a:rPr lang="fr-FR" smtClean="0"/>
              <a:t>15</a:t>
            </a:fld>
            <a:endParaRPr lang="fr-FR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766" y="5195228"/>
            <a:ext cx="3184385" cy="32472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0" y="3372084"/>
            <a:ext cx="3196900" cy="214157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2442" y="3360263"/>
            <a:ext cx="3194968" cy="115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64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Partie 3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Choix du modèle final :  *** RANDOM </a:t>
            </a:r>
            <a:r>
              <a:rPr lang="fr-FR" dirty="0" err="1" smtClean="0"/>
              <a:t>forest</a:t>
            </a:r>
            <a:r>
              <a:rPr lang="fr-FR" dirty="0" smtClean="0"/>
              <a:t> ***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4B9D-0EF9-452C-B0E4-2DE14E39C3A3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574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 contexte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Mise en place de méthode d’identification des faux billets</a:t>
            </a:r>
          </a:p>
          <a:p>
            <a:r>
              <a:rPr lang="fr-FR" dirty="0" smtClean="0"/>
              <a:t>Lutte contre la contrefaçon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La mission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 smtClean="0"/>
              <a:t>Mise à disposition d’un outil de machine </a:t>
            </a:r>
            <a:r>
              <a:rPr lang="fr-FR" dirty="0" err="1" smtClean="0"/>
              <a:t>learning</a:t>
            </a:r>
            <a:endParaRPr lang="fr-FR" dirty="0" smtClean="0"/>
          </a:p>
          <a:p>
            <a:r>
              <a:rPr lang="fr-FR" dirty="0" smtClean="0"/>
              <a:t>Prédire la nature des billets (vrais ou faux)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4B9D-0EF9-452C-B0E4-2DE14E39C3A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439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Partie 1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Traitement et analyse des données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4B9D-0EF9-452C-B0E4-2DE14E39C3A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80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EXPLORATION des données / </a:t>
            </a:r>
            <a:r>
              <a:rPr lang="fr-FR" dirty="0" err="1" smtClean="0"/>
              <a:t>pairplot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fr-FR" dirty="0" smtClean="0"/>
              <a:t>Observation de 1500 billets  = 1000 authentiques + 500 falsifiés</a:t>
            </a:r>
          </a:p>
          <a:p>
            <a:r>
              <a:rPr lang="fr-FR" dirty="0" smtClean="0"/>
              <a:t>Informations géométriques sur les billets</a:t>
            </a:r>
          </a:p>
          <a:p>
            <a:pPr lvl="1"/>
            <a:r>
              <a:rPr lang="fr-FR" dirty="0" smtClean="0"/>
              <a:t>Longueur</a:t>
            </a:r>
          </a:p>
          <a:p>
            <a:pPr lvl="1"/>
            <a:r>
              <a:rPr lang="fr-FR" dirty="0" smtClean="0"/>
              <a:t>Hauteur droite du billet</a:t>
            </a:r>
            <a:fld id="{9B7BC325-FCE3-4C00-8962-645C8DE1E16C}" type="slidenum">
              <a:rPr lang="fr-FR" smtClean="0"/>
              <a:t>4</a:t>
            </a:fld>
            <a:fld id="{AF21D72C-C963-441B-B348-7E583F18B27D}" type="slidenum">
              <a:rPr lang="fr-FR" smtClean="0"/>
              <a:t>4</a:t>
            </a:fld>
            <a:endParaRPr lang="fr-FR" dirty="0" smtClean="0"/>
          </a:p>
          <a:p>
            <a:pPr lvl="1"/>
            <a:r>
              <a:rPr lang="fr-FR" dirty="0"/>
              <a:t>H</a:t>
            </a:r>
            <a:r>
              <a:rPr lang="fr-FR" dirty="0" smtClean="0"/>
              <a:t>auteur gauche du billet</a:t>
            </a:r>
          </a:p>
          <a:p>
            <a:pPr lvl="1"/>
            <a:r>
              <a:rPr lang="fr-FR" dirty="0"/>
              <a:t>M</a:t>
            </a:r>
            <a:r>
              <a:rPr lang="fr-FR" dirty="0" smtClean="0"/>
              <a:t>arge haute,</a:t>
            </a:r>
          </a:p>
          <a:p>
            <a:pPr lvl="1"/>
            <a:r>
              <a:rPr lang="fr-FR" dirty="0"/>
              <a:t>M</a:t>
            </a:r>
            <a:r>
              <a:rPr lang="fr-FR" dirty="0" smtClean="0"/>
              <a:t>arge basse</a:t>
            </a:r>
          </a:p>
          <a:p>
            <a:pPr lvl="1"/>
            <a:r>
              <a:rPr lang="fr-FR" dirty="0" smtClean="0"/>
              <a:t>Diagonale</a:t>
            </a:r>
          </a:p>
          <a:p>
            <a:r>
              <a:rPr lang="fr-FR" dirty="0"/>
              <a:t>Recherche de doublons = </a:t>
            </a:r>
            <a:r>
              <a:rPr lang="fr-FR" dirty="0" smtClean="0"/>
              <a:t>0</a:t>
            </a:r>
            <a:endParaRPr lang="fr-FR" dirty="0"/>
          </a:p>
          <a:p>
            <a:r>
              <a:rPr lang="fr-FR" dirty="0"/>
              <a:t>Recherche de valeurs nulles = </a:t>
            </a:r>
            <a:r>
              <a:rPr lang="fr-FR" dirty="0" smtClean="0"/>
              <a:t>0</a:t>
            </a:r>
            <a:endParaRPr lang="fr-FR" dirty="0"/>
          </a:p>
          <a:p>
            <a:r>
              <a:rPr lang="fr-FR" dirty="0"/>
              <a:t>Recherche de valeurs manquantes = 37</a:t>
            </a:r>
          </a:p>
          <a:p>
            <a:pPr lvl="1"/>
            <a:r>
              <a:rPr lang="fr-FR" dirty="0"/>
              <a:t>Soit 2,46% des données totales</a:t>
            </a:r>
          </a:p>
          <a:p>
            <a:pPr lvl="1"/>
            <a:r>
              <a:rPr lang="fr-FR" dirty="0"/>
              <a:t>Remplacement des valeurs manquantes avec une régression </a:t>
            </a:r>
            <a:r>
              <a:rPr lang="fr-FR" dirty="0" smtClean="0"/>
              <a:t>linéaire</a:t>
            </a:r>
            <a:endParaRPr lang="fr-FR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09376" y="2249488"/>
            <a:ext cx="3800861" cy="3541712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4B9D-0EF9-452C-B0E4-2DE14E39C3A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947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Boîte à moustache / variance</a:t>
            </a:r>
            <a:endParaRPr lang="fr-FR" dirty="0"/>
          </a:p>
        </p:txBody>
      </p:sp>
      <p:pic>
        <p:nvPicPr>
          <p:cNvPr id="27" name="Imag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2442" y="2674463"/>
            <a:ext cx="3194968" cy="3116736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4B9D-0EF9-452C-B0E4-2DE14E39C3A3}" type="slidenum">
              <a:rPr lang="fr-FR" smtClean="0"/>
              <a:t>5</a:t>
            </a:fld>
            <a:endParaRPr lang="fr-FR"/>
          </a:p>
        </p:txBody>
      </p:sp>
      <p:pic>
        <p:nvPicPr>
          <p:cNvPr id="14" name="Espace réservé du contenu 13"/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4514766" y="2674463"/>
            <a:ext cx="3184385" cy="3116736"/>
          </a:xfrm>
          <a:prstGeom prst="rect">
            <a:avLst/>
          </a:prstGeom>
        </p:spPr>
      </p:pic>
      <p:pic>
        <p:nvPicPr>
          <p:cNvPr id="20" name="Espace réservé du contenu 19"/>
          <p:cNvPicPr>
            <a:picLocks noGrp="1" noChangeAspect="1"/>
          </p:cNvPicPr>
          <p:nvPr>
            <p:ph sz="half" idx="4294967295"/>
          </p:nvPr>
        </p:nvPicPr>
        <p:blipFill>
          <a:blip r:embed="rId4"/>
          <a:stretch>
            <a:fillRect/>
          </a:stretch>
        </p:blipFill>
        <p:spPr>
          <a:xfrm>
            <a:off x="1013436" y="2674463"/>
            <a:ext cx="3323217" cy="311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89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 smtClean="0"/>
              <a:t>Informations vrais billets / faux billets</a:t>
            </a:r>
            <a:endParaRPr lang="fr-FR" sz="3200" dirty="0"/>
          </a:p>
        </p:txBody>
      </p:sp>
      <p:pic>
        <p:nvPicPr>
          <p:cNvPr id="13" name="Espace réservé du contenu 12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53247" y="2858234"/>
            <a:ext cx="4254719" cy="2324219"/>
          </a:xfrm>
          <a:prstGeom prst="rect">
            <a:avLst/>
          </a:prstGeom>
        </p:spPr>
      </p:pic>
      <p:pic>
        <p:nvPicPr>
          <p:cNvPr id="14" name="Espace réservé du contenu 1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11023" y="2807431"/>
            <a:ext cx="4197566" cy="2425825"/>
          </a:xfrm>
          <a:prstGeom prst="rect">
            <a:avLst/>
          </a:prstGeom>
        </p:spPr>
      </p:pic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4B9D-0EF9-452C-B0E4-2DE14E39C3A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512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Remplacement des valeurs manquantes : </a:t>
            </a:r>
            <a:br>
              <a:rPr lang="fr-FR" sz="2800" dirty="0" smtClean="0"/>
            </a:br>
            <a:r>
              <a:rPr lang="fr-FR" sz="2800" dirty="0" smtClean="0"/>
              <a:t>la régression linéaire multiple</a:t>
            </a:r>
            <a:endParaRPr lang="fr-FR" sz="2800" dirty="0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2256" y="2249488"/>
            <a:ext cx="4724314" cy="3541712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4B9D-0EF9-452C-B0E4-2DE14E39C3A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063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Vérification des hypothèses de régression linéaire :</a:t>
            </a:r>
            <a:br>
              <a:rPr lang="fr-FR" sz="2400" dirty="0" smtClean="0"/>
            </a:br>
            <a:r>
              <a:rPr lang="fr-FR" sz="2400" dirty="0" smtClean="0"/>
              <a:t>la colinéarité</a:t>
            </a:r>
            <a:endParaRPr lang="fr-FR" sz="2400" dirty="0"/>
          </a:p>
        </p:txBody>
      </p:sp>
      <p:sp>
        <p:nvSpPr>
          <p:cNvPr id="23" name="Espace réservé du texte 22"/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fr-FR" sz="2000" dirty="0" smtClean="0"/>
              <a:t>La matrice de corrélation</a:t>
            </a:r>
            <a:endParaRPr lang="fr-FR" sz="2000" dirty="0"/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fr-FR" sz="2000" dirty="0" smtClean="0"/>
              <a:t>Le facteur d’inflation</a:t>
            </a:r>
          </a:p>
          <a:p>
            <a:r>
              <a:rPr lang="fr-FR" sz="2000" dirty="0" smtClean="0"/>
              <a:t>de la variance (vif)</a:t>
            </a:r>
            <a:endParaRPr lang="fr-FR" sz="20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4B9D-0EF9-452C-B0E4-2DE14E39C3A3}" type="slidenum">
              <a:rPr lang="fr-FR" smtClean="0"/>
              <a:t>8</a:t>
            </a:fld>
            <a:endParaRPr lang="fr-FR"/>
          </a:p>
        </p:txBody>
      </p:sp>
      <p:pic>
        <p:nvPicPr>
          <p:cNvPr id="32" name="Espace réservé du contenu 31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314294" y="3892757"/>
            <a:ext cx="2591025" cy="1079086"/>
          </a:xfrm>
          <a:prstGeom prst="rect">
            <a:avLst/>
          </a:prstGeom>
        </p:spPr>
      </p:pic>
      <p:pic>
        <p:nvPicPr>
          <p:cNvPr id="34" name="Espace réservé du contenu 3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964204" y="3073400"/>
            <a:ext cx="3232805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62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Vérification des hypothèses de régression linéaire :</a:t>
            </a:r>
            <a:br>
              <a:rPr lang="fr-FR" sz="2400" dirty="0" smtClean="0"/>
            </a:br>
            <a:r>
              <a:rPr lang="fr-FR" sz="2400" dirty="0" smtClean="0"/>
              <a:t>L’</a:t>
            </a:r>
            <a:r>
              <a:rPr lang="fr-FR" sz="2400" dirty="0" err="1" smtClean="0"/>
              <a:t>homoscédasticité</a:t>
            </a:r>
            <a:endParaRPr lang="fr-FR" sz="2400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 graphique des résidus</a:t>
            </a:r>
            <a:endParaRPr lang="fr-FR" dirty="0"/>
          </a:p>
        </p:txBody>
      </p:sp>
      <p:pic>
        <p:nvPicPr>
          <p:cNvPr id="10" name="Espace réservé du contenu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20621" y="3073400"/>
            <a:ext cx="3519970" cy="2717800"/>
          </a:xfrm>
          <a:prstGeom prst="rect">
            <a:avLst/>
          </a:prstGeom>
        </p:spPr>
      </p:pic>
      <p:sp>
        <p:nvSpPr>
          <p:cNvPr id="8" name="Espace réservé du texte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LE TEST DE BREUSCH </a:t>
            </a:r>
            <a:r>
              <a:rPr lang="fr-FR" dirty="0" smtClean="0"/>
              <a:t>PAGAN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4B9D-0EF9-452C-B0E4-2DE14E39C3A3}" type="slidenum">
              <a:rPr lang="fr-FR" smtClean="0"/>
              <a:t>9</a:t>
            </a:fld>
            <a:endParaRPr lang="fr-FR"/>
          </a:p>
        </p:txBody>
      </p:sp>
      <p:pic>
        <p:nvPicPr>
          <p:cNvPr id="13" name="Espace réservé du contenu 12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49090" y="4238615"/>
            <a:ext cx="4521432" cy="38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41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18321</TotalTime>
  <Words>338</Words>
  <Application>Microsoft Office PowerPoint</Application>
  <PresentationFormat>Grand écran</PresentationFormat>
  <Paragraphs>81</Paragraphs>
  <Slides>16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Trebuchet MS</vt:lpstr>
      <vt:lpstr>Tw Cen MT</vt:lpstr>
      <vt:lpstr>Circuit</vt:lpstr>
      <vt:lpstr>Détecter des faux billets</vt:lpstr>
      <vt:lpstr>Introduction</vt:lpstr>
      <vt:lpstr>Partie 1</vt:lpstr>
      <vt:lpstr>EXPLORATION des données / pairplot</vt:lpstr>
      <vt:lpstr>Boîte à moustache / variance</vt:lpstr>
      <vt:lpstr>Informations vrais billets / faux billets</vt:lpstr>
      <vt:lpstr>Remplacement des valeurs manquantes :  la régression linéaire multiple</vt:lpstr>
      <vt:lpstr>Vérification des hypothèses de régression linéaire : la colinéarité</vt:lpstr>
      <vt:lpstr>Vérification des hypothèses de régression linéaire : L’homoscédasticité</vt:lpstr>
      <vt:lpstr>Vérification des hypothèses de régression linéaire : la normalité des résidus</vt:lpstr>
      <vt:lpstr>Partie 2</vt:lpstr>
      <vt:lpstr>Méthode prédictive :  la régression logistique </vt:lpstr>
      <vt:lpstr>Méthode prédictive :  lE KNN</vt:lpstr>
      <vt:lpstr>Méthode prédictive :  LE RANDOM FOREST</vt:lpstr>
      <vt:lpstr>Méthode prédictive :  LE K-MEANS</vt:lpstr>
      <vt:lpstr>Partie 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DétecteR des faux billets</dc:title>
  <dc:creator>Yassine</dc:creator>
  <cp:lastModifiedBy>Yassine</cp:lastModifiedBy>
  <cp:revision>47</cp:revision>
  <dcterms:created xsi:type="dcterms:W3CDTF">2024-11-22T09:54:26Z</dcterms:created>
  <dcterms:modified xsi:type="dcterms:W3CDTF">2024-12-09T13:10:06Z</dcterms:modified>
</cp:coreProperties>
</file>