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82" r:id="rId9"/>
    <p:sldId id="263" r:id="rId10"/>
    <p:sldId id="264" r:id="rId11"/>
    <p:sldId id="265" r:id="rId12"/>
    <p:sldId id="269" r:id="rId13"/>
    <p:sldId id="283" r:id="rId14"/>
    <p:sldId id="271" r:id="rId15"/>
    <p:sldId id="272" r:id="rId16"/>
    <p:sldId id="273" r:id="rId17"/>
    <p:sldId id="274" r:id="rId18"/>
    <p:sldId id="277" r:id="rId19"/>
    <p:sldId id="281" r:id="rId20"/>
    <p:sldId id="280" r:id="rId21"/>
    <p:sldId id="278" r:id="rId22"/>
    <p:sldId id="279" r:id="rId23"/>
    <p:sldId id="266" r:id="rId2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233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53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132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2841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439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597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69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4120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294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502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01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40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41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478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812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3961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8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26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30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91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95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883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59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205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dirty="0"/>
              <a:t>Création et utilisation de la base de données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 smtClean="0"/>
              <a:t>BEN M’RAD Justine</a:t>
            </a:r>
            <a:endParaRPr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Sous-titre</a:t>
            </a:r>
            <a:endParaRPr/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Requête 1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fr-FR" dirty="0" smtClean="0"/>
              <a:t>Nombre </a:t>
            </a:r>
            <a:r>
              <a:rPr lang="fr-FR" dirty="0"/>
              <a:t>total d’appartements vendus au 1er semestre 2020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635125"/>
            <a:ext cx="6953250" cy="1873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1" y="1032699"/>
            <a:ext cx="3089430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fr-FR" dirty="0"/>
              <a:t>Le nombre de ventes d’appartement par région pour le 1er semestre 2020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0"/>
            <a:ext cx="5664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5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</a:t>
            </a:r>
            <a:r>
              <a:rPr lang="fr" b="0" dirty="0" smtClean="0"/>
              <a:t>3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fr-FR" dirty="0" smtClean="0"/>
              <a:t>Proportion </a:t>
            </a:r>
            <a:r>
              <a:rPr lang="fr-FR" dirty="0"/>
              <a:t>des ventes d’appartements par le nombre de pièces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6" y="1543500"/>
            <a:ext cx="820682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8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</a:t>
            </a:r>
            <a:r>
              <a:rPr lang="fr" b="0" dirty="0" smtClean="0"/>
              <a:t>4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8753629" cy="37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fr-FR" dirty="0"/>
              <a:t>Liste des 10 départements où le prix du mètre carré est le plus élevé</a:t>
            </a:r>
            <a:endParaRPr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0" y="1447800"/>
            <a:ext cx="5397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3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5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fr-FR" dirty="0"/>
              <a:t>Prix moyen du mètre carré d’une maison en Île-de-France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1562100"/>
            <a:ext cx="7378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3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</a:t>
            </a:r>
            <a:r>
              <a:rPr lang="fr" b="0" dirty="0" smtClean="0"/>
              <a:t>6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2689380" cy="411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fr-FR" dirty="0" smtClean="0"/>
              <a:t>Liste </a:t>
            </a:r>
            <a:r>
              <a:rPr lang="fr-FR" dirty="0"/>
              <a:t>des 10 appartements les plus chers avec la région et le nombre de mètres carrés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473813"/>
            <a:ext cx="58102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7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69" y="1032699"/>
            <a:ext cx="6978745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fr-FR" dirty="0"/>
              <a:t>Taux d’évolution du nombre de ventes entre le premier et le second trimestre de 2020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7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9089"/>
            <a:ext cx="9144000" cy="24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87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69" y="1032699"/>
            <a:ext cx="1913631" cy="411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fr-FR" dirty="0" smtClean="0"/>
              <a:t>Le </a:t>
            </a:r>
            <a:r>
              <a:rPr lang="fr-FR" dirty="0"/>
              <a:t>classement des régions par rapport au prix au mètre carré des appartements de plus de 4 pièces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</a:t>
            </a:r>
            <a:r>
              <a:rPr lang="fr" b="0" dirty="0" smtClean="0"/>
              <a:t>8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0" y="822200"/>
            <a:ext cx="6840000" cy="4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45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3899152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fr-FR" dirty="0"/>
              <a:t>Liste des communes ayant eu au moins 50 ventes au 1er trimestre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413" y="0"/>
            <a:ext cx="4841587" cy="51435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54" y="1903500"/>
            <a:ext cx="221515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484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4437786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 smtClean="0"/>
              <a:t>Utiliser les données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 smtClean="0"/>
              <a:t>Prévoir le prix de vente des biens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 smtClean="0"/>
              <a:t>Projet DataImmo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fr" dirty="0" smtClean="0"/>
              <a:t>Modifier la BDD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fr" dirty="0" smtClean="0"/>
              <a:t>Collecter les transactions immobilières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fr" dirty="0" smtClean="0"/>
              <a:t>Analyser le marché</a:t>
            </a:r>
            <a:endParaRPr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fr-FR" dirty="0"/>
              <a:t>Laplace </a:t>
            </a:r>
            <a:r>
              <a:rPr lang="fr-FR" dirty="0" err="1" smtClean="0"/>
              <a:t>Immo</a:t>
            </a:r>
            <a:r>
              <a:rPr lang="fr-FR" dirty="0" smtClean="0"/>
              <a:t> : réseau </a:t>
            </a:r>
            <a:r>
              <a:rPr lang="fr-FR" dirty="0"/>
              <a:t>national d’agences immobilières</a:t>
            </a:r>
            <a:endParaRPr dirty="0"/>
          </a:p>
        </p:txBody>
      </p:sp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/>
              <a:t>Contexte du projet</a:t>
            </a:r>
            <a:endParaRPr/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267" r="23267"/>
          <a:stretch/>
        </p:blipFill>
        <p:spPr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69" y="1032699"/>
            <a:ext cx="8753631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fr-FR" dirty="0" smtClean="0"/>
              <a:t>Différence </a:t>
            </a:r>
            <a:r>
              <a:rPr lang="fr-FR" dirty="0"/>
              <a:t>en pourcentage du prix au mètre </a:t>
            </a:r>
            <a:r>
              <a:rPr lang="fr-FR" dirty="0" smtClean="0"/>
              <a:t>carré entre </a:t>
            </a:r>
            <a:r>
              <a:rPr lang="fr-FR" dirty="0"/>
              <a:t>un appartement de 2 pièces et </a:t>
            </a:r>
            <a:r>
              <a:rPr lang="fr-FR" dirty="0" smtClean="0"/>
              <a:t>un 3 </a:t>
            </a:r>
            <a:r>
              <a:rPr lang="fr-FR" dirty="0"/>
              <a:t>pièces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</a:t>
            </a:r>
            <a:r>
              <a:rPr lang="fr" b="0" dirty="0" smtClean="0"/>
              <a:t>10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450"/>
            <a:ext cx="9144000" cy="28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93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69" y="1032699"/>
            <a:ext cx="2012737" cy="411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fr-FR" dirty="0"/>
              <a:t>Les moyennes de valeurs foncières pour le top 3 des communes des départements 6, 13, 33, 59 et 69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</a:t>
            </a:r>
            <a:r>
              <a:rPr lang="fr" b="0" dirty="0" smtClean="0"/>
              <a:t>11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06" y="0"/>
            <a:ext cx="67408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612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69" y="1032699"/>
            <a:ext cx="5338919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fr-FR" dirty="0"/>
              <a:t>Les 20 communes avec le plus de transactions pour 1000 </a:t>
            </a:r>
            <a:r>
              <a:rPr lang="fr-FR" dirty="0" smtClean="0"/>
              <a:t>habitants</a:t>
            </a:r>
          </a:p>
          <a:p>
            <a:pPr marL="0" lvl="0" indent="0">
              <a:spcBef>
                <a:spcPts val="0"/>
              </a:spcBef>
            </a:pPr>
            <a:r>
              <a:rPr lang="fr-FR" dirty="0" smtClean="0"/>
              <a:t>pour </a:t>
            </a:r>
            <a:r>
              <a:rPr lang="fr-FR" dirty="0"/>
              <a:t>les communes qui dépassent les 10 000 </a:t>
            </a:r>
            <a:r>
              <a:rPr lang="fr-FR" dirty="0" smtClean="0"/>
              <a:t>habitants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</a:t>
            </a:r>
            <a:r>
              <a:rPr lang="fr" b="0" dirty="0" smtClean="0"/>
              <a:t>12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7" y="1543500"/>
            <a:ext cx="790846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3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Les données initiales</a:t>
            </a:r>
            <a:endParaRPr b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>
              <a:spcBef>
                <a:spcPts val="0"/>
              </a:spcBef>
            </a:pPr>
            <a:r>
              <a:rPr lang="fr-FR" dirty="0"/>
              <a:t>Référentiel géographique français</a:t>
            </a: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 smtClean="0"/>
              <a:t>Résultat de recensement de la population</a:t>
            </a: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 smtClean="0"/>
              <a:t>Valeurs foncières déclarées </a:t>
            </a:r>
            <a:r>
              <a:rPr lang="fr-FR" dirty="0"/>
              <a:t>(</a:t>
            </a:r>
            <a:r>
              <a:rPr lang="fr-FR" dirty="0" smtClean="0"/>
              <a:t>mutations)</a:t>
            </a:r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La stratégie de sauvegarde et la conformité RGPD</a:t>
            </a:r>
            <a:endParaRPr b="0"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 smtClean="0"/>
              <a:t>Respect de la RGPD</a:t>
            </a: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 smtClean="0"/>
              <a:t>Suppression du nom de l’acquéreur</a:t>
            </a:r>
            <a:endParaRPr dirty="0"/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569032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E</a:t>
            </a:r>
            <a:r>
              <a:rPr lang="fr" b="0" dirty="0" smtClean="0"/>
              <a:t>xtrait </a:t>
            </a:r>
            <a:r>
              <a:rPr lang="fr" b="0" dirty="0"/>
              <a:t>du dictionnaire des données</a:t>
            </a:r>
            <a:endParaRPr b="0" dirty="0"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955"/>
            <a:ext cx="9144000" cy="23295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389007" y="156771"/>
            <a:ext cx="5333137" cy="107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S</a:t>
            </a:r>
            <a:r>
              <a:rPr lang="fr" b="0" dirty="0" smtClean="0"/>
              <a:t>chéma </a:t>
            </a:r>
            <a:r>
              <a:rPr lang="fr" b="0" dirty="0"/>
              <a:t>relationnel normalisé</a:t>
            </a:r>
            <a:endParaRPr b="0" dirty="0"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t="2597" r="8813" b="13885"/>
          <a:stretch/>
        </p:blipFill>
        <p:spPr>
          <a:xfrm>
            <a:off x="919310" y="1183500"/>
            <a:ext cx="7305381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110992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 smtClean="0"/>
              <a:t>Création des tables</a:t>
            </a:r>
            <a:endParaRPr b="0" dirty="0"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0" y="1049952"/>
            <a:ext cx="4500000" cy="409354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6816"/>
            <a:ext cx="4500000" cy="3446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640442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 smtClean="0"/>
              <a:t>Chargement des données</a:t>
            </a:r>
            <a:endParaRPr b="0" dirty="0"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650"/>
            <a:ext cx="9144000" cy="6334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944"/>
            <a:ext cx="9144000" cy="76040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4231"/>
            <a:ext cx="9144000" cy="8143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500"/>
            <a:ext cx="9144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1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389007" y="156772"/>
            <a:ext cx="5548243" cy="124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fr" sz="2400" b="0" dirty="0" smtClean="0"/>
              <a:t>Vérification du nombre de lignes intégrées</a:t>
            </a:r>
            <a:endParaRPr sz="2400" b="0" dirty="0"/>
          </a:p>
        </p:txBody>
      </p:sp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00"/>
          <a:stretch/>
        </p:blipFill>
        <p:spPr>
          <a:xfrm>
            <a:off x="1797878" y="1309688"/>
            <a:ext cx="2730500" cy="2514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64"/>
          <a:stretch/>
        </p:blipFill>
        <p:spPr>
          <a:xfrm>
            <a:off x="4685506" y="1312863"/>
            <a:ext cx="2730500" cy="2511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30676</TotalTime>
  <Words>345</Words>
  <Application>Microsoft Office PowerPoint</Application>
  <PresentationFormat>Affichage à l'écran (16:9)</PresentationFormat>
  <Paragraphs>93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 Black</vt:lpstr>
      <vt:lpstr>Calibri</vt:lpstr>
      <vt:lpstr>Arial</vt:lpstr>
      <vt:lpstr>Thème Office</vt:lpstr>
      <vt:lpstr>Création et utilisation de la base de données</vt:lpstr>
      <vt:lpstr>Contexte du projet</vt:lpstr>
      <vt:lpstr>Les données initiales</vt:lpstr>
      <vt:lpstr>La stratégie de sauvegarde et la conformité RGPD</vt:lpstr>
      <vt:lpstr>Extrait du dictionnaire des données</vt:lpstr>
      <vt:lpstr>Schéma relationnel normalisé</vt:lpstr>
      <vt:lpstr>Création des tables</vt:lpstr>
      <vt:lpstr>Chargement des données</vt:lpstr>
      <vt:lpstr>Vérification du nombre de lignes intégrées</vt:lpstr>
      <vt:lpstr>Requêtes SQL et résultats</vt:lpstr>
      <vt:lpstr>Requête 1</vt:lpstr>
      <vt:lpstr>Requête 2</vt:lpstr>
      <vt:lpstr>Requête 3</vt:lpstr>
      <vt:lpstr>Requête 4</vt:lpstr>
      <vt:lpstr>Requête 5</vt:lpstr>
      <vt:lpstr>Requête 6</vt:lpstr>
      <vt:lpstr>Requête 7</vt:lpstr>
      <vt:lpstr>Requête 8</vt:lpstr>
      <vt:lpstr>Requête 9</vt:lpstr>
      <vt:lpstr>Requête 10</vt:lpstr>
      <vt:lpstr>Requête 11</vt:lpstr>
      <vt:lpstr>Requête 12</vt:lpstr>
      <vt:lpstr>Merci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de la base de données</dc:title>
  <dc:creator>Yassine</dc:creator>
  <cp:lastModifiedBy>Yassine</cp:lastModifiedBy>
  <cp:revision>30</cp:revision>
  <dcterms:modified xsi:type="dcterms:W3CDTF">2024-04-12T19:48:12Z</dcterms:modified>
</cp:coreProperties>
</file>