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6" r:id="rId3"/>
    <p:sldId id="277" r:id="rId4"/>
    <p:sldId id="259" r:id="rId5"/>
    <p:sldId id="258" r:id="rId6"/>
    <p:sldId id="274" r:id="rId7"/>
    <p:sldId id="266" r:id="rId8"/>
    <p:sldId id="275" r:id="rId9"/>
    <p:sldId id="262" r:id="rId10"/>
    <p:sldId id="263" r:id="rId11"/>
    <p:sldId id="264" r:id="rId12"/>
    <p:sldId id="265" r:id="rId13"/>
    <p:sldId id="271" r:id="rId14"/>
    <p:sldId id="276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07" autoAdjust="0"/>
  </p:normalViewPr>
  <p:slideViewPr>
    <p:cSldViewPr snapToGrid="0">
      <p:cViewPr varScale="1">
        <p:scale>
          <a:sx n="66" d="100"/>
          <a:sy n="66" d="100"/>
        </p:scale>
        <p:origin x="44" y="164"/>
      </p:cViewPr>
      <p:guideLst/>
    </p:cSldViewPr>
  </p:slideViewPr>
  <p:outlineViewPr>
    <p:cViewPr>
      <p:scale>
        <a:sx n="33" d="100"/>
        <a:sy n="33" d="100"/>
      </p:scale>
      <p:origin x="0" y="-103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25A33-06B1-46DB-9721-739B2B68958E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B16C2-173C-4C66-9EAD-8F84514FC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22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06BB7-422D-4C70-B7E1-7123635CDF3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620D0-A5A9-4528-9FD5-402952823B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78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20D0-A5A9-4528-9FD5-402952823B0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09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20D0-A5A9-4528-9FD5-402952823B0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32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BF836E-A74B-4A5D-A0D7-08AA0F5D8C6B}" type="datetime1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89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9F84-6F53-4E74-8EED-127B5D84B7D9}" type="datetime1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1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ED513E-CB4E-415D-8E7D-391C79073EF0}" type="datetime1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06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9F1E31-EE4A-4F33-8BBB-420C7FB35D97}" type="datetime1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29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190E46-7068-43D4-9B91-52C9127C78F3}" type="datetime1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76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E6ED-00E0-4BDF-BFEB-3392C0FC8889}" type="datetime1">
              <a:rPr lang="fr-FR" smtClean="0"/>
              <a:t>13/07/2024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58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DF41-299B-451B-A2BA-BA41ABA161CA}" type="datetime1">
              <a:rPr lang="fr-FR" smtClean="0"/>
              <a:t>13/07/2024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02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6A49-B4C6-4479-BA91-83E9191BBC43}" type="datetime1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73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85201C-F6F6-4A64-B626-23CC341E30F7}" type="datetime1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92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BF51-E82A-4F7A-B202-E9726E093180}" type="datetime1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1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F297D3-6AA3-451B-9238-D989A37849F1}" type="datetime1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0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AEDA-549E-44BD-A6AD-07B3B53D85CA}" type="datetime1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24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BF8-8F7C-4B49-BA3E-C89E91E46CB1}" type="datetime1">
              <a:rPr lang="fr-FR" smtClean="0"/>
              <a:t>13/07/2024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AC5E-B093-4C86-8E69-461D5ECBCA73}" type="datetime1">
              <a:rPr lang="fr-FR" smtClean="0"/>
              <a:t>13/07/2024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93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B194-5EE1-42EE-882E-3957C9A74B0C}" type="datetime1">
              <a:rPr lang="fr-FR" smtClean="0"/>
              <a:t>13/07/2024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6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761F-080B-45E5-86C2-A0882E9E920C}" type="datetime1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69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3219-7DEE-46A0-801A-92CE23CD2D4F}" type="datetime1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77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741C-0B9A-46AD-8610-ADCFB66EDB67}" type="datetime1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4B56-EB4F-4A30-B7C6-2EA04BBA8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1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Analyse </a:t>
            </a:r>
            <a:r>
              <a:rPr lang="fr-FR" sz="4000" dirty="0"/>
              <a:t>des </a:t>
            </a:r>
            <a:r>
              <a:rPr lang="fr-FR" sz="4000" dirty="0" smtClean="0"/>
              <a:t>indicateurs</a:t>
            </a:r>
            <a:br>
              <a:rPr lang="fr-FR" sz="4000" dirty="0" smtClean="0"/>
            </a:br>
            <a:r>
              <a:rPr lang="fr-FR" sz="4000" dirty="0" smtClean="0"/>
              <a:t>de </a:t>
            </a:r>
            <a:r>
              <a:rPr lang="fr-FR" sz="4000" dirty="0"/>
              <a:t>l'égalité </a:t>
            </a:r>
            <a:r>
              <a:rPr lang="fr-FR" sz="4000" dirty="0" smtClean="0"/>
              <a:t>femmes/hommes</a:t>
            </a:r>
            <a:br>
              <a:rPr lang="fr-FR" sz="4000" dirty="0" smtClean="0"/>
            </a:br>
            <a:r>
              <a:rPr lang="fr-FR" sz="4000" dirty="0" smtClean="0"/>
              <a:t>en </a:t>
            </a:r>
            <a:r>
              <a:rPr lang="fr-FR" sz="4000" dirty="0"/>
              <a:t>respect du RGPD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fr-FR" dirty="0" smtClean="0"/>
              <a:t>Projet 8</a:t>
            </a:r>
          </a:p>
          <a:p>
            <a:pPr algn="r"/>
            <a:r>
              <a:rPr lang="fr-FR" dirty="0" smtClean="0"/>
              <a:t>Justine BEN M’RAD – Data </a:t>
            </a:r>
            <a:r>
              <a:rPr lang="fr-FR" dirty="0" err="1" smtClean="0"/>
              <a:t>analyst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Indicateur 3</a:t>
            </a:r>
            <a:br>
              <a:rPr lang="fr-FR" dirty="0" smtClean="0"/>
            </a:br>
            <a:r>
              <a:rPr lang="fr-FR" dirty="0" smtClean="0"/>
              <a:t>Promotions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914409" y="1838325"/>
            <a:ext cx="5079991" cy="1169389"/>
          </a:xfrm>
        </p:spPr>
        <p:txBody>
          <a:bodyPr>
            <a:normAutofit fontScale="47500" lnSpcReduction="20000"/>
          </a:bodyPr>
          <a:lstStyle/>
          <a:p>
            <a:r>
              <a:rPr lang="fr-FR" b="1" dirty="0" smtClean="0"/>
              <a:t>MÉTHODOLOGIE</a:t>
            </a:r>
          </a:p>
          <a:p>
            <a:r>
              <a:rPr lang="fr-FR" dirty="0"/>
              <a:t>Utilisations des données uniquement pour les salariés ayant bénéficié d’une </a:t>
            </a:r>
            <a:r>
              <a:rPr lang="fr-FR" dirty="0" smtClean="0"/>
              <a:t>promotion. </a:t>
            </a:r>
            <a:r>
              <a:rPr lang="fr-FR" dirty="0"/>
              <a:t>Analyse par CSP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SCORE : 15/15</a:t>
            </a:r>
            <a:endParaRPr lang="fr-FR" b="1" dirty="0">
              <a:ln w="22225">
                <a:solidFill>
                  <a:srgbClr val="FFFF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b="1" dirty="0" smtClean="0"/>
              <a:t>RÉSULTAT</a:t>
            </a:r>
          </a:p>
          <a:p>
            <a:r>
              <a:rPr lang="fr-FR" dirty="0"/>
              <a:t>Pour les « techniciens et agents de maîtrise » (à gauche)</a:t>
            </a:r>
          </a:p>
          <a:p>
            <a:r>
              <a:rPr lang="fr-FR" dirty="0"/>
              <a:t>Pour les « ingénieurs et les cadres » (à droite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10</a:t>
            </a:fld>
            <a:endParaRPr lang="fr-FR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77" y="3132138"/>
            <a:ext cx="4393620" cy="3086100"/>
          </a:xfrm>
        </p:spPr>
      </p:pic>
      <p:pic>
        <p:nvPicPr>
          <p:cNvPr id="14" name="Espace réservé du contenu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0" y="3132138"/>
            <a:ext cx="4393620" cy="3086100"/>
          </a:xfrm>
        </p:spPr>
      </p:pic>
    </p:spTree>
    <p:extLst>
      <p:ext uri="{BB962C8B-B14F-4D97-AF65-F5344CB8AC3E}">
        <p14:creationId xmlns:p14="http://schemas.microsoft.com/office/powerpoint/2010/main" val="22697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9" y="762000"/>
            <a:ext cx="10591791" cy="1295400"/>
          </a:xfrm>
        </p:spPr>
        <p:txBody>
          <a:bodyPr>
            <a:noAutofit/>
          </a:bodyPr>
          <a:lstStyle/>
          <a:p>
            <a:r>
              <a:rPr lang="fr-FR" sz="3200" dirty="0" smtClean="0"/>
              <a:t>Indicateur 4</a:t>
            </a:r>
            <a:br>
              <a:rPr lang="fr-FR" sz="3200" dirty="0" smtClean="0"/>
            </a:br>
            <a:r>
              <a:rPr lang="fr-FR" sz="3200" dirty="0" smtClean="0"/>
              <a:t>augmentation suite retour Congé maternité</a:t>
            </a:r>
            <a:endParaRPr lang="fr-FR" sz="32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MÉTHODOLOGIE</a:t>
            </a:r>
            <a:endParaRPr lang="fr-FR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Utilisations des données uniquement pour les salariés ayant bénéficié d’une augmentation dans l'année suivant leur retour de congé </a:t>
            </a:r>
            <a:r>
              <a:rPr lang="fr-FR" dirty="0" smtClean="0"/>
              <a:t>maternité / adoption</a:t>
            </a:r>
          </a:p>
          <a:p>
            <a:endParaRPr lang="fr-FR" dirty="0"/>
          </a:p>
          <a:p>
            <a:r>
              <a:rPr lang="fr-FR" b="1" dirty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SCORE : </a:t>
            </a:r>
            <a:r>
              <a:rPr lang="fr-FR" b="1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15/15</a:t>
            </a:r>
            <a:endParaRPr lang="fr-FR" b="1" dirty="0">
              <a:ln w="22225">
                <a:solidFill>
                  <a:srgbClr val="FFFF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1" dirty="0" smtClean="0"/>
              <a:t>RÉSULTAT</a:t>
            </a:r>
            <a:endParaRPr lang="fr-FR" b="1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11</a:t>
            </a:fld>
            <a:endParaRPr lang="fr-FR"/>
          </a:p>
        </p:txBody>
      </p:sp>
      <p:pic>
        <p:nvPicPr>
          <p:cNvPr id="15" name="Espace réservé du contenu 1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0" y="3132138"/>
            <a:ext cx="4393620" cy="3086100"/>
          </a:xfrm>
        </p:spPr>
      </p:pic>
    </p:spTree>
    <p:extLst>
      <p:ext uri="{BB962C8B-B14F-4D97-AF65-F5344CB8AC3E}">
        <p14:creationId xmlns:p14="http://schemas.microsoft.com/office/powerpoint/2010/main" val="1011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Indicateur 5</a:t>
            </a:r>
            <a:br>
              <a:rPr lang="fr-FR" dirty="0" smtClean="0"/>
            </a:br>
            <a:r>
              <a:rPr lang="fr-FR" dirty="0" smtClean="0"/>
              <a:t>Les 10 plus hautes rémunération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MÉTHODOLOGIE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Filtrer les rémunérations par ordre décroissant. Extraire un échantillon du top 10. </a:t>
            </a:r>
          </a:p>
          <a:p>
            <a:endParaRPr lang="fr-FR" dirty="0"/>
          </a:p>
          <a:p>
            <a:r>
              <a:rPr lang="fr-FR" b="1" dirty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SCORE : 5</a:t>
            </a:r>
            <a:r>
              <a:rPr lang="fr-FR" b="1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/10</a:t>
            </a:r>
            <a:endParaRPr lang="fr-FR" b="1" dirty="0">
              <a:ln w="22225">
                <a:solidFill>
                  <a:srgbClr val="FFFF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1" dirty="0" smtClean="0"/>
              <a:t>RÉSULTAT</a:t>
            </a:r>
            <a:endParaRPr lang="fr-FR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12</a:t>
            </a:fld>
            <a:endParaRPr lang="fr-FR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0" y="3132138"/>
            <a:ext cx="4393620" cy="3086100"/>
          </a:xfrm>
        </p:spPr>
      </p:pic>
    </p:spTree>
    <p:extLst>
      <p:ext uri="{BB962C8B-B14F-4D97-AF65-F5344CB8AC3E}">
        <p14:creationId xmlns:p14="http://schemas.microsoft.com/office/powerpoint/2010/main" val="27845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score final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13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73" y="2224779"/>
            <a:ext cx="9811254" cy="3962604"/>
          </a:xfrm>
        </p:spPr>
      </p:pic>
    </p:spTree>
    <p:extLst>
      <p:ext uri="{BB962C8B-B14F-4D97-AF65-F5344CB8AC3E}">
        <p14:creationId xmlns:p14="http://schemas.microsoft.com/office/powerpoint/2010/main" val="11190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3600" b="1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SCORE FINAL : 93/100</a:t>
            </a:r>
          </a:p>
          <a:p>
            <a:endParaRPr lang="fr-FR" dirty="0"/>
          </a:p>
          <a:p>
            <a:r>
              <a:rPr lang="fr-FR" dirty="0" smtClean="0"/>
              <a:t>Bravo !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Axe d’amélioration : </a:t>
            </a:r>
          </a:p>
          <a:p>
            <a:pPr lvl="1"/>
            <a:r>
              <a:rPr lang="fr-FR" dirty="0" smtClean="0"/>
              <a:t>Indicateur 5 &gt; Les 10 plus hautes rémunérations</a:t>
            </a:r>
          </a:p>
          <a:p>
            <a:pPr lvl="1"/>
            <a:r>
              <a:rPr lang="fr-FR" dirty="0" smtClean="0"/>
              <a:t>Indicateur 1 &gt; Rémunération annuelle brute des femmes de moins de 30 ans « techniciens et agents de maîtrise ».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48" y="2826225"/>
            <a:ext cx="252078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i="1" dirty="0" smtClean="0"/>
              <a:t>Un fichier .csv sera à votre disposition afin d’effectuer toutes les analyses souhaités.</a:t>
            </a:r>
            <a:endParaRPr lang="fr-FR" sz="1800" i="1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7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914409" y="762000"/>
            <a:ext cx="5079991" cy="1295400"/>
          </a:xfrm>
          <a:noFill/>
        </p:spPr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85800" y="2183802"/>
            <a:ext cx="5311775" cy="4034883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Cabinet de consultants spécialisés dans la transformation digitale des entreprise (256 employés)</a:t>
            </a:r>
          </a:p>
          <a:p>
            <a:endParaRPr lang="fr-FR" dirty="0" smtClean="0"/>
          </a:p>
          <a:p>
            <a:r>
              <a:rPr lang="fr-FR" dirty="0" smtClean="0"/>
              <a:t>Calculer l’index de l’égalité h/f</a:t>
            </a:r>
          </a:p>
          <a:p>
            <a:endParaRPr lang="fr-FR" dirty="0" smtClean="0"/>
          </a:p>
          <a:p>
            <a:r>
              <a:rPr lang="fr-FR" dirty="0" smtClean="0"/>
              <a:t>Améliorer la marque employeur</a:t>
            </a:r>
          </a:p>
          <a:p>
            <a:endParaRPr lang="fr-FR" dirty="0" smtClean="0"/>
          </a:p>
          <a:p>
            <a:r>
              <a:rPr lang="fr-FR" dirty="0" smtClean="0"/>
              <a:t>Attirer de nouveaux talents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00800" y="762000"/>
            <a:ext cx="5105400" cy="1295400"/>
          </a:xfrm>
        </p:spPr>
        <p:txBody>
          <a:bodyPr/>
          <a:lstStyle/>
          <a:p>
            <a:r>
              <a:rPr lang="fr-FR" dirty="0" smtClean="0"/>
              <a:t>LA COLLECTE DES DONNÉES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183802"/>
            <a:ext cx="5334000" cy="403488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Utilisation </a:t>
            </a:r>
            <a:r>
              <a:rPr lang="fr-FR" dirty="0"/>
              <a:t>des données RH mises à </a:t>
            </a:r>
            <a:r>
              <a:rPr lang="fr-FR" dirty="0" smtClean="0"/>
              <a:t>disposition</a:t>
            </a:r>
          </a:p>
          <a:p>
            <a:endParaRPr lang="fr-FR" dirty="0"/>
          </a:p>
          <a:p>
            <a:r>
              <a:rPr lang="fr-FR" dirty="0"/>
              <a:t>Préparation du workflow dans le logiciel KNIME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1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respect de l’égalité  H/F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619624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Rémunération équitable</a:t>
            </a:r>
          </a:p>
          <a:p>
            <a:pPr lvl="1"/>
            <a:r>
              <a:rPr lang="fr-FR" dirty="0" smtClean="0"/>
              <a:t>A travail égal, salaire égal (primes, avantages en nature, heures sup)</a:t>
            </a:r>
          </a:p>
          <a:p>
            <a:pPr lvl="1"/>
            <a:r>
              <a:rPr lang="fr-FR" dirty="0" smtClean="0"/>
              <a:t>Ecart de rémunération (un index &gt; 75 doit générer des mesures correctives)</a:t>
            </a:r>
          </a:p>
          <a:p>
            <a:pPr lvl="1"/>
            <a:r>
              <a:rPr lang="fr-FR" dirty="0" smtClean="0"/>
              <a:t>Transparence des salaires (faciliter les comparaisons)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Accès à la formation et à la promotion</a:t>
            </a:r>
          </a:p>
          <a:p>
            <a:pPr lvl="1"/>
            <a:r>
              <a:rPr lang="fr-FR" dirty="0"/>
              <a:t>Lutter contre les stéréotypes de sexe </a:t>
            </a:r>
            <a:r>
              <a:rPr lang="fr-FR" dirty="0" smtClean="0"/>
              <a:t>(dans les processus de recrutement)</a:t>
            </a:r>
          </a:p>
          <a:p>
            <a:pPr lvl="1"/>
            <a:r>
              <a:rPr lang="fr-FR" dirty="0"/>
              <a:t>Favoriser l'accès des femmes aux formations </a:t>
            </a:r>
            <a:r>
              <a:rPr lang="fr-FR" dirty="0" smtClean="0"/>
              <a:t>(développement perso)</a:t>
            </a:r>
          </a:p>
          <a:p>
            <a:pPr lvl="1"/>
            <a:r>
              <a:rPr lang="fr-FR" dirty="0"/>
              <a:t>Promouvoir l'égalité des chances à la </a:t>
            </a:r>
            <a:r>
              <a:rPr lang="fr-FR" dirty="0" smtClean="0"/>
              <a:t>promotion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/>
              <a:t>Conditions de travail </a:t>
            </a:r>
            <a:r>
              <a:rPr lang="fr-FR" dirty="0" smtClean="0"/>
              <a:t>égalitaires</a:t>
            </a:r>
          </a:p>
          <a:p>
            <a:pPr lvl="1"/>
            <a:r>
              <a:rPr lang="fr-FR" dirty="0"/>
              <a:t>Prévenir et lutter contre le harcèlement sexuel et </a:t>
            </a:r>
            <a:r>
              <a:rPr lang="fr-FR" dirty="0" smtClean="0"/>
              <a:t>moral</a:t>
            </a:r>
          </a:p>
          <a:p>
            <a:pPr lvl="1"/>
            <a:r>
              <a:rPr lang="fr-FR" dirty="0"/>
              <a:t>Concilier vie professionnelle et vie </a:t>
            </a:r>
            <a:r>
              <a:rPr lang="fr-FR" dirty="0" smtClean="0"/>
              <a:t>personnelle (aménagement du temps de travail)</a:t>
            </a:r>
          </a:p>
          <a:p>
            <a:pPr lvl="1"/>
            <a:r>
              <a:rPr lang="fr-FR" dirty="0"/>
              <a:t>Lutter contre les discriminations </a:t>
            </a:r>
            <a:r>
              <a:rPr lang="fr-FR" dirty="0" smtClean="0"/>
              <a:t>sexistes</a:t>
            </a:r>
          </a:p>
          <a:p>
            <a:pPr lvl="1"/>
            <a:endParaRPr lang="fr-FR" dirty="0" smtClean="0"/>
          </a:p>
          <a:p>
            <a:r>
              <a:rPr lang="fr-FR" dirty="0"/>
              <a:t>Bénéfices pour les entreprises : Meilleure image de </a:t>
            </a:r>
            <a:r>
              <a:rPr lang="fr-FR" dirty="0" smtClean="0"/>
              <a:t>marque / réputation (moderne, attractive</a:t>
            </a:r>
            <a:r>
              <a:rPr lang="fr-FR" dirty="0"/>
              <a:t>, responsable) ; </a:t>
            </a:r>
            <a:r>
              <a:rPr lang="fr-FR" dirty="0" smtClean="0"/>
              <a:t>meilleur </a:t>
            </a:r>
            <a:r>
              <a:rPr lang="fr-FR" dirty="0"/>
              <a:t>climat social </a:t>
            </a:r>
            <a:r>
              <a:rPr lang="fr-FR" dirty="0" smtClean="0"/>
              <a:t>/ renforcement </a:t>
            </a:r>
            <a:r>
              <a:rPr lang="fr-FR" dirty="0"/>
              <a:t>de la cohésion d'équipe </a:t>
            </a:r>
            <a:r>
              <a:rPr lang="fr-FR" dirty="0" smtClean="0"/>
              <a:t>; amélioration </a:t>
            </a:r>
            <a:r>
              <a:rPr lang="fr-FR" dirty="0"/>
              <a:t>de la performance </a:t>
            </a:r>
            <a:r>
              <a:rPr lang="fr-FR" dirty="0" smtClean="0"/>
              <a:t>/ de </a:t>
            </a:r>
            <a:r>
              <a:rPr lang="fr-FR" dirty="0"/>
              <a:t>la productivité ; </a:t>
            </a:r>
            <a:r>
              <a:rPr lang="fr-FR" dirty="0" smtClean="0"/>
              <a:t>fidélisation </a:t>
            </a:r>
            <a:r>
              <a:rPr lang="fr-FR" dirty="0"/>
              <a:t>des meilleurs talents </a:t>
            </a:r>
            <a:r>
              <a:rPr lang="fr-FR" dirty="0" smtClean="0"/>
              <a:t>/ attraction </a:t>
            </a:r>
            <a:r>
              <a:rPr lang="fr-FR" dirty="0"/>
              <a:t>de nouveaux collaborateurs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200" dirty="0" smtClean="0"/>
              <a:t>Les </a:t>
            </a:r>
            <a:r>
              <a:rPr lang="fr-FR" sz="3200" dirty="0"/>
              <a:t>principes </a:t>
            </a:r>
            <a:r>
              <a:rPr lang="fr-FR" sz="3200" dirty="0" smtClean="0"/>
              <a:t>du Règlement </a:t>
            </a:r>
            <a:r>
              <a:rPr lang="fr-FR" sz="3200" dirty="0"/>
              <a:t>Général sur la Protection des </a:t>
            </a:r>
            <a:r>
              <a:rPr lang="fr-FR" sz="3200" dirty="0" smtClean="0"/>
              <a:t>Données (</a:t>
            </a:r>
            <a:r>
              <a:rPr lang="fr-FR" sz="3200" dirty="0" err="1" smtClean="0"/>
              <a:t>rgpd</a:t>
            </a:r>
            <a:r>
              <a:rPr lang="fr-FR" sz="3200" dirty="0" smtClean="0"/>
              <a:t>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Licéité, loyauté et </a:t>
            </a:r>
            <a:r>
              <a:rPr lang="fr-FR" dirty="0" smtClean="0"/>
              <a:t>transparence</a:t>
            </a:r>
          </a:p>
          <a:p>
            <a:pPr algn="r"/>
            <a:r>
              <a:rPr lang="fr-FR" dirty="0"/>
              <a:t>Limitation des </a:t>
            </a:r>
            <a:r>
              <a:rPr lang="fr-FR" dirty="0" smtClean="0"/>
              <a:t>finalités</a:t>
            </a:r>
          </a:p>
          <a:p>
            <a:r>
              <a:rPr lang="fr-FR" dirty="0"/>
              <a:t>Minimisation des </a:t>
            </a:r>
            <a:r>
              <a:rPr lang="fr-FR" dirty="0" smtClean="0"/>
              <a:t>données</a:t>
            </a:r>
          </a:p>
          <a:p>
            <a:pPr algn="r"/>
            <a:r>
              <a:rPr lang="fr-FR" dirty="0" smtClean="0"/>
              <a:t>Exactitude</a:t>
            </a:r>
          </a:p>
          <a:p>
            <a:r>
              <a:rPr lang="fr-FR" dirty="0"/>
              <a:t>Limitation de la </a:t>
            </a:r>
            <a:r>
              <a:rPr lang="fr-FR" dirty="0" smtClean="0"/>
              <a:t>conservation</a:t>
            </a:r>
          </a:p>
          <a:p>
            <a:pPr algn="r"/>
            <a:r>
              <a:rPr lang="fr-FR" dirty="0" smtClean="0"/>
              <a:t>Intégrité </a:t>
            </a:r>
            <a:r>
              <a:rPr lang="fr-FR" dirty="0"/>
              <a:t>et confidentialité des </a:t>
            </a:r>
            <a:r>
              <a:rPr lang="fr-FR" dirty="0" smtClean="0"/>
              <a:t>données</a:t>
            </a:r>
          </a:p>
          <a:p>
            <a:r>
              <a:rPr lang="fr-FR" dirty="0"/>
              <a:t>Responsabilité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5 indicateurs à surveiller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 rémunération annuelle brute moyenne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 proportion de salariés augmentés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 proportion de salariés promus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 nombre de salariés ayant bénéficié d’une augmentation dans l’année suivant leur retour de congé maternité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 nombre de salariés parmi les 10 plus hautes rémunérations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8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</a:t>
            </a:r>
            <a:br>
              <a:rPr lang="fr-FR" dirty="0" smtClean="0"/>
            </a:br>
            <a:r>
              <a:rPr lang="fr-FR" dirty="0" smtClean="0"/>
              <a:t>préparation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Importation des 3 fichiers dans </a:t>
            </a:r>
            <a:r>
              <a:rPr lang="fr-FR" dirty="0" err="1" smtClean="0"/>
              <a:t>Knime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Fusion des 3 fichiers</a:t>
            </a:r>
          </a:p>
          <a:p>
            <a:endParaRPr lang="fr-FR" dirty="0" smtClean="0"/>
          </a:p>
          <a:p>
            <a:r>
              <a:rPr lang="fr-FR" dirty="0" smtClean="0"/>
              <a:t>Suppression des données personnelles et des données inutiles (id salarié, prénom, nom, téléphone, état civil, enfants, contrat, ancienneté, …)</a:t>
            </a:r>
          </a:p>
          <a:p>
            <a:endParaRPr lang="fr-FR" dirty="0" smtClean="0"/>
          </a:p>
          <a:p>
            <a:r>
              <a:rPr lang="fr-FR" dirty="0" smtClean="0"/>
              <a:t>Création de 4 groupes d’âge</a:t>
            </a:r>
          </a:p>
          <a:p>
            <a:pPr lvl="1"/>
            <a:r>
              <a:rPr lang="fr-FR" dirty="0" smtClean="0"/>
              <a:t>Moins de 30 ans, de 30 à 39 ans, de 40 à 49 ans, plus de 50 ans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Création de CSP</a:t>
            </a:r>
          </a:p>
          <a:p>
            <a:pPr lvl="1"/>
            <a:r>
              <a:rPr lang="fr-FR" dirty="0" smtClean="0"/>
              <a:t>« Techniciens et agents de maîtrise » et « ingénieurs et cadres »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Calcul du salaire annuel brut, sur une base de 35h / semaine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1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Indicateur 1</a:t>
            </a:r>
            <a:br>
              <a:rPr lang="fr-FR" dirty="0" smtClean="0"/>
            </a:br>
            <a:r>
              <a:rPr lang="fr-FR" dirty="0" smtClean="0"/>
              <a:t>Rémunération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MÉTHODOLOGIE</a:t>
            </a:r>
            <a:endParaRPr lang="fr-FR" b="1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Faire une moyenne des salaires annuels bruts pour les femmes, puis pour les hommes.</a:t>
            </a:r>
          </a:p>
          <a:p>
            <a:endParaRPr lang="fr-FR" dirty="0" smtClean="0"/>
          </a:p>
          <a:p>
            <a:r>
              <a:rPr lang="fr-FR" dirty="0" smtClean="0"/>
              <a:t>Analyse par CSP et par tranche d’âge.</a:t>
            </a:r>
          </a:p>
          <a:p>
            <a:endParaRPr lang="fr-FR" dirty="0"/>
          </a:p>
          <a:p>
            <a:r>
              <a:rPr lang="fr-FR" b="1" dirty="0" smtClean="0">
                <a:ln w="22225">
                  <a:solidFill>
                    <a:srgbClr val="FFFF00"/>
                  </a:solidFill>
                  <a:prstDash val="solid"/>
                </a:ln>
                <a:noFill/>
              </a:rPr>
              <a:t>SCORE : 38/40</a:t>
            </a:r>
            <a:endParaRPr lang="fr-FR" b="1" dirty="0">
              <a:ln w="22225">
                <a:solidFill>
                  <a:srgbClr val="FFFF00"/>
                </a:solidFill>
                <a:prstDash val="solid"/>
              </a:ln>
              <a:noFill/>
            </a:endParaRP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1" dirty="0" smtClean="0"/>
              <a:t>RÉSULTAT</a:t>
            </a:r>
            <a:endParaRPr lang="fr-FR" b="1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7</a:t>
            </a:fld>
            <a:endParaRPr lang="fr-FR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0" y="3132138"/>
            <a:ext cx="4393620" cy="3086100"/>
          </a:xfrm>
        </p:spPr>
      </p:pic>
    </p:spTree>
    <p:extLst>
      <p:ext uri="{BB962C8B-B14F-4D97-AF65-F5344CB8AC3E}">
        <p14:creationId xmlns:p14="http://schemas.microsoft.com/office/powerpoint/2010/main" val="29569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fr-FR" i="1" dirty="0" smtClean="0"/>
              <a:t>Ecart des rémunérations entre les hommes et les femmes, par CSP et par groupe d’âge.</a:t>
            </a:r>
            <a:endParaRPr lang="fr-FR" i="1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8</a:t>
            </a:fld>
            <a:endParaRPr lang="fr-FR"/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7229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66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Indicateur 2</a:t>
            </a:r>
            <a:br>
              <a:rPr lang="fr-FR" dirty="0" smtClean="0"/>
            </a:br>
            <a:r>
              <a:rPr lang="fr-FR" dirty="0" smtClean="0"/>
              <a:t>Augmentations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914409" y="1838324"/>
            <a:ext cx="5079991" cy="1169389"/>
          </a:xfrm>
        </p:spPr>
        <p:txBody>
          <a:bodyPr>
            <a:normAutofit fontScale="47500" lnSpcReduction="20000"/>
          </a:bodyPr>
          <a:lstStyle/>
          <a:p>
            <a:r>
              <a:rPr lang="fr-FR" b="1" dirty="0" smtClean="0"/>
              <a:t>MÉTHODOLOGIE</a:t>
            </a:r>
          </a:p>
          <a:p>
            <a:r>
              <a:rPr lang="fr-FR" dirty="0" smtClean="0"/>
              <a:t>Utilisations des données uniquement pour les salariés ayant bénéficié d’une augmentation. Analyse par CSP.</a:t>
            </a:r>
          </a:p>
          <a:p>
            <a:endParaRPr lang="fr-FR" dirty="0"/>
          </a:p>
          <a:p>
            <a:r>
              <a:rPr lang="fr-FR" b="1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SCORE : 20/20</a:t>
            </a:r>
            <a:endParaRPr lang="fr-FR" b="1" dirty="0">
              <a:ln w="22225">
                <a:solidFill>
                  <a:srgbClr val="FFFF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b="1" dirty="0" smtClean="0"/>
              <a:t>RÉSULTATS</a:t>
            </a:r>
          </a:p>
          <a:p>
            <a:r>
              <a:rPr lang="fr-FR" dirty="0" smtClean="0"/>
              <a:t>Pour les « techniciens et agents de maîtrise » (à gauche)</a:t>
            </a:r>
          </a:p>
          <a:p>
            <a:r>
              <a:rPr lang="fr-FR" dirty="0" smtClean="0"/>
              <a:t>Pour les « ingénieurs et les cadres » (à droite)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4B56-EB4F-4A30-B7C6-2EA04BBA84FE}" type="slidenum">
              <a:rPr lang="fr-FR" smtClean="0"/>
              <a:t>9</a:t>
            </a:fld>
            <a:endParaRPr lang="fr-FR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77" y="3132138"/>
            <a:ext cx="4393620" cy="3086100"/>
          </a:xfrm>
        </p:spPr>
      </p:pic>
      <p:pic>
        <p:nvPicPr>
          <p:cNvPr id="14" name="Espace réservé du contenu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0" y="3132138"/>
            <a:ext cx="4393620" cy="3086100"/>
          </a:xfrm>
        </p:spPr>
      </p:pic>
    </p:spTree>
    <p:extLst>
      <p:ext uri="{BB962C8B-B14F-4D97-AF65-F5344CB8AC3E}">
        <p14:creationId xmlns:p14="http://schemas.microsoft.com/office/powerpoint/2010/main" val="41187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5929</TotalTime>
  <Words>588</Words>
  <Application>Microsoft Office PowerPoint</Application>
  <PresentationFormat>Grand écran</PresentationFormat>
  <Paragraphs>133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Traînée de condensation</vt:lpstr>
      <vt:lpstr>Analyse des indicateurs de l'égalité femmes/hommes en respect du RGPD</vt:lpstr>
      <vt:lpstr>Présentation PowerPoint</vt:lpstr>
      <vt:lpstr>Le respect de l’égalité  H/F</vt:lpstr>
      <vt:lpstr>Les principes du Règlement Général sur la Protection des Données (rgpd)</vt:lpstr>
      <vt:lpstr>Les 5 indicateurs à surveiller</vt:lpstr>
      <vt:lpstr>La méthodologie préparation des données</vt:lpstr>
      <vt:lpstr>Indicateur 1 Rémunération</vt:lpstr>
      <vt:lpstr>Présentation PowerPoint</vt:lpstr>
      <vt:lpstr>Indicateur 2 Augmentations</vt:lpstr>
      <vt:lpstr>Indicateur 3 Promotions </vt:lpstr>
      <vt:lpstr>Indicateur 4 augmentation suite retour Congé maternité</vt:lpstr>
      <vt:lpstr>Indicateur 5 Les 10 plus hautes rémunération </vt:lpstr>
      <vt:lpstr>Le score final</vt:lpstr>
      <vt:lpstr>Conclusion</vt:lpstr>
      <vt:lpstr>MERCI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Yassine</dc:creator>
  <cp:lastModifiedBy>Yassine</cp:lastModifiedBy>
  <cp:revision>34</cp:revision>
  <dcterms:created xsi:type="dcterms:W3CDTF">2024-07-10T05:04:15Z</dcterms:created>
  <dcterms:modified xsi:type="dcterms:W3CDTF">2024-07-14T07:59:50Z</dcterms:modified>
</cp:coreProperties>
</file>