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7" r:id="rId3"/>
    <p:sldId id="263" r:id="rId4"/>
    <p:sldId id="259" r:id="rId5"/>
    <p:sldId id="265" r:id="rId6"/>
    <p:sldId id="266" r:id="rId7"/>
    <p:sldId id="268" r:id="rId8"/>
    <p:sldId id="269" r:id="rId9"/>
    <p:sldId id="270" r:id="rId10"/>
    <p:sldId id="258" r:id="rId11"/>
    <p:sldId id="271" r:id="rId12"/>
    <p:sldId id="272" r:id="rId13"/>
    <p:sldId id="273" r:id="rId14"/>
    <p:sldId id="274" r:id="rId15"/>
    <p:sldId id="275" r:id="rId16"/>
    <p:sldId id="260" r:id="rId17"/>
    <p:sldId id="276" r:id="rId18"/>
    <p:sldId id="26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D0278D-474D-4664-9DD9-ADE31A191C63}" type="datetimeFigureOut">
              <a:rPr lang="fr-FR" smtClean="0"/>
              <a:t>01/08/2024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337CC8-06AA-4136-BA28-7290435DBFD1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0600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278D-474D-4664-9DD9-ADE31A191C63}" type="datetimeFigureOut">
              <a:rPr lang="fr-FR" smtClean="0"/>
              <a:t>01/08/2024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7CC8-06AA-4136-BA28-7290435D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9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278D-474D-4664-9DD9-ADE31A191C63}" type="datetimeFigureOut">
              <a:rPr lang="fr-FR" smtClean="0"/>
              <a:t>01/08/2024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7CC8-06AA-4136-BA28-7290435D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18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278D-474D-4664-9DD9-ADE31A191C63}" type="datetimeFigureOut">
              <a:rPr lang="fr-FR" smtClean="0"/>
              <a:t>01/08/2024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7CC8-06AA-4136-BA28-7290435D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35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D0278D-474D-4664-9DD9-ADE31A191C63}" type="datetimeFigureOut">
              <a:rPr lang="fr-FR" smtClean="0"/>
              <a:t>01/08/2024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337CC8-06AA-4136-BA28-7290435DBFD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69525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278D-474D-4664-9DD9-ADE31A191C63}" type="datetimeFigureOut">
              <a:rPr lang="fr-FR" smtClean="0"/>
              <a:t>01/08/2024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7CC8-06AA-4136-BA28-7290435D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91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278D-474D-4664-9DD9-ADE31A191C63}" type="datetimeFigureOut">
              <a:rPr lang="fr-FR" smtClean="0"/>
              <a:t>01/08/2024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7CC8-06AA-4136-BA28-7290435D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3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278D-474D-4664-9DD9-ADE31A191C63}" type="datetimeFigureOut">
              <a:rPr lang="fr-FR" smtClean="0"/>
              <a:t>01/08/2024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7CC8-06AA-4136-BA28-7290435D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0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278D-474D-4664-9DD9-ADE31A191C63}" type="datetimeFigureOut">
              <a:rPr lang="fr-FR" smtClean="0"/>
              <a:t>01/08/2024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7CC8-06AA-4136-BA28-7290435D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98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D0278D-474D-4664-9DD9-ADE31A191C63}" type="datetimeFigureOut">
              <a:rPr lang="fr-FR" smtClean="0"/>
              <a:t>01/08/2024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337CC8-06AA-4136-BA28-7290435DBFD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787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D0278D-474D-4664-9DD9-ADE31A191C63}" type="datetimeFigureOut">
              <a:rPr lang="fr-FR" smtClean="0"/>
              <a:t>01/08/2024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337CC8-06AA-4136-BA28-7290435DBFD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196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ED0278D-474D-4664-9DD9-ADE31A191C63}" type="datetimeFigureOut">
              <a:rPr lang="fr-FR" smtClean="0"/>
              <a:t>01/08/2024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337CC8-06AA-4136-BA28-7290435DBFD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962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000" b="1" dirty="0" smtClean="0"/>
              <a:t>Analyse des </a:t>
            </a:r>
            <a:r>
              <a:rPr lang="fr-FR" sz="4000" b="1" dirty="0"/>
              <a:t>ventes </a:t>
            </a:r>
            <a:r>
              <a:rPr lang="fr-FR" sz="4000" b="1" dirty="0" smtClean="0"/>
              <a:t>de la librairie LAPAGE avec Python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Projet 9</a:t>
            </a:r>
          </a:p>
          <a:p>
            <a:pPr algn="r"/>
            <a:r>
              <a:rPr lang="fr-FR" dirty="0" smtClean="0"/>
              <a:t>Justine BEN M’RAD – Data </a:t>
            </a:r>
            <a:r>
              <a:rPr lang="fr-FR" dirty="0" err="1" smtClean="0"/>
              <a:t>Analyst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23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/>
              <a:t>Analyse orientée « clients »</a:t>
            </a:r>
            <a:br>
              <a:rPr lang="fr-FR" sz="5400" dirty="0" smtClean="0"/>
            </a:br>
            <a:r>
              <a:rPr lang="fr-FR" sz="5400" dirty="0" smtClean="0"/>
              <a:t>ET CORRELATIONS</a:t>
            </a:r>
            <a:endParaRPr lang="fr-FR" sz="54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5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CORRÉLATION 1</a:t>
            </a:r>
            <a:br>
              <a:rPr lang="fr-FR" sz="3600" dirty="0" smtClean="0"/>
            </a:br>
            <a:r>
              <a:rPr lang="fr-FR" sz="3600" dirty="0" smtClean="0"/>
              <a:t>Genre du client VS catégorie de livre acheté</a:t>
            </a:r>
            <a:endParaRPr lang="fr-FR" sz="36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dirty="0" smtClean="0"/>
              <a:t>Nombre de livres vendus par genre et par catégorie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3184" y="3305207"/>
            <a:ext cx="4442400" cy="3018413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Test du Chi2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018413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Résultat du </a:t>
            </a:r>
            <a:r>
              <a:rPr lang="fr-FR" dirty="0">
                <a:solidFill>
                  <a:srgbClr val="00B050"/>
                </a:solidFill>
              </a:rPr>
              <a:t>test Chi2 : </a:t>
            </a:r>
            <a:r>
              <a:rPr lang="fr-FR" dirty="0" smtClean="0">
                <a:solidFill>
                  <a:srgbClr val="00B050"/>
                </a:solidFill>
              </a:rPr>
              <a:t>22.6685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Résultat du test </a:t>
            </a:r>
            <a:r>
              <a:rPr lang="fr-FR" dirty="0" err="1" smtClean="0">
                <a:solidFill>
                  <a:srgbClr val="00B050"/>
                </a:solidFill>
              </a:rPr>
              <a:t>p_value</a:t>
            </a:r>
            <a:r>
              <a:rPr lang="fr-FR" dirty="0">
                <a:solidFill>
                  <a:srgbClr val="00B050"/>
                </a:solidFill>
              </a:rPr>
              <a:t> : </a:t>
            </a:r>
            <a:r>
              <a:rPr lang="fr-FR" dirty="0" smtClean="0">
                <a:solidFill>
                  <a:srgbClr val="00B050"/>
                </a:solidFill>
              </a:rPr>
              <a:t>1.1955</a:t>
            </a:r>
            <a:r>
              <a:rPr lang="fr-FR" baseline="30000" dirty="0" smtClean="0">
                <a:solidFill>
                  <a:srgbClr val="00B050"/>
                </a:solidFill>
              </a:rPr>
              <a:t>e</a:t>
            </a:r>
            <a:r>
              <a:rPr lang="fr-FR" dirty="0" smtClean="0">
                <a:solidFill>
                  <a:srgbClr val="00B050"/>
                </a:solidFill>
              </a:rPr>
              <a:t>-05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Résultat du V </a:t>
            </a:r>
            <a:r>
              <a:rPr lang="fr-FR" dirty="0">
                <a:solidFill>
                  <a:srgbClr val="00B050"/>
                </a:solidFill>
              </a:rPr>
              <a:t>de Cramer : </a:t>
            </a:r>
            <a:r>
              <a:rPr lang="fr-FR" dirty="0" smtClean="0">
                <a:solidFill>
                  <a:srgbClr val="00B050"/>
                </a:solidFill>
              </a:rPr>
              <a:t>0.0059</a:t>
            </a:r>
          </a:p>
          <a:p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Association statistique entre le genre du client et la catégorie de livre acheté</a:t>
            </a:r>
            <a:endParaRPr lang="fr-FR" dirty="0"/>
          </a:p>
          <a:p>
            <a:r>
              <a:rPr lang="fr-FR" dirty="0" smtClean="0"/>
              <a:t>Association très faible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CORRÉLATION 2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 smtClean="0"/>
              <a:t>Age </a:t>
            </a:r>
            <a:r>
              <a:rPr lang="fr-FR" sz="3600" dirty="0"/>
              <a:t>du client </a:t>
            </a:r>
            <a:r>
              <a:rPr lang="fr-FR" sz="3600" dirty="0" smtClean="0"/>
              <a:t>VS montant </a:t>
            </a:r>
            <a:r>
              <a:rPr lang="fr-FR" sz="3600" dirty="0"/>
              <a:t>total des </a:t>
            </a:r>
            <a:r>
              <a:rPr lang="fr-FR" sz="3600" dirty="0" smtClean="0"/>
              <a:t>achats	</a:t>
            </a:r>
            <a:endParaRPr lang="fr-FR" sz="3600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371600" y="1828800"/>
            <a:ext cx="4443984" cy="824400"/>
          </a:xfrm>
        </p:spPr>
        <p:txBody>
          <a:bodyPr/>
          <a:lstStyle/>
          <a:p>
            <a:r>
              <a:rPr lang="fr-FR" sz="2400" dirty="0" smtClean="0"/>
              <a:t>Montant total des achats</a:t>
            </a:r>
          </a:p>
          <a:p>
            <a:r>
              <a:rPr lang="fr-FR" sz="2400" dirty="0" smtClean="0"/>
              <a:t>par âge des clients</a:t>
            </a:r>
            <a:endParaRPr lang="fr-FR" sz="24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6525014" y="1828800"/>
            <a:ext cx="5532514" cy="824400"/>
          </a:xfrm>
        </p:spPr>
        <p:txBody>
          <a:bodyPr anchor="ctr"/>
          <a:lstStyle/>
          <a:p>
            <a:r>
              <a:rPr lang="fr-FR" sz="2400" dirty="0" smtClean="0"/>
              <a:t>Coefficient de corrélation de Spearman</a:t>
            </a:r>
            <a:endParaRPr lang="fr-FR" sz="24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>
          <a:xfrm>
            <a:off x="6525013" y="2653201"/>
            <a:ext cx="5532515" cy="4039524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Général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Coefficient de corrélation de </a:t>
            </a:r>
            <a:r>
              <a:rPr lang="fr-FR" dirty="0" smtClean="0">
                <a:solidFill>
                  <a:srgbClr val="00B050"/>
                </a:solidFill>
              </a:rPr>
              <a:t>Spearman : </a:t>
            </a:r>
            <a:r>
              <a:rPr lang="fr-FR" dirty="0">
                <a:solidFill>
                  <a:srgbClr val="00B050"/>
                </a:solidFill>
              </a:rPr>
              <a:t>-0.8744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P</a:t>
            </a:r>
            <a:r>
              <a:rPr lang="fr-FR" dirty="0" smtClean="0">
                <a:solidFill>
                  <a:srgbClr val="00B050"/>
                </a:solidFill>
              </a:rPr>
              <a:t>-value : 5.9560e-25</a:t>
            </a:r>
          </a:p>
          <a:p>
            <a:pPr lvl="1"/>
            <a:r>
              <a:rPr lang="fr-FR" dirty="0" smtClean="0"/>
              <a:t>Corrélation négative forte : plus un client est âgé, moins il dépense</a:t>
            </a:r>
            <a:endParaRPr lang="fr-FR" dirty="0"/>
          </a:p>
          <a:p>
            <a:r>
              <a:rPr lang="fr-FR" dirty="0" smtClean="0"/>
              <a:t>Moins 45 ans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Coefficient de corrélation de </a:t>
            </a:r>
            <a:r>
              <a:rPr lang="fr-FR" dirty="0" smtClean="0">
                <a:solidFill>
                  <a:srgbClr val="00B050"/>
                </a:solidFill>
              </a:rPr>
              <a:t>Spearman : </a:t>
            </a:r>
            <a:r>
              <a:rPr lang="fr-FR" dirty="0">
                <a:solidFill>
                  <a:srgbClr val="00B050"/>
                </a:solidFill>
              </a:rPr>
              <a:t>0.5669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P</a:t>
            </a:r>
            <a:r>
              <a:rPr lang="fr-FR" dirty="0" smtClean="0">
                <a:solidFill>
                  <a:srgbClr val="00B050"/>
                </a:solidFill>
              </a:rPr>
              <a:t>-value : 0.0031</a:t>
            </a:r>
          </a:p>
          <a:p>
            <a:pPr lvl="1"/>
            <a:r>
              <a:rPr lang="fr-FR" dirty="0"/>
              <a:t>Corrélation </a:t>
            </a:r>
            <a:r>
              <a:rPr lang="fr-FR" dirty="0" smtClean="0"/>
              <a:t>positive modérée : </a:t>
            </a:r>
            <a:r>
              <a:rPr lang="fr-FR" dirty="0"/>
              <a:t>plus un client est âgé, </a:t>
            </a:r>
            <a:r>
              <a:rPr lang="fr-FR" dirty="0" smtClean="0"/>
              <a:t>plus il </a:t>
            </a:r>
            <a:r>
              <a:rPr lang="fr-FR" dirty="0"/>
              <a:t>dépense</a:t>
            </a:r>
          </a:p>
          <a:p>
            <a:r>
              <a:rPr lang="fr-FR" dirty="0" smtClean="0"/>
              <a:t>Plus de 45 ans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Coefficient de corrélation de </a:t>
            </a:r>
            <a:r>
              <a:rPr lang="fr-FR" dirty="0" smtClean="0">
                <a:solidFill>
                  <a:srgbClr val="00B050"/>
                </a:solidFill>
              </a:rPr>
              <a:t>Spearman : </a:t>
            </a:r>
            <a:r>
              <a:rPr lang="fr-FR" dirty="0">
                <a:solidFill>
                  <a:srgbClr val="00B050"/>
                </a:solidFill>
              </a:rPr>
              <a:t>-0.9772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P-value : 1.1156e-34</a:t>
            </a:r>
          </a:p>
          <a:p>
            <a:pPr lvl="1"/>
            <a:r>
              <a:rPr lang="fr-FR" dirty="0" smtClean="0"/>
              <a:t>Corrélation </a:t>
            </a:r>
            <a:r>
              <a:rPr lang="fr-FR" dirty="0"/>
              <a:t>négative forte : plus un client est âgé, moins il </a:t>
            </a:r>
            <a:r>
              <a:rPr lang="fr-FR" dirty="0" smtClean="0"/>
              <a:t>dépense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80411" y="3305175"/>
            <a:ext cx="362579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CORRÉLATION 3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 smtClean="0"/>
              <a:t>Age </a:t>
            </a:r>
            <a:r>
              <a:rPr lang="fr-FR" sz="3600" dirty="0"/>
              <a:t>du client </a:t>
            </a:r>
            <a:r>
              <a:rPr lang="fr-FR" sz="3600" dirty="0" smtClean="0"/>
              <a:t>VS fréquence </a:t>
            </a:r>
            <a:r>
              <a:rPr lang="fr-FR" sz="3600" dirty="0"/>
              <a:t>d'achat</a:t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851648" y="2340864"/>
            <a:ext cx="4963936" cy="823912"/>
          </a:xfrm>
        </p:spPr>
        <p:txBody>
          <a:bodyPr/>
          <a:lstStyle/>
          <a:p>
            <a:r>
              <a:rPr lang="fr-FR" sz="2400" dirty="0"/>
              <a:t>N</a:t>
            </a:r>
            <a:r>
              <a:rPr lang="fr-FR" sz="2400" dirty="0" smtClean="0"/>
              <a:t>ombre de livres achetés</a:t>
            </a:r>
          </a:p>
          <a:p>
            <a:r>
              <a:rPr lang="fr-FR" sz="2400" dirty="0" smtClean="0"/>
              <a:t>par tranche d’âge</a:t>
            </a:r>
            <a:endParaRPr lang="fr-FR" sz="24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2400" dirty="0" smtClean="0"/>
              <a:t>Coefficient de corrélation de Spearman</a:t>
            </a:r>
            <a:endParaRPr lang="fr-FR" sz="24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>
                <a:solidFill>
                  <a:srgbClr val="00B050"/>
                </a:solidFill>
              </a:rPr>
              <a:t>Coefficient de corrélation de Spearman: </a:t>
            </a:r>
            <a:r>
              <a:rPr lang="fr-FR" dirty="0" smtClean="0">
                <a:solidFill>
                  <a:srgbClr val="00B050"/>
                </a:solidFill>
              </a:rPr>
              <a:t>0.0039</a:t>
            </a:r>
            <a:endParaRPr lang="fr-FR" dirty="0">
              <a:solidFill>
                <a:srgbClr val="00B050"/>
              </a:solidFill>
            </a:endParaRPr>
          </a:p>
          <a:p>
            <a:r>
              <a:rPr lang="fr-FR" dirty="0" smtClean="0">
                <a:solidFill>
                  <a:srgbClr val="00B050"/>
                </a:solidFill>
              </a:rPr>
              <a:t>P-value</a:t>
            </a:r>
            <a:r>
              <a:rPr lang="fr-FR" dirty="0">
                <a:solidFill>
                  <a:srgbClr val="00B050"/>
                </a:solidFill>
              </a:rPr>
              <a:t>: </a:t>
            </a:r>
            <a:r>
              <a:rPr lang="fr-FR" dirty="0" smtClean="0">
                <a:solidFill>
                  <a:srgbClr val="00B050"/>
                </a:solidFill>
              </a:rPr>
              <a:t>0.0014</a:t>
            </a:r>
            <a:endParaRPr lang="fr-FR" dirty="0">
              <a:solidFill>
                <a:srgbClr val="00B050"/>
              </a:solidFill>
            </a:endParaRPr>
          </a:p>
          <a:p>
            <a:r>
              <a:rPr lang="fr-FR" dirty="0" smtClean="0"/>
              <a:t>Corrélation positive faible, probablement due au hasard : corrélation non significative</a:t>
            </a:r>
            <a:endParaRPr lang="fr-FR" dirty="0"/>
          </a:p>
          <a:p>
            <a:r>
              <a:rPr lang="fr-FR" dirty="0" smtClean="0"/>
              <a:t>L’âge n’est pas un facteur qui pousse les clients à acheter à un moment particulier de l’année</a:t>
            </a:r>
            <a:endParaRPr lang="fr-FR" dirty="0"/>
          </a:p>
          <a:p>
            <a:r>
              <a:rPr lang="fr-FR" dirty="0" smtClean="0"/>
              <a:t>Evènements saisonniers ?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1648" y="3333940"/>
            <a:ext cx="4963366" cy="25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CORRÉLATION 4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 smtClean="0"/>
              <a:t>Age </a:t>
            </a:r>
            <a:r>
              <a:rPr lang="fr-FR" sz="3600" dirty="0"/>
              <a:t>du client </a:t>
            </a:r>
            <a:r>
              <a:rPr lang="fr-FR" sz="3600" dirty="0" smtClean="0"/>
              <a:t>VS taille </a:t>
            </a:r>
            <a:r>
              <a:rPr lang="fr-FR" sz="3600" dirty="0"/>
              <a:t>du panier moyen</a:t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970518" y="2340864"/>
            <a:ext cx="3600000" cy="653348"/>
          </a:xfrm>
        </p:spPr>
        <p:txBody>
          <a:bodyPr anchor="ctr"/>
          <a:lstStyle/>
          <a:p>
            <a:r>
              <a:rPr lang="fr-FR" sz="2000" dirty="0" smtClean="0"/>
              <a:t>Taille du panier moyen</a:t>
            </a:r>
          </a:p>
          <a:p>
            <a:r>
              <a:rPr lang="fr-FR" sz="2000" dirty="0" smtClean="0"/>
              <a:t>par âge du client</a:t>
            </a:r>
            <a:endParaRPr lang="fr-FR" sz="20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4669784" y="2340864"/>
            <a:ext cx="7299268" cy="653348"/>
          </a:xfrm>
        </p:spPr>
        <p:txBody>
          <a:bodyPr anchor="ctr"/>
          <a:lstStyle/>
          <a:p>
            <a:pPr algn="ctr"/>
            <a:r>
              <a:rPr lang="fr-FR" dirty="0" smtClean="0"/>
              <a:t>Régression par </a:t>
            </a:r>
            <a:r>
              <a:rPr lang="fr-FR" dirty="0" err="1" smtClean="0"/>
              <a:t>splines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>
          <a:xfrm>
            <a:off x="970518" y="5682542"/>
            <a:ext cx="10998534" cy="1014093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Relation non linéaire entre l’âge et le panier moyen</a:t>
            </a:r>
          </a:p>
          <a:p>
            <a:r>
              <a:rPr lang="fr-FR" dirty="0" smtClean="0"/>
              <a:t>Variations importantes en fonctions des âges</a:t>
            </a:r>
            <a:endParaRPr lang="fr-FR" dirty="0"/>
          </a:p>
          <a:p>
            <a:r>
              <a:rPr lang="fr-FR" dirty="0" smtClean="0"/>
              <a:t>Tendance générale à la baisse du panier moyen avec l’âge</a:t>
            </a:r>
            <a:endParaRPr lang="fr-FR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0518" y="3164776"/>
            <a:ext cx="3600000" cy="234720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785" y="3164776"/>
            <a:ext cx="3600000" cy="234720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052" y="3125331"/>
            <a:ext cx="3600000" cy="238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CORRÉLATION 5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 smtClean="0"/>
              <a:t>Age </a:t>
            </a:r>
            <a:r>
              <a:rPr lang="fr-FR" sz="3600" dirty="0"/>
              <a:t>du client </a:t>
            </a:r>
            <a:r>
              <a:rPr lang="fr-FR" sz="3600" dirty="0" smtClean="0"/>
              <a:t>VS catégorie </a:t>
            </a:r>
            <a:r>
              <a:rPr lang="fr-FR" sz="3600" dirty="0"/>
              <a:t>de </a:t>
            </a:r>
            <a:r>
              <a:rPr lang="fr-FR" sz="3600" dirty="0" smtClean="0"/>
              <a:t>livre acheté</a:t>
            </a:r>
            <a:r>
              <a:rPr lang="fr-FR" sz="3600" dirty="0"/>
              <a:t/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 smtClean="0"/>
              <a:t>Nombre de livres achetés par catégorie et par âge du client</a:t>
            </a:r>
            <a:endParaRPr lang="fr-FR" sz="24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Test ANOVA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Le test révèle un effet significatif de l’âge sur la catégorie achetée</a:t>
            </a:r>
          </a:p>
          <a:p>
            <a:r>
              <a:rPr lang="fr-FR" dirty="0" smtClean="0"/>
              <a:t>Le test révèle un effet significatif de la catégorie de livre sur l’âge du client</a:t>
            </a:r>
          </a:p>
          <a:p>
            <a:r>
              <a:rPr lang="fr-FR" dirty="0" smtClean="0"/>
              <a:t>Confirmation d’une interaction entre l’âge et la catégorie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3722193"/>
            <a:ext cx="5153414" cy="197039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867400"/>
            <a:ext cx="3524431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Axe stratégique</a:t>
            </a:r>
            <a:br>
              <a:rPr lang="fr-FR" dirty="0" smtClean="0"/>
            </a:br>
            <a:r>
              <a:rPr lang="fr-FR" dirty="0" smtClean="0"/>
              <a:t>ET 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94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1371600" y="1819835"/>
            <a:ext cx="4443984" cy="351865"/>
          </a:xfrm>
        </p:spPr>
        <p:txBody>
          <a:bodyPr/>
          <a:lstStyle/>
          <a:p>
            <a:r>
              <a:rPr lang="fr-FR" sz="2400" dirty="0" smtClean="0"/>
              <a:t>Points clés</a:t>
            </a:r>
            <a:endParaRPr lang="fr-FR" sz="2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1371600" y="2171701"/>
            <a:ext cx="4443984" cy="4542864"/>
          </a:xfrm>
        </p:spPr>
        <p:txBody>
          <a:bodyPr>
            <a:normAutofit/>
          </a:bodyPr>
          <a:lstStyle/>
          <a:p>
            <a:r>
              <a:rPr lang="fr-FR" sz="1400" dirty="0" smtClean="0"/>
              <a:t>Par rapport à la </a:t>
            </a:r>
            <a:r>
              <a:rPr lang="fr-FR" sz="1400" b="1" dirty="0" smtClean="0"/>
              <a:t>catégorie de livres </a:t>
            </a:r>
            <a:r>
              <a:rPr lang="fr-FR" sz="1400" dirty="0" smtClean="0"/>
              <a:t>:</a:t>
            </a:r>
          </a:p>
          <a:p>
            <a:pPr lvl="1"/>
            <a:r>
              <a:rPr lang="fr-FR" sz="1400" dirty="0"/>
              <a:t>Les livres 0 génèrent du CA et se vendent très </a:t>
            </a:r>
            <a:r>
              <a:rPr lang="fr-FR" sz="1400" dirty="0" smtClean="0"/>
              <a:t>bien, surtout chez les 30/50 ans</a:t>
            </a:r>
            <a:endParaRPr lang="fr-FR" sz="1400" dirty="0"/>
          </a:p>
          <a:p>
            <a:pPr lvl="1"/>
            <a:r>
              <a:rPr lang="fr-FR" sz="1400" dirty="0" smtClean="0"/>
              <a:t>Les livres 1 génèrent le plus de CA, et se vendent bien, surtout chez les 30/70 ans</a:t>
            </a:r>
          </a:p>
          <a:p>
            <a:pPr lvl="1"/>
            <a:r>
              <a:rPr lang="fr-FR" sz="1400" dirty="0" smtClean="0"/>
              <a:t>Les livres 2 génèrent le moins de CA, et se vendent peu, et sont presque uniquement achetés par les moins de 30 ans, pourtant les 5 livres les plus achetés sont des livres 2.</a:t>
            </a:r>
          </a:p>
          <a:p>
            <a:pPr lvl="1"/>
            <a:endParaRPr lang="fr-FR" sz="1400" dirty="0" smtClean="0"/>
          </a:p>
          <a:p>
            <a:r>
              <a:rPr lang="fr-FR" sz="1400" dirty="0" smtClean="0"/>
              <a:t>Par rapport à </a:t>
            </a:r>
            <a:r>
              <a:rPr lang="fr-FR" sz="1400" b="1" dirty="0" smtClean="0"/>
              <a:t>l’âge des clients </a:t>
            </a:r>
            <a:r>
              <a:rPr lang="fr-FR" sz="1400" dirty="0" smtClean="0"/>
              <a:t>: </a:t>
            </a:r>
          </a:p>
          <a:p>
            <a:pPr lvl="1"/>
            <a:r>
              <a:rPr lang="fr-FR" sz="1400" dirty="0" smtClean="0"/>
              <a:t>La tranche des 20/45 ans est celle qui dépense le plus d’argent</a:t>
            </a:r>
          </a:p>
          <a:p>
            <a:pPr lvl="1"/>
            <a:r>
              <a:rPr lang="fr-FR" sz="1400" dirty="0" smtClean="0"/>
              <a:t>La tranche des 20/30 ans a un panier moyen très élevé et sont plus sensibles aux évènements saisonniers</a:t>
            </a:r>
          </a:p>
          <a:p>
            <a:pPr lvl="1"/>
            <a:endParaRPr lang="fr-FR" sz="1400" dirty="0" smtClean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6525014" y="1819835"/>
            <a:ext cx="4443984" cy="351865"/>
          </a:xfrm>
        </p:spPr>
        <p:txBody>
          <a:bodyPr/>
          <a:lstStyle/>
          <a:p>
            <a:r>
              <a:rPr lang="fr-FR" sz="2400" dirty="0" smtClean="0">
                <a:solidFill>
                  <a:srgbClr val="FF0000"/>
                </a:solidFill>
              </a:rPr>
              <a:t>Axes stratégiques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6525014" y="2171701"/>
            <a:ext cx="5400000" cy="4542864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Développer la catégorie de livres 0</a:t>
            </a:r>
          </a:p>
          <a:p>
            <a:pPr lvl="1"/>
            <a:r>
              <a:rPr lang="fr-FR" dirty="0"/>
              <a:t>Cibler les 30-50 ans (marketing spécifiques)</a:t>
            </a:r>
          </a:p>
          <a:p>
            <a:pPr lvl="1"/>
            <a:r>
              <a:rPr lang="fr-FR" dirty="0"/>
              <a:t>Proposer des formats adaptés (numériques, audio)</a:t>
            </a:r>
          </a:p>
          <a:p>
            <a:r>
              <a:rPr lang="fr-FR" dirty="0"/>
              <a:t>Renforcer la catégorie de livres 1</a:t>
            </a:r>
          </a:p>
          <a:p>
            <a:pPr lvl="1"/>
            <a:r>
              <a:rPr lang="fr-FR" dirty="0"/>
              <a:t>Miser sur les best-sellers pour attirer un large public</a:t>
            </a:r>
          </a:p>
          <a:p>
            <a:pPr lvl="1"/>
            <a:r>
              <a:rPr lang="fr-FR" dirty="0"/>
              <a:t>Développer de nouvelles collections 1</a:t>
            </a:r>
          </a:p>
          <a:p>
            <a:pPr lvl="1"/>
            <a:r>
              <a:rPr lang="fr-FR" dirty="0"/>
              <a:t>Fidéliser les clients </a:t>
            </a:r>
            <a:r>
              <a:rPr lang="fr-FR" dirty="0" smtClean="0"/>
              <a:t>réguliers</a:t>
            </a:r>
          </a:p>
          <a:p>
            <a:r>
              <a:rPr lang="fr-FR" dirty="0" smtClean="0"/>
              <a:t>Optimiser </a:t>
            </a:r>
            <a:r>
              <a:rPr lang="fr-FR" dirty="0"/>
              <a:t>la catégorie de livres </a:t>
            </a:r>
            <a:r>
              <a:rPr lang="fr-FR" dirty="0" smtClean="0"/>
              <a:t>2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omprendre </a:t>
            </a:r>
            <a:r>
              <a:rPr lang="fr-FR" dirty="0"/>
              <a:t>les </a:t>
            </a:r>
            <a:r>
              <a:rPr lang="fr-FR" dirty="0" smtClean="0"/>
              <a:t>succès des 5 premiers livres</a:t>
            </a:r>
          </a:p>
          <a:p>
            <a:pPr lvl="1"/>
            <a:r>
              <a:rPr lang="fr-FR" dirty="0" smtClean="0"/>
              <a:t>Elargir la cible au 30/40 ans</a:t>
            </a:r>
          </a:p>
          <a:p>
            <a:pPr lvl="1"/>
            <a:r>
              <a:rPr lang="fr-FR" dirty="0"/>
              <a:t>Créer des collections thématiques pour attirer l'attention et faciliter la </a:t>
            </a:r>
            <a:r>
              <a:rPr lang="fr-FR" dirty="0" smtClean="0"/>
              <a:t>découverte</a:t>
            </a:r>
          </a:p>
          <a:p>
            <a:pPr lvl="1"/>
            <a:r>
              <a:rPr lang="fr-FR" dirty="0"/>
              <a:t>Proposer des recommandations </a:t>
            </a:r>
            <a:r>
              <a:rPr lang="fr-FR" dirty="0" smtClean="0"/>
              <a:t>personnalisées</a:t>
            </a:r>
          </a:p>
          <a:p>
            <a:pPr marL="530352" lvl="1" indent="0">
              <a:buNone/>
            </a:pPr>
            <a:endParaRPr lang="fr-FR" dirty="0" smtClean="0"/>
          </a:p>
          <a:p>
            <a:r>
              <a:rPr lang="fr-FR" dirty="0" smtClean="0"/>
              <a:t>Cibler </a:t>
            </a:r>
            <a:r>
              <a:rPr lang="fr-FR" dirty="0"/>
              <a:t>les 20-30 </a:t>
            </a:r>
            <a:r>
              <a:rPr lang="fr-FR" dirty="0" smtClean="0"/>
              <a:t>ans</a:t>
            </a:r>
          </a:p>
          <a:p>
            <a:pPr lvl="1"/>
            <a:r>
              <a:rPr lang="fr-FR" dirty="0"/>
              <a:t>Personnaliser l'expérience </a:t>
            </a:r>
            <a:r>
              <a:rPr lang="fr-FR" dirty="0" smtClean="0"/>
              <a:t>d'achat</a:t>
            </a:r>
          </a:p>
          <a:p>
            <a:pPr lvl="1"/>
            <a:r>
              <a:rPr lang="fr-FR" dirty="0"/>
              <a:t>Exploiter les événements </a:t>
            </a:r>
            <a:r>
              <a:rPr lang="fr-FR" dirty="0" smtClean="0"/>
              <a:t>saisonniers</a:t>
            </a:r>
          </a:p>
          <a:p>
            <a:pPr lvl="1"/>
            <a:r>
              <a:rPr lang="fr-FR" dirty="0"/>
              <a:t>Développer des </a:t>
            </a:r>
            <a:r>
              <a:rPr lang="fr-FR" dirty="0" smtClean="0"/>
              <a:t>partenariats (influenceurs, marques)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5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Merci pour votre écoute</a:t>
            </a:r>
            <a:endParaRPr lang="fr-FR" sz="60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8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3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1371600" y="685800"/>
            <a:ext cx="4443984" cy="1485900"/>
          </a:xfrm>
        </p:spPr>
        <p:txBody>
          <a:bodyPr anchor="t"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fr-FR" dirty="0" smtClean="0"/>
              <a:t>Entreprise LAPAGE</a:t>
            </a:r>
          </a:p>
          <a:p>
            <a:endParaRPr lang="fr-FR" dirty="0" smtClean="0"/>
          </a:p>
          <a:p>
            <a:r>
              <a:rPr lang="fr-FR" dirty="0" smtClean="0"/>
              <a:t>Librairie physique avec plusieurs points de vente</a:t>
            </a:r>
          </a:p>
          <a:p>
            <a:endParaRPr lang="fr-FR" dirty="0" smtClean="0"/>
          </a:p>
          <a:p>
            <a:r>
              <a:rPr lang="fr-FR" dirty="0" smtClean="0"/>
              <a:t>Ouverture d’un site de vente en ligne depuis 2 ans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6525014" y="685800"/>
            <a:ext cx="4443984" cy="1485900"/>
          </a:xfrm>
          <a:noFill/>
        </p:spPr>
        <p:txBody>
          <a:bodyPr anchor="t"/>
          <a:lstStyle/>
          <a:p>
            <a:r>
              <a:rPr lang="fr-FR" dirty="0" smtClean="0"/>
              <a:t>LA MISSION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4443984" cy="352653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Analyser les différents indicateurs et chiffres clés de </a:t>
            </a:r>
            <a:r>
              <a:rPr lang="fr-FR" dirty="0" smtClean="0"/>
              <a:t>l’entreprise</a:t>
            </a:r>
          </a:p>
          <a:p>
            <a:endParaRPr lang="fr-FR" dirty="0" smtClean="0"/>
          </a:p>
          <a:p>
            <a:r>
              <a:rPr lang="fr-FR" dirty="0" smtClean="0"/>
              <a:t>Prendre des décisions stratégiques</a:t>
            </a:r>
          </a:p>
          <a:p>
            <a:endParaRPr lang="fr-FR" dirty="0"/>
          </a:p>
          <a:p>
            <a:r>
              <a:rPr lang="fr-FR" dirty="0" smtClean="0"/>
              <a:t>Effectuer la mission en 2 parties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nalyser les </a:t>
            </a:r>
            <a:r>
              <a:rPr lang="fr-FR" dirty="0"/>
              <a:t>différents indicateurs de </a:t>
            </a:r>
            <a:r>
              <a:rPr lang="fr-FR" dirty="0" smtClean="0"/>
              <a:t>ventes</a:t>
            </a:r>
          </a:p>
          <a:p>
            <a:pPr lvl="1"/>
            <a:r>
              <a:rPr lang="fr-FR" dirty="0" smtClean="0"/>
              <a:t>Analyser le comportement des 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18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Analyse </a:t>
            </a:r>
            <a:r>
              <a:rPr lang="fr-FR" sz="6000" dirty="0"/>
              <a:t>des </a:t>
            </a:r>
            <a:r>
              <a:rPr lang="fr-FR" sz="6000" dirty="0" smtClean="0"/>
              <a:t>différents</a:t>
            </a:r>
            <a:br>
              <a:rPr lang="fr-FR" sz="6000" dirty="0" smtClean="0"/>
            </a:br>
            <a:r>
              <a:rPr lang="fr-FR" sz="6000" dirty="0" smtClean="0"/>
              <a:t>indicateurs </a:t>
            </a:r>
            <a:r>
              <a:rPr lang="fr-FR" sz="6000" dirty="0"/>
              <a:t>de vente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fr-FR" sz="1100" dirty="0" smtClean="0"/>
          </a:p>
        </p:txBody>
      </p:sp>
    </p:spTree>
    <p:extLst>
      <p:ext uri="{BB962C8B-B14F-4D97-AF65-F5344CB8AC3E}">
        <p14:creationId xmlns:p14="http://schemas.microsoft.com/office/powerpoint/2010/main" val="40346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09600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INDICATEURS MENSUELS</a:t>
            </a:r>
            <a:endParaRPr lang="fr-FR" sz="4000" dirty="0"/>
          </a:p>
        </p:txBody>
      </p:sp>
      <p:pic>
        <p:nvPicPr>
          <p:cNvPr id="19" name="Espace réservé du contenu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830975"/>
            <a:ext cx="9601200" cy="30270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18490"/>
            <a:ext cx="9601200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893592" y="685800"/>
            <a:ext cx="5400000" cy="1485900"/>
          </a:xfrm>
        </p:spPr>
        <p:txBody>
          <a:bodyPr anchor="b"/>
          <a:lstStyle/>
          <a:p>
            <a:r>
              <a:rPr lang="fr-FR" sz="3200" dirty="0" smtClean="0"/>
              <a:t>CA PAR CATEGORIE</a:t>
            </a:r>
            <a:endParaRPr lang="fr-FR" sz="32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6525013" y="685800"/>
            <a:ext cx="5399611" cy="1485900"/>
          </a:xfrm>
        </p:spPr>
        <p:txBody>
          <a:bodyPr anchor="b"/>
          <a:lstStyle/>
          <a:p>
            <a:r>
              <a:rPr lang="fr-FR" sz="3200" dirty="0" smtClean="0"/>
              <a:t>NBR DE CLIENTS PAR MOIS</a:t>
            </a:r>
            <a:endParaRPr lang="fr-FR" sz="3200" dirty="0"/>
          </a:p>
        </p:txBody>
      </p:sp>
      <p:pic>
        <p:nvPicPr>
          <p:cNvPr id="20" name="Espace réservé du contenu 1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3592" y="3009563"/>
            <a:ext cx="5400000" cy="2675429"/>
          </a:xfrm>
          <a:prstGeom prst="rect">
            <a:avLst/>
          </a:prstGeom>
        </p:spPr>
      </p:pic>
      <p:pic>
        <p:nvPicPr>
          <p:cNvPr id="22" name="Espace réservé du contenu 2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4624" y="3004824"/>
            <a:ext cx="5400000" cy="26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893592" y="685800"/>
            <a:ext cx="5400000" cy="1485900"/>
          </a:xfrm>
        </p:spPr>
        <p:txBody>
          <a:bodyPr anchor="b"/>
          <a:lstStyle/>
          <a:p>
            <a:r>
              <a:rPr lang="fr-FR" sz="2400" dirty="0" smtClean="0"/>
              <a:t>NBR DE TRANSACTIONS PAR MOIS</a:t>
            </a:r>
            <a:endParaRPr lang="fr-FR" sz="24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6525013" y="685800"/>
            <a:ext cx="5399611" cy="1485900"/>
          </a:xfrm>
        </p:spPr>
        <p:txBody>
          <a:bodyPr anchor="b"/>
          <a:lstStyle/>
          <a:p>
            <a:r>
              <a:rPr lang="fr-FR" sz="2400" dirty="0" smtClean="0"/>
              <a:t>NBR DE PRODUITS VENDUS PAR MOIS</a:t>
            </a:r>
            <a:endParaRPr lang="fr-FR" sz="2400" dirty="0"/>
          </a:p>
        </p:txBody>
      </p:sp>
      <p:pic>
        <p:nvPicPr>
          <p:cNvPr id="19" name="Espace réservé du contenu 1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3592" y="3010889"/>
            <a:ext cx="5400000" cy="2679562"/>
          </a:xfrm>
          <a:prstGeom prst="rect">
            <a:avLst/>
          </a:prstGeom>
        </p:spPr>
      </p:pic>
      <p:pic>
        <p:nvPicPr>
          <p:cNvPr id="21" name="Espace réservé du contenu 2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4624" y="3010888"/>
            <a:ext cx="5400000" cy="26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893592" y="685800"/>
            <a:ext cx="5400000" cy="1485900"/>
          </a:xfrm>
        </p:spPr>
        <p:txBody>
          <a:bodyPr anchor="b"/>
          <a:lstStyle/>
          <a:p>
            <a:r>
              <a:rPr lang="fr-FR" sz="2400" dirty="0"/>
              <a:t>TOP 10 DES PRODUITS VENDUS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6525013" y="685800"/>
            <a:ext cx="5399611" cy="1485900"/>
          </a:xfrm>
        </p:spPr>
        <p:txBody>
          <a:bodyPr anchor="b"/>
          <a:lstStyle/>
          <a:p>
            <a:r>
              <a:rPr lang="fr-FR" sz="2400" dirty="0" smtClean="0"/>
              <a:t>FLOP 10 </a:t>
            </a:r>
            <a:r>
              <a:rPr lang="fr-FR" sz="2400" dirty="0"/>
              <a:t>DES PRODUITS VENDUS</a:t>
            </a:r>
          </a:p>
        </p:txBody>
      </p:sp>
      <p:pic>
        <p:nvPicPr>
          <p:cNvPr id="15" name="Espace réservé du contenu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3592" y="3009564"/>
            <a:ext cx="5400000" cy="2679562"/>
          </a:xfrm>
          <a:prstGeom prst="rect">
            <a:avLst/>
          </a:prstGeom>
        </p:spPr>
      </p:pic>
      <p:pic>
        <p:nvPicPr>
          <p:cNvPr id="17" name="Espace réservé du contenu 1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4624" y="3009563"/>
            <a:ext cx="5400000" cy="26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PROFIL DES CLIENTS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>
          <a:xfrm>
            <a:off x="1371600" y="1844326"/>
            <a:ext cx="4443984" cy="823912"/>
          </a:xfrm>
        </p:spPr>
        <p:txBody>
          <a:bodyPr anchor="t"/>
          <a:lstStyle/>
          <a:p>
            <a:r>
              <a:rPr lang="fr-FR" dirty="0" smtClean="0"/>
              <a:t>TOP 10 DES CLIENTS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3"/>
          </p:nvPr>
        </p:nvSpPr>
        <p:spPr>
          <a:xfrm>
            <a:off x="6525014" y="1845402"/>
            <a:ext cx="4443984" cy="823912"/>
          </a:xfrm>
        </p:spPr>
        <p:txBody>
          <a:bodyPr anchor="t"/>
          <a:lstStyle/>
          <a:p>
            <a:r>
              <a:rPr lang="fr-FR" dirty="0" smtClean="0"/>
              <a:t>COURBE DE LORENZ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Indice de Gini </a:t>
            </a:r>
            <a:r>
              <a:rPr lang="fr-FR" dirty="0">
                <a:solidFill>
                  <a:srgbClr val="00B050"/>
                </a:solidFill>
              </a:rPr>
              <a:t>= 0.398</a:t>
            </a:r>
          </a:p>
        </p:txBody>
      </p:sp>
      <p:pic>
        <p:nvPicPr>
          <p:cNvPr id="15" name="Espace réservé du contenu 1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25014" y="2844462"/>
            <a:ext cx="4500000" cy="3022938"/>
          </a:xfrm>
          <a:prstGeom prst="rect">
            <a:avLst/>
          </a:prstGeom>
        </p:spPr>
      </p:pic>
      <p:pic>
        <p:nvPicPr>
          <p:cNvPr id="19" name="Espace réservé du contenu 1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93592" y="3164776"/>
            <a:ext cx="5400000" cy="26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5797</TotalTime>
  <Words>643</Words>
  <Application>Microsoft Office PowerPoint</Application>
  <PresentationFormat>Grand écran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Crop</vt:lpstr>
      <vt:lpstr>Analyse des ventes de la librairie LAPAGE avec Python</vt:lpstr>
      <vt:lpstr>Introduction</vt:lpstr>
      <vt:lpstr>Présentation PowerPoint</vt:lpstr>
      <vt:lpstr>Analyse des différents indicateurs de vente</vt:lpstr>
      <vt:lpstr>INDICATEURS MENSUELS</vt:lpstr>
      <vt:lpstr>Présentation PowerPoint</vt:lpstr>
      <vt:lpstr>Présentation PowerPoint</vt:lpstr>
      <vt:lpstr>Présentation PowerPoint</vt:lpstr>
      <vt:lpstr>ANALYSE DU PROFIL DES CLIENTS</vt:lpstr>
      <vt:lpstr>Analyse orientée « clients » ET CORRELATIONS</vt:lpstr>
      <vt:lpstr>CORRÉLATION 1 Genre du client VS catégorie de livre acheté</vt:lpstr>
      <vt:lpstr>CORRÉLATION 2 Age du client VS montant total des achats </vt:lpstr>
      <vt:lpstr>CORRÉLATION 3 Age du client VS fréquence d'achat </vt:lpstr>
      <vt:lpstr>CORRÉLATION 4 Age du client VS taille du panier moyen </vt:lpstr>
      <vt:lpstr>CORRÉLATION 5 Age du client VS catégorie de livre acheté </vt:lpstr>
      <vt:lpstr>Axe stratégique ET CONCLUSION</vt:lpstr>
      <vt:lpstr>CONCLUSION</vt:lpstr>
      <vt:lpstr>Merci pour votre écoute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Yassine</dc:creator>
  <cp:lastModifiedBy>Yassine</cp:lastModifiedBy>
  <cp:revision>61</cp:revision>
  <dcterms:created xsi:type="dcterms:W3CDTF">2024-08-01T09:15:44Z</dcterms:created>
  <dcterms:modified xsi:type="dcterms:W3CDTF">2024-08-05T09:53:15Z</dcterms:modified>
</cp:coreProperties>
</file>