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9" r:id="rId3"/>
    <p:sldId id="320" r:id="rId4"/>
    <p:sldId id="257" r:id="rId5"/>
    <p:sldId id="258" r:id="rId6"/>
    <p:sldId id="259" r:id="rId7"/>
    <p:sldId id="260" r:id="rId8"/>
    <p:sldId id="323" r:id="rId9"/>
    <p:sldId id="325" r:id="rId10"/>
    <p:sldId id="321" r:id="rId11"/>
    <p:sldId id="322" r:id="rId12"/>
    <p:sldId id="324" r:id="rId13"/>
    <p:sldId id="261" r:id="rId14"/>
    <p:sldId id="327" r:id="rId15"/>
    <p:sldId id="328" r:id="rId16"/>
    <p:sldId id="329" r:id="rId17"/>
    <p:sldId id="330" r:id="rId18"/>
    <p:sldId id="331" r:id="rId19"/>
    <p:sldId id="326" r:id="rId20"/>
    <p:sldId id="3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-berg/rutter_lab_coding_bootcam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tp-trace.ncbi.nlm.nih.gov/sra/sdk/current/sratoolkit.current-centos_linux64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#2.1: Scripting and 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SRA-toolkit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Downloading source files</a:t>
            </a:r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0EE8-D11A-D946-8CBB-7D6987AD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reference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0DD151-2C72-994C-B071-8AE300D0A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705" y="1804604"/>
            <a:ext cx="5272424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0CE016-036E-6849-A172-D24EA4C2FEB7}"/>
              </a:ext>
            </a:extLst>
          </p:cNvPr>
          <p:cNvSpPr/>
          <p:nvPr/>
        </p:nvSpPr>
        <p:spPr>
          <a:xfrm>
            <a:off x="6253654" y="3959253"/>
            <a:ext cx="620110" cy="2442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0834E-6F78-184C-84BE-7761650C6426}"/>
              </a:ext>
            </a:extLst>
          </p:cNvPr>
          <p:cNvSpPr/>
          <p:nvPr/>
        </p:nvSpPr>
        <p:spPr>
          <a:xfrm>
            <a:off x="6253654" y="4203537"/>
            <a:ext cx="620110" cy="2442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E52D-0707-2147-B136-AE36497D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reference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1D25-0DF7-3544-A2AA-04992A79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vim </a:t>
            </a:r>
            <a:r>
              <a:rPr lang="en-US" dirty="0" err="1"/>
              <a:t>download_refs.sh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Press “</a:t>
            </a:r>
            <a:r>
              <a:rPr lang="en-US" dirty="0" err="1"/>
              <a:t>i</a:t>
            </a:r>
            <a:r>
              <a:rPr lang="en-US" dirty="0"/>
              <a:t>”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2D63A-EABD-4749-9CEC-FA834FC1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41" y="3061742"/>
            <a:ext cx="8221717" cy="2916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1ED9DA-A17A-534B-87D8-D8636BD1B696}"/>
              </a:ext>
            </a:extLst>
          </p:cNvPr>
          <p:cNvSpPr/>
          <p:nvPr/>
        </p:nvSpPr>
        <p:spPr>
          <a:xfrm>
            <a:off x="838200" y="6176963"/>
            <a:ext cx="3204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Press Escape + “</a:t>
            </a:r>
            <a:r>
              <a:rPr lang="en-US" dirty="0" err="1"/>
              <a:t>wq</a:t>
            </a:r>
            <a:r>
              <a:rPr lang="en-US" dirty="0"/>
              <a:t>”, then Enter </a:t>
            </a:r>
          </a:p>
        </p:txBody>
      </p:sp>
    </p:spTree>
    <p:extLst>
      <p:ext uri="{BB962C8B-B14F-4D97-AF65-F5344CB8AC3E}">
        <p14:creationId xmlns:p14="http://schemas.microsoft.com/office/powerpoint/2010/main" val="213291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A3ED-7F0C-DE45-970F-8FADA4D4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reference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CD8F-7ECD-9C47-9AD7-E600B639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E84F1-B859-6749-9DE9-A92FC616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78" y="1825625"/>
            <a:ext cx="31883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F5E68-725E-1541-B535-8D691298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60" y="2848303"/>
            <a:ext cx="3457855" cy="24872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B37E4A-3B80-1A4C-A678-AA88CE7FC6A8}"/>
              </a:ext>
            </a:extLst>
          </p:cNvPr>
          <p:cNvCxnSpPr/>
          <p:nvPr/>
        </p:nvCxnSpPr>
        <p:spPr>
          <a:xfrm>
            <a:off x="5980386" y="4001294"/>
            <a:ext cx="24173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4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00B-6B3D-524C-925F-087029AD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vs RNA-seq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3146E-6744-C24F-B95B-190937A0108A}"/>
              </a:ext>
            </a:extLst>
          </p:cNvPr>
          <p:cNvSpPr txBox="1"/>
          <p:nvPr/>
        </p:nvSpPr>
        <p:spPr>
          <a:xfrm>
            <a:off x="2632141" y="267282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D1E9-3052-7E4C-B8BD-5B6AF28E970F}"/>
              </a:ext>
            </a:extLst>
          </p:cNvPr>
          <p:cNvSpPr txBox="1"/>
          <p:nvPr/>
        </p:nvSpPr>
        <p:spPr>
          <a:xfrm>
            <a:off x="8827064" y="206829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99A71-E48D-D844-979F-C5FD22F79818}"/>
              </a:ext>
            </a:extLst>
          </p:cNvPr>
          <p:cNvSpPr/>
          <p:nvPr/>
        </p:nvSpPr>
        <p:spPr>
          <a:xfrm>
            <a:off x="399394" y="3605048"/>
            <a:ext cx="5454869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FA68E-A7D6-0D4A-9930-490D331CF185}"/>
              </a:ext>
            </a:extLst>
          </p:cNvPr>
          <p:cNvSpPr/>
          <p:nvPr/>
        </p:nvSpPr>
        <p:spPr>
          <a:xfrm>
            <a:off x="399394" y="3457903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E42A8-B71D-5B44-A4D4-A3DA381668D4}"/>
              </a:ext>
            </a:extLst>
          </p:cNvPr>
          <p:cNvSpPr/>
          <p:nvPr/>
        </p:nvSpPr>
        <p:spPr>
          <a:xfrm>
            <a:off x="793532" y="3342289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74F62-5750-7248-8BA0-12C0DEA2C60B}"/>
              </a:ext>
            </a:extLst>
          </p:cNvPr>
          <p:cNvSpPr/>
          <p:nvPr/>
        </p:nvSpPr>
        <p:spPr>
          <a:xfrm>
            <a:off x="1751279" y="3457903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40E4F-0E3E-B149-9EC8-6C1C58606C7F}"/>
              </a:ext>
            </a:extLst>
          </p:cNvPr>
          <p:cNvSpPr/>
          <p:nvPr/>
        </p:nvSpPr>
        <p:spPr>
          <a:xfrm>
            <a:off x="3358056" y="3457903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B98AA-2CC1-6D40-BB52-A6922136092E}"/>
              </a:ext>
            </a:extLst>
          </p:cNvPr>
          <p:cNvSpPr/>
          <p:nvPr/>
        </p:nvSpPr>
        <p:spPr>
          <a:xfrm>
            <a:off x="4556236" y="3457903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A249C-30E5-7649-AD17-A07DF349B3FC}"/>
              </a:ext>
            </a:extLst>
          </p:cNvPr>
          <p:cNvSpPr/>
          <p:nvPr/>
        </p:nvSpPr>
        <p:spPr>
          <a:xfrm>
            <a:off x="2033752" y="3347544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C9BF9-FD2B-6642-BDEA-6103C70A5CC6}"/>
              </a:ext>
            </a:extLst>
          </p:cNvPr>
          <p:cNvSpPr/>
          <p:nvPr/>
        </p:nvSpPr>
        <p:spPr>
          <a:xfrm>
            <a:off x="3273972" y="3342296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0E3E1-BAAE-AC4D-B40C-6DA014B8F85B}"/>
              </a:ext>
            </a:extLst>
          </p:cNvPr>
          <p:cNvSpPr/>
          <p:nvPr/>
        </p:nvSpPr>
        <p:spPr>
          <a:xfrm>
            <a:off x="4167353" y="3242451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7F9B7-C191-8A44-A66D-1604958101F8}"/>
              </a:ext>
            </a:extLst>
          </p:cNvPr>
          <p:cNvSpPr/>
          <p:nvPr/>
        </p:nvSpPr>
        <p:spPr>
          <a:xfrm>
            <a:off x="1225061" y="3231930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94784-A00B-B54B-92B4-C86D50AD96C3}"/>
              </a:ext>
            </a:extLst>
          </p:cNvPr>
          <p:cNvSpPr/>
          <p:nvPr/>
        </p:nvSpPr>
        <p:spPr>
          <a:xfrm>
            <a:off x="2580290" y="3229317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8499B0-0C58-854B-B73D-051C2941D08D}"/>
              </a:ext>
            </a:extLst>
          </p:cNvPr>
          <p:cNvSpPr/>
          <p:nvPr/>
        </p:nvSpPr>
        <p:spPr>
          <a:xfrm>
            <a:off x="6440835" y="2626845"/>
            <a:ext cx="5454869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557D06-879C-0B4E-9554-EE196E97DDD1}"/>
              </a:ext>
            </a:extLst>
          </p:cNvPr>
          <p:cNvSpPr/>
          <p:nvPr/>
        </p:nvSpPr>
        <p:spPr>
          <a:xfrm>
            <a:off x="6989379" y="2626845"/>
            <a:ext cx="1744717" cy="168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32E783-0094-6F48-A0EA-D1B481FAC39E}"/>
              </a:ext>
            </a:extLst>
          </p:cNvPr>
          <p:cNvSpPr/>
          <p:nvPr/>
        </p:nvSpPr>
        <p:spPr>
          <a:xfrm>
            <a:off x="9282640" y="2626845"/>
            <a:ext cx="1049029" cy="168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1A1ED0-6A0B-DF4D-AF67-E5C2CAF154BF}"/>
              </a:ext>
            </a:extLst>
          </p:cNvPr>
          <p:cNvSpPr txBox="1"/>
          <p:nvPr/>
        </p:nvSpPr>
        <p:spPr>
          <a:xfrm>
            <a:off x="7593073" y="258012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Intron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1B5CCD-82C2-7248-AB09-DD04B114C4A0}"/>
              </a:ext>
            </a:extLst>
          </p:cNvPr>
          <p:cNvSpPr txBox="1"/>
          <p:nvPr/>
        </p:nvSpPr>
        <p:spPr>
          <a:xfrm>
            <a:off x="9538490" y="257500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Intron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5ABECC-15BA-C146-ACF5-A0EA5D487051}"/>
              </a:ext>
            </a:extLst>
          </p:cNvPr>
          <p:cNvCxnSpPr/>
          <p:nvPr/>
        </p:nvCxnSpPr>
        <p:spPr>
          <a:xfrm>
            <a:off x="9017876" y="3058509"/>
            <a:ext cx="0" cy="798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FA76022-53A7-9049-B75D-EB8BBA96C763}"/>
              </a:ext>
            </a:extLst>
          </p:cNvPr>
          <p:cNvSpPr/>
          <p:nvPr/>
        </p:nvSpPr>
        <p:spPr>
          <a:xfrm>
            <a:off x="6440835" y="4315236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0FD732-0AFA-5A4A-B707-9F31C667A96F}"/>
              </a:ext>
            </a:extLst>
          </p:cNvPr>
          <p:cNvSpPr/>
          <p:nvPr/>
        </p:nvSpPr>
        <p:spPr>
          <a:xfrm>
            <a:off x="8734096" y="4321231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B2C36-D684-714F-939C-3A3BA4A1BDF0}"/>
              </a:ext>
            </a:extLst>
          </p:cNvPr>
          <p:cNvSpPr/>
          <p:nvPr/>
        </p:nvSpPr>
        <p:spPr>
          <a:xfrm>
            <a:off x="10357949" y="4315236"/>
            <a:ext cx="1537755" cy="1779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F7B192-8C9B-E74E-86EE-FC7E3D5B133E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989379" y="4399319"/>
            <a:ext cx="1744717" cy="5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EF7EA9-D79F-3E4E-997A-1E2E0387784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9282640" y="4399318"/>
            <a:ext cx="1075309" cy="4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1581017-CC66-CA44-94EF-14EF508DC87C}"/>
              </a:ext>
            </a:extLst>
          </p:cNvPr>
          <p:cNvSpPr/>
          <p:nvPr/>
        </p:nvSpPr>
        <p:spPr>
          <a:xfrm>
            <a:off x="6499997" y="4178601"/>
            <a:ext cx="489382" cy="86325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68330A-AC6B-5B41-80C0-AD7AEB7986EB}"/>
              </a:ext>
            </a:extLst>
          </p:cNvPr>
          <p:cNvSpPr/>
          <p:nvPr/>
        </p:nvSpPr>
        <p:spPr>
          <a:xfrm>
            <a:off x="8734096" y="4192852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01878A-F0B6-D047-AA75-9B470823B717}"/>
              </a:ext>
            </a:extLst>
          </p:cNvPr>
          <p:cNvSpPr/>
          <p:nvPr/>
        </p:nvSpPr>
        <p:spPr>
          <a:xfrm>
            <a:off x="10802628" y="4172572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0BF2AC-8BAA-2A44-B495-C7E50279BF20}"/>
              </a:ext>
            </a:extLst>
          </p:cNvPr>
          <p:cNvSpPr/>
          <p:nvPr/>
        </p:nvSpPr>
        <p:spPr>
          <a:xfrm>
            <a:off x="10580288" y="4061439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44FAFC-0517-7B4F-94B9-000DA4765706}"/>
              </a:ext>
            </a:extLst>
          </p:cNvPr>
          <p:cNvSpPr/>
          <p:nvPr/>
        </p:nvSpPr>
        <p:spPr>
          <a:xfrm>
            <a:off x="6665486" y="4061439"/>
            <a:ext cx="323893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FFDD1D-D4D1-0746-A5CD-8E0BBCF812CF}"/>
              </a:ext>
            </a:extLst>
          </p:cNvPr>
          <p:cNvSpPr/>
          <p:nvPr/>
        </p:nvSpPr>
        <p:spPr>
          <a:xfrm>
            <a:off x="8734096" y="4061439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1099D1-084E-2F47-B2F3-F7AB31F9DCAB}"/>
              </a:ext>
            </a:extLst>
          </p:cNvPr>
          <p:cNvSpPr/>
          <p:nvPr/>
        </p:nvSpPr>
        <p:spPr>
          <a:xfrm>
            <a:off x="6568315" y="3932303"/>
            <a:ext cx="42106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2D0DAB-4FAC-4442-86CA-8B961BC1B746}"/>
              </a:ext>
            </a:extLst>
          </p:cNvPr>
          <p:cNvSpPr/>
          <p:nvPr/>
        </p:nvSpPr>
        <p:spPr>
          <a:xfrm>
            <a:off x="10331669" y="3932303"/>
            <a:ext cx="837224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43BF14-5948-BC4A-8A6F-F0353982B38A}"/>
              </a:ext>
            </a:extLst>
          </p:cNvPr>
          <p:cNvSpPr/>
          <p:nvPr/>
        </p:nvSpPr>
        <p:spPr>
          <a:xfrm>
            <a:off x="9080584" y="3926499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3744E5-EB50-B945-8D61-F8BD0530EE5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989379" y="4214614"/>
            <a:ext cx="1744717" cy="9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6CF3F8-D227-2B47-8869-257819A75D5D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989377" y="4092970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391E3D-BCDE-9745-A0A6-57F3285997A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9282640" y="3966454"/>
            <a:ext cx="1049029" cy="393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88AA82-C1D6-1C46-8C60-EA1CFDB4D441}"/>
              </a:ext>
            </a:extLst>
          </p:cNvPr>
          <p:cNvSpPr/>
          <p:nvPr/>
        </p:nvSpPr>
        <p:spPr>
          <a:xfrm>
            <a:off x="8734096" y="3918034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1F1C43-0315-8048-816C-87C029AB41A6}"/>
              </a:ext>
            </a:extLst>
          </p:cNvPr>
          <p:cNvCxnSpPr>
            <a:cxnSpLocks/>
          </p:cNvCxnSpPr>
          <p:nvPr/>
        </p:nvCxnSpPr>
        <p:spPr>
          <a:xfrm flipV="1">
            <a:off x="6989377" y="3965497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1711AB2-01CE-9645-B1F0-C8578FEBDF58}"/>
              </a:ext>
            </a:extLst>
          </p:cNvPr>
          <p:cNvSpPr txBox="1"/>
          <p:nvPr/>
        </p:nvSpPr>
        <p:spPr>
          <a:xfrm>
            <a:off x="3591543" y="5776140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conditions sometimes call for different tools </a:t>
            </a:r>
          </a:p>
        </p:txBody>
      </p:sp>
    </p:spTree>
    <p:extLst>
      <p:ext uri="{BB962C8B-B14F-4D97-AF65-F5344CB8AC3E}">
        <p14:creationId xmlns:p14="http://schemas.microsoft.com/office/powerpoint/2010/main" val="190528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3DD-BDC4-064C-88E4-1A0F8018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8322-BF2F-3A45-8148-E87CBF30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Fastp</a:t>
            </a:r>
            <a:endParaRPr lang="en-US" dirty="0"/>
          </a:p>
          <a:p>
            <a:pPr lvl="1"/>
            <a:r>
              <a:rPr lang="en-US" dirty="0"/>
              <a:t>Remove adapters (will prevent alignment with synthetic sequence)</a:t>
            </a:r>
          </a:p>
          <a:p>
            <a:pPr lvl="1"/>
            <a:r>
              <a:rPr lang="en-US" dirty="0"/>
              <a:t>Remove low quality bases and short 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286C4-E361-E445-9404-DB4BC6EB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75" y="3374894"/>
            <a:ext cx="6339170" cy="31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311D-1AC8-404D-943D-BB8B01A1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Splice-aware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80C6-8641-9B4B-B561-29C9FC4A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</a:t>
            </a:r>
          </a:p>
          <a:p>
            <a:pPr lvl="1"/>
            <a:r>
              <a:rPr lang="en-US" dirty="0"/>
              <a:t>Generate a genome index</a:t>
            </a:r>
          </a:p>
          <a:p>
            <a:pPr lvl="1"/>
            <a:r>
              <a:rPr lang="en-US" dirty="0"/>
              <a:t>Perform splice-aware alignment of sequencing reads to genome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8A14E-CDC9-EC46-B0ED-D732AD2E73DD}"/>
              </a:ext>
            </a:extLst>
          </p:cNvPr>
          <p:cNvSpPr txBox="1"/>
          <p:nvPr/>
        </p:nvSpPr>
        <p:spPr>
          <a:xfrm>
            <a:off x="8675572" y="358897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5D0F3-E2E6-2941-B2F4-6D3C7BA92E1A}"/>
              </a:ext>
            </a:extLst>
          </p:cNvPr>
          <p:cNvSpPr/>
          <p:nvPr/>
        </p:nvSpPr>
        <p:spPr>
          <a:xfrm>
            <a:off x="6289343" y="4147526"/>
            <a:ext cx="5454869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B29D5-F6EF-BB43-BBEA-B39FC2169978}"/>
              </a:ext>
            </a:extLst>
          </p:cNvPr>
          <p:cNvSpPr/>
          <p:nvPr/>
        </p:nvSpPr>
        <p:spPr>
          <a:xfrm>
            <a:off x="6837887" y="4147526"/>
            <a:ext cx="1744717" cy="168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E04A5-49D6-6843-A14F-27CDEBFB639E}"/>
              </a:ext>
            </a:extLst>
          </p:cNvPr>
          <p:cNvSpPr/>
          <p:nvPr/>
        </p:nvSpPr>
        <p:spPr>
          <a:xfrm>
            <a:off x="9131148" y="4147526"/>
            <a:ext cx="1049029" cy="168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CDFD6-3DAB-5040-80CF-0F202B1C4C5C}"/>
              </a:ext>
            </a:extLst>
          </p:cNvPr>
          <p:cNvSpPr txBox="1"/>
          <p:nvPr/>
        </p:nvSpPr>
        <p:spPr>
          <a:xfrm>
            <a:off x="7441581" y="4100803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Intron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CBBEB-8AFD-9643-BA65-8B987F3E9BF6}"/>
              </a:ext>
            </a:extLst>
          </p:cNvPr>
          <p:cNvSpPr txBox="1"/>
          <p:nvPr/>
        </p:nvSpPr>
        <p:spPr>
          <a:xfrm>
            <a:off x="9386998" y="4095683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Intron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36C977-6247-694A-A571-00C7B3328E6B}"/>
              </a:ext>
            </a:extLst>
          </p:cNvPr>
          <p:cNvCxnSpPr/>
          <p:nvPr/>
        </p:nvCxnSpPr>
        <p:spPr>
          <a:xfrm>
            <a:off x="8866384" y="4579190"/>
            <a:ext cx="0" cy="798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2B046-EF57-0940-AA5A-CA39639A253F}"/>
              </a:ext>
            </a:extLst>
          </p:cNvPr>
          <p:cNvSpPr/>
          <p:nvPr/>
        </p:nvSpPr>
        <p:spPr>
          <a:xfrm>
            <a:off x="6289343" y="5835917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62533F-BC61-CF4D-A4F1-6DA61F4395DD}"/>
              </a:ext>
            </a:extLst>
          </p:cNvPr>
          <p:cNvSpPr/>
          <p:nvPr/>
        </p:nvSpPr>
        <p:spPr>
          <a:xfrm>
            <a:off x="8582604" y="5841912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4F1C20-514D-1B46-9B62-F8EB2C87CB5A}"/>
              </a:ext>
            </a:extLst>
          </p:cNvPr>
          <p:cNvSpPr/>
          <p:nvPr/>
        </p:nvSpPr>
        <p:spPr>
          <a:xfrm>
            <a:off x="10206457" y="5835917"/>
            <a:ext cx="1537755" cy="1779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22CF06-3484-1447-9FD3-DDEAAF44ABF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837887" y="5920000"/>
            <a:ext cx="1744717" cy="5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A379CE-6DA9-F94D-A128-E1FB41FB84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131148" y="5919999"/>
            <a:ext cx="1075309" cy="4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B9BE0-ADD2-A342-B057-25689B63CF6C}"/>
              </a:ext>
            </a:extLst>
          </p:cNvPr>
          <p:cNvSpPr/>
          <p:nvPr/>
        </p:nvSpPr>
        <p:spPr>
          <a:xfrm>
            <a:off x="6348505" y="5699282"/>
            <a:ext cx="489382" cy="86325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01FC43-5643-F84D-97B9-073DF6FDE470}"/>
              </a:ext>
            </a:extLst>
          </p:cNvPr>
          <p:cNvSpPr/>
          <p:nvPr/>
        </p:nvSpPr>
        <p:spPr>
          <a:xfrm>
            <a:off x="8582604" y="5713533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5F93F0-A19A-7744-BF6A-063C55ABB86C}"/>
              </a:ext>
            </a:extLst>
          </p:cNvPr>
          <p:cNvSpPr/>
          <p:nvPr/>
        </p:nvSpPr>
        <p:spPr>
          <a:xfrm>
            <a:off x="10651136" y="5693253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4ADB9-C002-CD46-9B46-C97FAFDB6F19}"/>
              </a:ext>
            </a:extLst>
          </p:cNvPr>
          <p:cNvSpPr/>
          <p:nvPr/>
        </p:nvSpPr>
        <p:spPr>
          <a:xfrm>
            <a:off x="10428796" y="5582120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188708-5DCD-9A47-A53C-0A5EF4AF3E9E}"/>
              </a:ext>
            </a:extLst>
          </p:cNvPr>
          <p:cNvSpPr/>
          <p:nvPr/>
        </p:nvSpPr>
        <p:spPr>
          <a:xfrm>
            <a:off x="6513994" y="5582120"/>
            <a:ext cx="323893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1DBA95-804E-8245-9887-1788D6A73764}"/>
              </a:ext>
            </a:extLst>
          </p:cNvPr>
          <p:cNvSpPr/>
          <p:nvPr/>
        </p:nvSpPr>
        <p:spPr>
          <a:xfrm>
            <a:off x="8582604" y="5582120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0CFC55-9D82-0344-AC15-4635736BD701}"/>
              </a:ext>
            </a:extLst>
          </p:cNvPr>
          <p:cNvSpPr/>
          <p:nvPr/>
        </p:nvSpPr>
        <p:spPr>
          <a:xfrm>
            <a:off x="6416823" y="5452984"/>
            <a:ext cx="42106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643AB-B976-0C46-921F-50E13B387898}"/>
              </a:ext>
            </a:extLst>
          </p:cNvPr>
          <p:cNvSpPr/>
          <p:nvPr/>
        </p:nvSpPr>
        <p:spPr>
          <a:xfrm>
            <a:off x="10180177" y="5452984"/>
            <a:ext cx="837224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2C7EF-850D-6B40-A8B3-94D4E2418516}"/>
              </a:ext>
            </a:extLst>
          </p:cNvPr>
          <p:cNvSpPr/>
          <p:nvPr/>
        </p:nvSpPr>
        <p:spPr>
          <a:xfrm>
            <a:off x="8929092" y="5447180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C532C-5762-AD45-A8F2-7FCD03B667B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837887" y="5735295"/>
            <a:ext cx="1744717" cy="9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1E956-DF76-1C43-B5A7-847D28F8FBC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837885" y="5613651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7C6371-1667-4144-BDBE-48E77E56687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131148" y="5487135"/>
            <a:ext cx="1049029" cy="393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AF5084A-1093-3D40-8853-87D169FAD734}"/>
              </a:ext>
            </a:extLst>
          </p:cNvPr>
          <p:cNvSpPr/>
          <p:nvPr/>
        </p:nvSpPr>
        <p:spPr>
          <a:xfrm>
            <a:off x="8582604" y="5438715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E8CF50-B04D-6945-BE71-24220BA93948}"/>
              </a:ext>
            </a:extLst>
          </p:cNvPr>
          <p:cNvCxnSpPr>
            <a:cxnSpLocks/>
          </p:cNvCxnSpPr>
          <p:nvPr/>
        </p:nvCxnSpPr>
        <p:spPr>
          <a:xfrm flipV="1">
            <a:off x="6837885" y="5486178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1A8BDEF-80F2-0843-AFE4-259C8B671902}"/>
              </a:ext>
            </a:extLst>
          </p:cNvPr>
          <p:cNvSpPr/>
          <p:nvPr/>
        </p:nvSpPr>
        <p:spPr>
          <a:xfrm>
            <a:off x="215771" y="5031715"/>
            <a:ext cx="837224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14BCF8-BC3A-6C4C-804C-C55405DE438E}"/>
              </a:ext>
            </a:extLst>
          </p:cNvPr>
          <p:cNvCxnSpPr>
            <a:cxnSpLocks/>
          </p:cNvCxnSpPr>
          <p:nvPr/>
        </p:nvCxnSpPr>
        <p:spPr>
          <a:xfrm>
            <a:off x="1172169" y="5069804"/>
            <a:ext cx="3904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CCE93EA-95E1-8B40-872A-D7CA144DA9D7}"/>
              </a:ext>
            </a:extLst>
          </p:cNvPr>
          <p:cNvSpPr txBox="1"/>
          <p:nvPr/>
        </p:nvSpPr>
        <p:spPr>
          <a:xfrm>
            <a:off x="1562581" y="3384727"/>
            <a:ext cx="974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0" dirty="0"/>
              <a:t>{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0CD2AF-6833-1B4B-B7DA-EF2EA0757FE7}"/>
              </a:ext>
            </a:extLst>
          </p:cNvPr>
          <p:cNvSpPr txBox="1"/>
          <p:nvPr/>
        </p:nvSpPr>
        <p:spPr>
          <a:xfrm>
            <a:off x="4517715" y="3348424"/>
            <a:ext cx="974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0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376BE2-BEC3-D245-8386-276CC6A4A5C1}"/>
              </a:ext>
            </a:extLst>
          </p:cNvPr>
          <p:cNvSpPr txBox="1"/>
          <p:nvPr/>
        </p:nvSpPr>
        <p:spPr>
          <a:xfrm>
            <a:off x="2479641" y="4212427"/>
            <a:ext cx="2140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ATGACTAGGCTCTA</a:t>
            </a:r>
          </a:p>
          <a:p>
            <a:r>
              <a:rPr lang="en-US" dirty="0"/>
              <a:t>1: GGATCTGAGAGTT</a:t>
            </a:r>
            <a:br>
              <a:rPr lang="en-US" dirty="0"/>
            </a:br>
            <a:r>
              <a:rPr lang="en-US" dirty="0"/>
              <a:t>2: CGGATTAGGAGCT</a:t>
            </a:r>
          </a:p>
          <a:p>
            <a:r>
              <a:rPr lang="en-US" dirty="0"/>
              <a:t>3: GGGGCTCTGTAGA</a:t>
            </a:r>
          </a:p>
          <a:p>
            <a:r>
              <a:rPr lang="en-US" dirty="0"/>
              <a:t>4: CGCGGCAGGATCT</a:t>
            </a:r>
          </a:p>
          <a:p>
            <a:r>
              <a:rPr lang="en-US" dirty="0"/>
              <a:t>5:TATATATCGGATAAT</a:t>
            </a:r>
          </a:p>
        </p:txBody>
      </p:sp>
    </p:spTree>
    <p:extLst>
      <p:ext uri="{BB962C8B-B14F-4D97-AF65-F5344CB8AC3E}">
        <p14:creationId xmlns:p14="http://schemas.microsoft.com/office/powerpoint/2010/main" val="283707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BF7B-88D0-C44E-87C5-1368D19A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240D-1D10-D143-9965-2B388798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endParaRPr lang="en-US" dirty="0"/>
          </a:p>
          <a:p>
            <a:pPr lvl="1"/>
            <a:r>
              <a:rPr lang="en-US" dirty="0"/>
              <a:t>Sort alignments and index</a:t>
            </a:r>
          </a:p>
        </p:txBody>
      </p:sp>
    </p:spTree>
    <p:extLst>
      <p:ext uri="{BB962C8B-B14F-4D97-AF65-F5344CB8AC3E}">
        <p14:creationId xmlns:p14="http://schemas.microsoft.com/office/powerpoint/2010/main" val="2956235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7A20-33F1-7248-98E9-06F7B145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6693-85BB-FD48-A4AB-B0AB3F07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HTSeq</a:t>
            </a:r>
            <a:r>
              <a:rPr lang="en-US" dirty="0"/>
              <a:t>-count</a:t>
            </a:r>
          </a:p>
          <a:p>
            <a:pPr lvl="1"/>
            <a:r>
              <a:rPr lang="en-US" dirty="0"/>
              <a:t>Generate read counts for each gene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629C4-7185-FC48-B931-9DA9B0669FC4}"/>
              </a:ext>
            </a:extLst>
          </p:cNvPr>
          <p:cNvSpPr/>
          <p:nvPr/>
        </p:nvSpPr>
        <p:spPr>
          <a:xfrm>
            <a:off x="2941679" y="4470103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29301-D60F-0C49-97C6-E5133D0D0C7B}"/>
              </a:ext>
            </a:extLst>
          </p:cNvPr>
          <p:cNvSpPr/>
          <p:nvPr/>
        </p:nvSpPr>
        <p:spPr>
          <a:xfrm>
            <a:off x="5234940" y="4476098"/>
            <a:ext cx="548544" cy="1681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3A182-6246-E349-8F29-8B62CAB163D8}"/>
              </a:ext>
            </a:extLst>
          </p:cNvPr>
          <p:cNvSpPr/>
          <p:nvPr/>
        </p:nvSpPr>
        <p:spPr>
          <a:xfrm>
            <a:off x="6858793" y="4470103"/>
            <a:ext cx="1537755" cy="1779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A48988-CBDC-8A40-9D90-F6B364A0954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90223" y="4554186"/>
            <a:ext cx="1744717" cy="5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E70955-BEB8-7F4C-B71E-400129A6682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83484" y="4554185"/>
            <a:ext cx="1075309" cy="4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D653528-45CF-8E49-8A3B-0446D132113D}"/>
              </a:ext>
            </a:extLst>
          </p:cNvPr>
          <p:cNvSpPr/>
          <p:nvPr/>
        </p:nvSpPr>
        <p:spPr>
          <a:xfrm>
            <a:off x="3000841" y="4333468"/>
            <a:ext cx="489382" cy="86325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4ECEF-BAC0-7149-AC27-1D0A9073DE21}"/>
              </a:ext>
            </a:extLst>
          </p:cNvPr>
          <p:cNvSpPr/>
          <p:nvPr/>
        </p:nvSpPr>
        <p:spPr>
          <a:xfrm>
            <a:off x="5234940" y="4347719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B1F7D-8E84-2449-A393-6E68F0023595}"/>
              </a:ext>
            </a:extLst>
          </p:cNvPr>
          <p:cNvSpPr/>
          <p:nvPr/>
        </p:nvSpPr>
        <p:spPr>
          <a:xfrm>
            <a:off x="7303472" y="4327439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DF5E4-14CA-5846-9A0B-B69336AC3F50}"/>
              </a:ext>
            </a:extLst>
          </p:cNvPr>
          <p:cNvSpPr/>
          <p:nvPr/>
        </p:nvSpPr>
        <p:spPr>
          <a:xfrm>
            <a:off x="7081132" y="4216306"/>
            <a:ext cx="1093076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582C-56B8-B647-9E11-CA1AA31641B8}"/>
              </a:ext>
            </a:extLst>
          </p:cNvPr>
          <p:cNvSpPr/>
          <p:nvPr/>
        </p:nvSpPr>
        <p:spPr>
          <a:xfrm>
            <a:off x="3166330" y="4216306"/>
            <a:ext cx="323893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3C8D3-41A8-0E49-837B-1B1F29735CCC}"/>
              </a:ext>
            </a:extLst>
          </p:cNvPr>
          <p:cNvSpPr/>
          <p:nvPr/>
        </p:nvSpPr>
        <p:spPr>
          <a:xfrm>
            <a:off x="5234940" y="4216306"/>
            <a:ext cx="54854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9A846-89FC-DE44-82BA-472A93614FC5}"/>
              </a:ext>
            </a:extLst>
          </p:cNvPr>
          <p:cNvSpPr/>
          <p:nvPr/>
        </p:nvSpPr>
        <p:spPr>
          <a:xfrm>
            <a:off x="3069159" y="4087170"/>
            <a:ext cx="421064" cy="63062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58EA66-1D69-5E42-8485-FBFF5BCBFED9}"/>
              </a:ext>
            </a:extLst>
          </p:cNvPr>
          <p:cNvSpPr/>
          <p:nvPr/>
        </p:nvSpPr>
        <p:spPr>
          <a:xfrm>
            <a:off x="6832513" y="4087170"/>
            <a:ext cx="837224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EBB0AC-38F7-1A49-B530-C6AA1DC06823}"/>
              </a:ext>
            </a:extLst>
          </p:cNvPr>
          <p:cNvSpPr/>
          <p:nvPr/>
        </p:nvSpPr>
        <p:spPr>
          <a:xfrm>
            <a:off x="5581428" y="4081366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C0DCAC-7633-444A-8920-18A9F50506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490223" y="4369481"/>
            <a:ext cx="1744717" cy="97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6C43D0-DBA7-1B47-BD7F-52015121DAF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490221" y="4247837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C09E75-E22E-FE41-B9D8-B7F3FD1D3E0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783484" y="4121321"/>
            <a:ext cx="1049029" cy="393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900EF-0AB6-534D-8E66-787B65BB1D9F}"/>
              </a:ext>
            </a:extLst>
          </p:cNvPr>
          <p:cNvSpPr/>
          <p:nvPr/>
        </p:nvSpPr>
        <p:spPr>
          <a:xfrm>
            <a:off x="5234940" y="4072901"/>
            <a:ext cx="202056" cy="7617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7B0A56-2D27-9B49-9593-7B44BF22C8A8}"/>
              </a:ext>
            </a:extLst>
          </p:cNvPr>
          <p:cNvCxnSpPr>
            <a:cxnSpLocks/>
          </p:cNvCxnSpPr>
          <p:nvPr/>
        </p:nvCxnSpPr>
        <p:spPr>
          <a:xfrm flipV="1">
            <a:off x="3490221" y="4120364"/>
            <a:ext cx="1744719" cy="7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30AFBC-2516-8142-9111-2D8C1EB37080}"/>
              </a:ext>
            </a:extLst>
          </p:cNvPr>
          <p:cNvSpPr txBox="1"/>
          <p:nvPr/>
        </p:nvSpPr>
        <p:spPr>
          <a:xfrm>
            <a:off x="1703193" y="418481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3AEDC-844C-7542-87F9-E02F9C31517D}"/>
              </a:ext>
            </a:extLst>
          </p:cNvPr>
          <p:cNvSpPr txBox="1"/>
          <p:nvPr/>
        </p:nvSpPr>
        <p:spPr>
          <a:xfrm>
            <a:off x="8718766" y="413424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reads = 6 counts</a:t>
            </a:r>
          </a:p>
        </p:txBody>
      </p:sp>
    </p:spTree>
    <p:extLst>
      <p:ext uri="{BB962C8B-B14F-4D97-AF65-F5344CB8AC3E}">
        <p14:creationId xmlns:p14="http://schemas.microsoft.com/office/powerpoint/2010/main" val="395922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61D-6F7A-D541-96FA-77207036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F37D-FEC7-8246-973B-A30B9CB3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</a:t>
            </a:r>
          </a:p>
          <a:p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/>
              <a:t>Make sure sequencing library is high-quality and reliable</a:t>
            </a:r>
          </a:p>
        </p:txBody>
      </p:sp>
    </p:spTree>
    <p:extLst>
      <p:ext uri="{BB962C8B-B14F-4D97-AF65-F5344CB8AC3E}">
        <p14:creationId xmlns:p14="http://schemas.microsoft.com/office/powerpoint/2010/main" val="6038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B387-26A2-B547-A980-D1C9DCB6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required software for RNA-seq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2C0F-F8EC-B14E-9DA5-443DA5C4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channel priority is set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 activate class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fastp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samtools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htseq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multiqc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41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D99-A2BA-C743-9C28-3F8F66D7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21" y="2103437"/>
            <a:ext cx="10515600" cy="1325563"/>
          </a:xfrm>
        </p:spPr>
        <p:txBody>
          <a:bodyPr/>
          <a:lstStyle/>
          <a:p>
            <a:r>
              <a:rPr lang="en-US" dirty="0"/>
              <a:t>Access the slides and files here: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3121B-F976-974C-8963-03F6AF4F9F81}"/>
              </a:ext>
            </a:extLst>
          </p:cNvPr>
          <p:cNvSpPr/>
          <p:nvPr/>
        </p:nvSpPr>
        <p:spPr>
          <a:xfrm>
            <a:off x="1316390" y="3038855"/>
            <a:ext cx="8961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https://github.com/j-berg/bioinformatics_bootcamp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264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E652-CD5B-9C47-B70A-A6D8D357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5F5A-E5C9-064D-87D9-F7A3522F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RNA-seq GEO dataset with 8 or fewer total samples</a:t>
            </a:r>
          </a:p>
          <a:p>
            <a:r>
              <a:rPr lang="en-US" dirty="0"/>
              <a:t>Create a new folder for the dataset</a:t>
            </a:r>
          </a:p>
          <a:p>
            <a:r>
              <a:rPr lang="en-US" dirty="0"/>
              <a:t>Copy the class sequence file download script and modify as needed to download each of the files from the GEO dataset</a:t>
            </a:r>
          </a:p>
          <a:p>
            <a:r>
              <a:rPr lang="en-US" dirty="0"/>
              <a:t>Copy one of the files with a new name and decompress the file</a:t>
            </a:r>
          </a:p>
          <a:p>
            <a:r>
              <a:rPr lang="en-US" dirty="0"/>
              <a:t>Use the head command to determine the average length of the first 10 reads of this copied file</a:t>
            </a:r>
          </a:p>
          <a:p>
            <a:r>
              <a:rPr lang="en-US" dirty="0"/>
              <a:t>Delete the copied file (but do not remove the original downloads)</a:t>
            </a:r>
          </a:p>
        </p:txBody>
      </p:sp>
    </p:spTree>
    <p:extLst>
      <p:ext uri="{BB962C8B-B14F-4D97-AF65-F5344CB8AC3E}">
        <p14:creationId xmlns:p14="http://schemas.microsoft.com/office/powerpoint/2010/main" val="164290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2FE9-5BA3-3F46-A629-F57F89F8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59E06-0243-A14F-A4C7-55659A4B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908" y="1773073"/>
            <a:ext cx="64833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AE1B0-F1ED-2B49-A659-A2CE279215FC}"/>
              </a:ext>
            </a:extLst>
          </p:cNvPr>
          <p:cNvSpPr txBox="1"/>
          <p:nvPr/>
        </p:nvSpPr>
        <p:spPr>
          <a:xfrm>
            <a:off x="1166649" y="3100552"/>
            <a:ext cx="3057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published NIH-funding </a:t>
            </a:r>
          </a:p>
          <a:p>
            <a:r>
              <a:rPr lang="en-US" dirty="0"/>
              <a:t>sequencing datasets *should* </a:t>
            </a:r>
          </a:p>
          <a:p>
            <a:r>
              <a:rPr lang="en-US" dirty="0"/>
              <a:t>appear here</a:t>
            </a:r>
          </a:p>
        </p:txBody>
      </p:sp>
    </p:spTree>
    <p:extLst>
      <p:ext uri="{BB962C8B-B14F-4D97-AF65-F5344CB8AC3E}">
        <p14:creationId xmlns:p14="http://schemas.microsoft.com/office/powerpoint/2010/main" val="2436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6F59-637F-C24B-9A21-93E773BE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E851-9EA0-8544-9FD7-B5D7BDEF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SRA-toolkit</a:t>
            </a:r>
          </a:p>
          <a:p>
            <a:pPr lvl="1"/>
            <a:r>
              <a:rPr lang="en-US" dirty="0"/>
              <a:t>Download and unpackage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curl -OL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http://ftp-trace.ncbi.nlm.nih.gov/sra/sdk/current/sratoolkit.current-centos_linux64.tar.gz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tar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zxvf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sratoolkit.current-centos_linux64.tar.gz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Rename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mv sratoolkit.2.10.7-centos_linux64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sratoolkit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Make SRA-toolkit findable to you anywhere in supercomputer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echo 'export PATH="/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uufs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chpc.utah.edu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/common/home/u0690617/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sratoolkit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/bin:$PATH"' &gt;&gt; ~/.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bashrc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0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9DCBF34B-DD5B-0146-BC3F-10FE9EFE2302}"/>
              </a:ext>
            </a:extLst>
          </p:cNvPr>
          <p:cNvSpPr/>
          <p:nvPr/>
        </p:nvSpPr>
        <p:spPr>
          <a:xfrm rot="1758540" flipH="1" flipV="1">
            <a:off x="611088" y="450009"/>
            <a:ext cx="2262161" cy="3088235"/>
          </a:xfrm>
          <a:prstGeom prst="arc">
            <a:avLst>
              <a:gd name="adj1" fmla="val 16098817"/>
              <a:gd name="adj2" fmla="val 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15D372BC-7843-BE4B-9CA7-A3CADD2939CE}"/>
              </a:ext>
            </a:extLst>
          </p:cNvPr>
          <p:cNvSpPr/>
          <p:nvPr/>
        </p:nvSpPr>
        <p:spPr>
          <a:xfrm rot="6705121">
            <a:off x="961694" y="3246494"/>
            <a:ext cx="273269" cy="256609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50B001-BE5A-1245-A297-BD457725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5" y="867163"/>
            <a:ext cx="4629150" cy="54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5BEF2-C34E-124B-BEB8-9F1C5866AA4D}"/>
              </a:ext>
            </a:extLst>
          </p:cNvPr>
          <p:cNvSpPr/>
          <p:nvPr/>
        </p:nvSpPr>
        <p:spPr>
          <a:xfrm>
            <a:off x="767254" y="1198181"/>
            <a:ext cx="620110" cy="2442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A52B06-9D37-4747-B73E-78E33EE2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43" y="3300998"/>
            <a:ext cx="5581087" cy="28171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072A37-0EA0-5344-9C3A-6DE00C2E4D84}"/>
              </a:ext>
            </a:extLst>
          </p:cNvPr>
          <p:cNvSpPr/>
          <p:nvPr/>
        </p:nvSpPr>
        <p:spPr>
          <a:xfrm>
            <a:off x="1324300" y="5454867"/>
            <a:ext cx="1019507" cy="2364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C55FAF-980F-0A4E-A1D8-3A6B25911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302" y="867163"/>
            <a:ext cx="4469910" cy="35570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220CAFA-1348-054A-A600-A0AE1A6F05E7}"/>
              </a:ext>
            </a:extLst>
          </p:cNvPr>
          <p:cNvSpPr/>
          <p:nvPr/>
        </p:nvSpPr>
        <p:spPr>
          <a:xfrm>
            <a:off x="9359458" y="3429000"/>
            <a:ext cx="898639" cy="5439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7F666D2-15B0-3747-B945-8C9450388DD7}"/>
              </a:ext>
            </a:extLst>
          </p:cNvPr>
          <p:cNvSpPr/>
          <p:nvPr/>
        </p:nvSpPr>
        <p:spPr>
          <a:xfrm rot="17068394" flipH="1" flipV="1">
            <a:off x="764232" y="-1416811"/>
            <a:ext cx="4121516" cy="10235530"/>
          </a:xfrm>
          <a:prstGeom prst="arc">
            <a:avLst>
              <a:gd name="adj1" fmla="val 15890518"/>
              <a:gd name="adj2" fmla="val 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08BA19-C933-ED41-BDE3-4E6594E9D603}"/>
              </a:ext>
            </a:extLst>
          </p:cNvPr>
          <p:cNvSpPr/>
          <p:nvPr/>
        </p:nvSpPr>
        <p:spPr>
          <a:xfrm rot="21438854">
            <a:off x="7649368" y="4493835"/>
            <a:ext cx="273269" cy="256609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7566-FB6C-3343-8573-3C6FE930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 file by SRR accessor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62A9B-1ADC-8E48-ACC0-701EEDF2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5" y="2571748"/>
            <a:ext cx="10907949" cy="19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2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7799-38FF-8C43-8287-3CBD84C6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472E-57B9-D14B-88A6-83067F20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download_seqs.sh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dirty="0"/>
              <a:t>&lt;-- let’s write a new bash script (.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Commands: </a:t>
            </a:r>
          </a:p>
          <a:p>
            <a:r>
              <a:rPr lang="en-US" dirty="0"/>
              <a:t>You will start in viewer mode</a:t>
            </a:r>
          </a:p>
          <a:p>
            <a:r>
              <a:rPr lang="en-US" dirty="0"/>
              <a:t>Tap “d” twice = delete a line </a:t>
            </a:r>
          </a:p>
          <a:p>
            <a:r>
              <a:rPr lang="en-US" dirty="0"/>
              <a:t>Arrow keys to move cursor</a:t>
            </a:r>
          </a:p>
          <a:p>
            <a:r>
              <a:rPr lang="en-US" dirty="0"/>
              <a:t>Tap “</a:t>
            </a:r>
            <a:r>
              <a:rPr lang="en-US" dirty="0" err="1"/>
              <a:t>i</a:t>
            </a:r>
            <a:r>
              <a:rPr lang="en-US" dirty="0"/>
              <a:t>” to enter editor mode</a:t>
            </a:r>
          </a:p>
          <a:p>
            <a:r>
              <a:rPr lang="en-US" dirty="0"/>
              <a:t>Write your code </a:t>
            </a:r>
          </a:p>
          <a:p>
            <a:r>
              <a:rPr lang="en-US" dirty="0"/>
              <a:t>Press escape to exit editor mode</a:t>
            </a:r>
          </a:p>
          <a:p>
            <a:r>
              <a:rPr lang="en-US" dirty="0"/>
              <a:t>Type “:</a:t>
            </a:r>
            <a:r>
              <a:rPr lang="en-US" dirty="0" err="1"/>
              <a:t>wq</a:t>
            </a:r>
            <a:r>
              <a:rPr lang="en-US" dirty="0"/>
              <a:t>” to save (write) and quit</a:t>
            </a:r>
          </a:p>
          <a:p>
            <a:r>
              <a:rPr lang="en-US" dirty="0"/>
              <a:t>Type “:q” to quit without saving</a:t>
            </a:r>
          </a:p>
          <a:p>
            <a:r>
              <a:rPr lang="en-US" dirty="0"/>
              <a:t>If you made changes and want to quit without saving, you will need to use “:q!”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A1EE-62A9-C84C-A06C-9A0E4A9E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sequencing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424-D153-1C4A-97EC-7A546F91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275505"/>
            <a:ext cx="9118600" cy="1841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A3D0F0-80AD-CE4C-891E-A99A78C4968B}"/>
              </a:ext>
            </a:extLst>
          </p:cNvPr>
          <p:cNvSpPr/>
          <p:nvPr/>
        </p:nvSpPr>
        <p:spPr>
          <a:xfrm>
            <a:off x="838200" y="1929098"/>
            <a:ext cx="43252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download_seq.sh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Press “</a:t>
            </a:r>
            <a:r>
              <a:rPr lang="en-US" sz="2800" dirty="0" err="1"/>
              <a:t>i</a:t>
            </a:r>
            <a:r>
              <a:rPr lang="en-US" sz="2800" dirty="0"/>
              <a:t>”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AF150-3626-C244-BA98-4107B896DFB5}"/>
              </a:ext>
            </a:extLst>
          </p:cNvPr>
          <p:cNvSpPr/>
          <p:nvPr/>
        </p:nvSpPr>
        <p:spPr>
          <a:xfrm>
            <a:off x="838200" y="5808859"/>
            <a:ext cx="4880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Press Escape + “</a:t>
            </a:r>
            <a:r>
              <a:rPr lang="en-US" sz="2800" dirty="0" err="1"/>
              <a:t>wq</a:t>
            </a:r>
            <a:r>
              <a:rPr lang="en-US" sz="2800" dirty="0"/>
              <a:t>”, then Enter </a:t>
            </a:r>
          </a:p>
        </p:txBody>
      </p:sp>
    </p:spTree>
    <p:extLst>
      <p:ext uri="{BB962C8B-B14F-4D97-AF65-F5344CB8AC3E}">
        <p14:creationId xmlns:p14="http://schemas.microsoft.com/office/powerpoint/2010/main" val="300552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A1EE-62A9-C84C-A06C-9A0E4A9E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sequencing 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A666CF-2704-6943-9689-EF2E3B6A5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50" y="2369344"/>
            <a:ext cx="7404100" cy="3263900"/>
          </a:xfrm>
        </p:spPr>
      </p:pic>
    </p:spTree>
    <p:extLst>
      <p:ext uri="{BB962C8B-B14F-4D97-AF65-F5344CB8AC3E}">
        <p14:creationId xmlns:p14="http://schemas.microsoft.com/office/powerpoint/2010/main" val="81135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528</Words>
  <Application>Microsoft Macintosh PowerPoint</Application>
  <PresentationFormat>Widescreen</PresentationFormat>
  <Paragraphs>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#2.1: Scripting and data preparation</vt:lpstr>
      <vt:lpstr>Access the slides and files here:   </vt:lpstr>
      <vt:lpstr>Downloading publicly available data</vt:lpstr>
      <vt:lpstr>Downloading publicly available data</vt:lpstr>
      <vt:lpstr>PowerPoint Presentation</vt:lpstr>
      <vt:lpstr>Download a file by SRR accessor</vt:lpstr>
      <vt:lpstr>Writing your first bash script</vt:lpstr>
      <vt:lpstr>Downloading sequencing files</vt:lpstr>
      <vt:lpstr>Downloading sequencing files</vt:lpstr>
      <vt:lpstr>Downloading reference files</vt:lpstr>
      <vt:lpstr>Downloading reference files</vt:lpstr>
      <vt:lpstr>Downloading reference files</vt:lpstr>
      <vt:lpstr>Genome vs RNA-seq</vt:lpstr>
      <vt:lpstr>Steps: Pre-processing</vt:lpstr>
      <vt:lpstr>Steps: Splice-aware Alignment</vt:lpstr>
      <vt:lpstr>Steps: Post-processing</vt:lpstr>
      <vt:lpstr>Steps: Quantification</vt:lpstr>
      <vt:lpstr>Steps: Quality Control</vt:lpstr>
      <vt:lpstr>Downloading required software for RNA-seq</vt:lpstr>
      <vt:lpstr>Homework: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12</cp:revision>
  <dcterms:created xsi:type="dcterms:W3CDTF">2020-06-03T20:35:14Z</dcterms:created>
  <dcterms:modified xsi:type="dcterms:W3CDTF">2020-06-07T20:23:31Z</dcterms:modified>
</cp:coreProperties>
</file>