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19" r:id="rId3"/>
    <p:sldId id="257" r:id="rId4"/>
    <p:sldId id="323" r:id="rId5"/>
    <p:sldId id="327" r:id="rId6"/>
    <p:sldId id="320" r:id="rId7"/>
    <p:sldId id="329" r:id="rId8"/>
    <p:sldId id="258" r:id="rId9"/>
    <p:sldId id="328" r:id="rId10"/>
    <p:sldId id="330" r:id="rId11"/>
    <p:sldId id="259" r:id="rId12"/>
    <p:sldId id="321" r:id="rId13"/>
    <p:sldId id="324" r:id="rId14"/>
    <p:sldId id="32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940E0-E864-DF4A-BD26-2C2246AC4E05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D480C-B22B-9744-AC27-082F71E49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480C-B22B-9744-AC27-082F71E496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8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DFA0-856B-DC43-8FE7-71A8EE5B9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3E09F-3C2F-574C-ACC2-BB7AF7E33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72AFA-63D3-FB44-ADBD-B00A16BA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E63E-A20D-DF4D-9F94-5ABAF4A0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33A5-CA20-B740-8DD3-671809C3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305F-DD94-474A-A793-5854C51B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B60FC-6732-9141-8BEB-B40AB8625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DB8C-8624-F644-96A6-AAEE9F88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89EB-E6C8-EF47-BC08-B8664AD3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1D3DD-A1EA-514D-9ECF-8274264C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BEA34-931C-1746-B1D7-51181BA64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34F8E-39BF-B34A-9C6A-E2DE151D4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822C5-73E7-2A46-ABC8-715A9EA8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60142-382A-3544-84C0-A6BE3B0F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74E30-2E17-F647-BA58-67FB290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27D2-FD28-ED46-A8DE-F12C2569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DF02-EDE6-8147-BAE0-0F6EDD83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BEF54-6612-8843-BC81-307134FD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22A7-6566-A549-AC0F-52733E16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D12B-3222-5547-80FE-B16B385C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6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0DE3-699B-224D-BB70-E69AED5A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D648-3A56-B242-8E53-3A07CA1DB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47A0E-7E3D-8F4A-BE9F-6D0F35A0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324F-1FFF-BF4D-8E2B-1AB895BB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5D8DF-8F9B-A144-8250-60A44C0B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5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14E2-2E8A-6545-8C12-5AFF1FE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42FF-11DA-EA40-9A2A-46E5269CF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1204E-40C3-2F49-A1BC-19D2D7FA1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A2339-2100-9A4B-AF33-B628C8F6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6F592-A120-9541-8CFC-58E2B9EB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27EE5-5A9A-544B-A357-D535AF13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3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FC2C-1938-7544-9E5B-1FB393CF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7AEAC-6FA6-E24C-A1E1-68A8D01ED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F5888-A781-4A48-A35C-9CA115470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2AB32-6209-7A46-B79E-66F349520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02A74-8CED-5F4F-B5F0-6E190BCE1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73CE7-D6B3-C645-A11C-4FEA0923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AC65D-1E07-F34D-8381-0181086A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BAB71-4D97-7740-87C0-1FCD6F8E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8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20A6-DFE0-E547-8D78-20E15CC6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8B84B-9668-454B-AC22-5EC02C59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C124B-716C-454B-82CE-C4D7178F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7AB81-0B87-EE4A-A272-3CDEF584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4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BC1E4-A168-F14D-AAE9-DC5C35D7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DE939-6199-5547-8A9D-1929E403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683CE-8CB9-674A-91BA-65B1EC68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9370-CEDD-314B-B9A1-16375682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B9A1-4132-994C-880E-31529D1B1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692EB-A3FE-3747-8893-B24B9E6D5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12377-258E-404C-BC8B-3610F34F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C986A-92D4-AD4A-BF55-068DF841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B6277-8B78-6E42-806D-F40199C7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031D-3900-6748-926A-36841291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C5C74-FF98-B64D-A604-C8C0E26DF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9429F-5290-4240-B2FE-54D2BFE2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70291-3810-7244-891D-E062FFD9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CAEA8-0A5D-F74D-B63E-8E642092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E155-9A58-4748-97A0-B7A786D0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1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2DCE3-3DA7-C54C-9A03-D25FBBAB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C91C4-05F9-A346-B7B2-54F18CEEC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A0AD-B47C-8E48-B80D-B53C76EF0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05629-43F6-3C4F-A3A1-18FEAB524198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40E38-5E3E-7F4C-A3E3-0C88276B2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D2486-3C59-4B49-AB56-71B8C61E2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0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hyperlink" Target="https://software.broadinstitute.org/software/igv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-berg/rutter_lab_coding_bootcam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D462-78F6-1744-88DC-90F986F10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#2.2: Creating an RNA-seq analysis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9582C-40E6-9F40-82E3-C38CD19A4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SLURM scripting and processing</a:t>
            </a:r>
          </a:p>
          <a:p>
            <a:r>
              <a:rPr lang="en-US" dirty="0"/>
              <a:t>Using bioinformatics tools to process RNA-seq data</a:t>
            </a:r>
          </a:p>
          <a:p>
            <a:r>
              <a:rPr lang="en-US" dirty="0"/>
              <a:t>Transferring files between CHPC and personal computer</a:t>
            </a:r>
          </a:p>
          <a:p>
            <a:r>
              <a:rPr lang="en-US" dirty="0"/>
              <a:t>IGV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13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99C2-E481-4C41-B6E5-A954C194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analysis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3A41E-B229-2E4E-B248-9864D2D2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358" y="3347562"/>
            <a:ext cx="6099284" cy="14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9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FE57-892B-AC40-A639-C435EC64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SLURM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9655E-BB15-DB45-BD31-3B8F1C64C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onsolas" panose="020B0609020204030204" pitchFamily="49" charset="0"/>
              </a:rPr>
              <a:t>Start a </a:t>
            </a:r>
            <a:r>
              <a:rPr lang="en-US" dirty="0" err="1">
                <a:cs typeface="Consolas" panose="020B0609020204030204" pitchFamily="49" charset="0"/>
              </a:rPr>
              <a:t>slurmjob</a:t>
            </a:r>
            <a:r>
              <a:rPr lang="en-US" dirty="0"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sbatch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jobid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nsolas" panose="020B0609020204030204" pitchFamily="49" charset="0"/>
              </a:rPr>
              <a:t>Cancel a </a:t>
            </a:r>
            <a:r>
              <a:rPr lang="en-US" dirty="0" err="1">
                <a:cs typeface="Consolas" panose="020B0609020204030204" pitchFamily="49" charset="0"/>
              </a:rPr>
              <a:t>slurmjob</a:t>
            </a:r>
            <a:r>
              <a:rPr lang="en-US" dirty="0"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scancel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jobid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See your jobs in queue: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squeue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-u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uNID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Live update of queue: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 watch -n1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squeue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-u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uNID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0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FB46-AE83-9543-AAF8-6C9C7AF6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Transferring files to your personal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C07A2-469F-C74D-B12A-A6387253F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your personal computer/terminal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uNID@notchpeak.chpc.utah.edu:~/path/to/file.bam ./ 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uNID@notchpeak.chpc.utah.edu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:~/path/to/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file.bam.bai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./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4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155-FC56-C340-A941-74D43908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read pile-ups with IGV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3C852-0E5C-9348-BD4B-F80F40666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IGV: </a:t>
            </a:r>
          </a:p>
          <a:p>
            <a:pPr lvl="1"/>
            <a:r>
              <a:rPr lang="en-US" dirty="0">
                <a:hlinkClick r:id="rId2"/>
              </a:rPr>
              <a:t>https://software.broadinstitute.org/software/igv/download</a:t>
            </a:r>
            <a:endParaRPr lang="en-US" dirty="0"/>
          </a:p>
          <a:p>
            <a:r>
              <a:rPr lang="en-US" dirty="0"/>
              <a:t>Drag and drop BAM file into viewer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7D0E7-1E92-C14C-A23A-0968B7AB8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EE843-8032-2148-B45D-6FDAFABD6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310" y="3676810"/>
            <a:ext cx="6989379" cy="250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76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692E-72E8-3647-BF5A-2DF461A3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FE901-8FA1-D741-9023-E5E345634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dataset you previously downloaded, download the appropriate reference files for that model organism</a:t>
            </a:r>
          </a:p>
          <a:p>
            <a:r>
              <a:rPr lang="en-US" dirty="0"/>
              <a:t>Generate a genome index and store in the Scratch directory</a:t>
            </a:r>
          </a:p>
          <a:p>
            <a:r>
              <a:rPr lang="en-US" dirty="0"/>
              <a:t>Create and run a script that processes each of the files you downloaded</a:t>
            </a:r>
          </a:p>
          <a:p>
            <a:r>
              <a:rPr lang="en-US" dirty="0"/>
              <a:t>Transfer one of the alignment files to your personal computer and open in IGV. Find a gene whose transcripts (isoforms) seem to be differentially expressed.</a:t>
            </a:r>
          </a:p>
        </p:txBody>
      </p:sp>
    </p:spTree>
    <p:extLst>
      <p:ext uri="{BB962C8B-B14F-4D97-AF65-F5344CB8AC3E}">
        <p14:creationId xmlns:p14="http://schemas.microsoft.com/office/powerpoint/2010/main" val="306596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2D99-A2BA-C743-9C28-3F8F66D7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221" y="2103437"/>
            <a:ext cx="10515600" cy="1325563"/>
          </a:xfrm>
        </p:spPr>
        <p:txBody>
          <a:bodyPr/>
          <a:lstStyle/>
          <a:p>
            <a:r>
              <a:rPr lang="en-US" dirty="0"/>
              <a:t>Access the slides and files here: 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53121B-F976-974C-8963-03F6AF4F9F81}"/>
              </a:ext>
            </a:extLst>
          </p:cNvPr>
          <p:cNvSpPr/>
          <p:nvPr/>
        </p:nvSpPr>
        <p:spPr>
          <a:xfrm>
            <a:off x="1316390" y="3038855"/>
            <a:ext cx="8961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2"/>
              </a:rPr>
              <a:t>https://github.com/j-berg/bioinformatics_bootcamp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556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404A-2627-E745-85D1-AF0BEAAC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SLURM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1665B-642B-B64C-91FD-8F440250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jobs to be run on high-performance compute nodes</a:t>
            </a:r>
          </a:p>
          <a:p>
            <a:r>
              <a:rPr lang="en-US" dirty="0"/>
              <a:t>Keeps the usage fair for everyone</a:t>
            </a:r>
          </a:p>
          <a:p>
            <a:pPr lvl="1"/>
            <a:r>
              <a:rPr lang="en-US" dirty="0"/>
              <a:t>If you’ve run a bunch of jobs recently, you are put at the end of the queue</a:t>
            </a:r>
          </a:p>
          <a:p>
            <a:r>
              <a:rPr lang="en-US" dirty="0"/>
              <a:t>Submit a SLURM script (a modified bash script)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1FDC1-A0A9-744D-A39A-DF1AAF557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377" y="4469032"/>
            <a:ext cx="3263462" cy="163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7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CEC4-87F9-ED41-963B-BAC7BC08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Scratch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C843C-70F9-EC4D-A562-7B9DC1004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Temporary file storage</a:t>
            </a:r>
          </a:p>
          <a:p>
            <a:r>
              <a:rPr lang="en-US" dirty="0"/>
              <a:t>Unlimited space</a:t>
            </a:r>
          </a:p>
          <a:p>
            <a:r>
              <a:rPr lang="en-US" dirty="0"/>
              <a:t>Be sure to clear out files you don’t need!</a:t>
            </a:r>
          </a:p>
          <a:p>
            <a:r>
              <a:rPr lang="en-US" dirty="0"/>
              <a:t>If using human/mouse samples, need to build your index here due to storage constraints</a:t>
            </a:r>
          </a:p>
          <a:p>
            <a:endParaRPr lang="en-US" dirty="0"/>
          </a:p>
          <a:p>
            <a:r>
              <a:rPr lang="en-US" dirty="0"/>
              <a:t>Location: 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mkdir</a:t>
            </a:r>
            <a:r>
              <a:rPr lang="en-US" dirty="0"/>
              <a:t> /scratch/general/</a:t>
            </a:r>
            <a:r>
              <a:rPr lang="en-US" dirty="0" err="1"/>
              <a:t>lustre</a:t>
            </a:r>
            <a:r>
              <a:rPr lang="en-US" dirty="0"/>
              <a:t>/</a:t>
            </a:r>
            <a:r>
              <a:rPr lang="en-US" dirty="0" err="1"/>
              <a:t>uNID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3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79BD-005D-FE46-B1D9-C9F3BD45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SLURM job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86D5-E311-BB45-A665-7A49487EB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#!/bin/bash                                                                                                        &lt;-tell script where to find bash</a:t>
            </a:r>
          </a:p>
          <a:p>
            <a:pPr marL="0" indent="0">
              <a:buNone/>
            </a:pPr>
            <a:r>
              <a:rPr lang="en-US" sz="2000" dirty="0"/>
              <a:t>#SBATCH --time=72:00:00                                                                                &lt;- script time-out</a:t>
            </a:r>
          </a:p>
          <a:p>
            <a:pPr marL="0" indent="0">
              <a:buNone/>
            </a:pPr>
            <a:r>
              <a:rPr lang="en-US" sz="2000" dirty="0"/>
              <a:t>#SBATCH --nodes=1			                                              &lt;- how many nodes to use</a:t>
            </a:r>
          </a:p>
          <a:p>
            <a:pPr marL="0" indent="0">
              <a:buNone/>
            </a:pPr>
            <a:r>
              <a:rPr lang="en-US" sz="2000" dirty="0"/>
              <a:t>#SBATCH -o /</a:t>
            </a:r>
            <a:r>
              <a:rPr lang="en-US" sz="2000" dirty="0" err="1"/>
              <a:t>uufs</a:t>
            </a:r>
            <a:r>
              <a:rPr lang="en-US" sz="2000" dirty="0"/>
              <a:t>/</a:t>
            </a:r>
            <a:r>
              <a:rPr lang="en-US" sz="2000" dirty="0" err="1"/>
              <a:t>chpc.utah.edu</a:t>
            </a:r>
            <a:r>
              <a:rPr lang="en-US" sz="2000" dirty="0"/>
              <a:t>/common/home/</a:t>
            </a:r>
            <a:r>
              <a:rPr lang="en-US" sz="2000" dirty="0" err="1"/>
              <a:t>uNID</a:t>
            </a:r>
            <a:r>
              <a:rPr lang="en-US" sz="2000" dirty="0"/>
              <a:t>/</a:t>
            </a:r>
            <a:r>
              <a:rPr lang="en-US" sz="2000" dirty="0" err="1"/>
              <a:t>slurmjob</a:t>
            </a:r>
            <a:r>
              <a:rPr lang="en-US" sz="2000" dirty="0"/>
              <a:t>-%j    &lt;- Where to write the job log</a:t>
            </a:r>
          </a:p>
          <a:p>
            <a:pPr marL="0" indent="0">
              <a:buNone/>
            </a:pPr>
            <a:r>
              <a:rPr lang="en-US" sz="2000" dirty="0"/>
              <a:t>#SBATCH --partition=</a:t>
            </a:r>
            <a:r>
              <a:rPr lang="en-US" sz="2000" dirty="0" err="1"/>
              <a:t>notchpeak</a:t>
            </a:r>
            <a:r>
              <a:rPr lang="en-US" sz="2000" dirty="0"/>
              <a:t>                                                                      &lt;- Where to run the job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source /</a:t>
            </a:r>
            <a:r>
              <a:rPr lang="en-US" sz="2000" dirty="0" err="1"/>
              <a:t>uufs</a:t>
            </a:r>
            <a:r>
              <a:rPr lang="en-US" sz="2000" dirty="0"/>
              <a:t>/</a:t>
            </a:r>
            <a:r>
              <a:rPr lang="en-US" sz="2000" dirty="0" err="1"/>
              <a:t>chpc.utah.edu</a:t>
            </a:r>
            <a:r>
              <a:rPr lang="en-US" sz="2000" dirty="0"/>
              <a:t>/common/home/</a:t>
            </a:r>
            <a:r>
              <a:rPr lang="en-US" sz="2000" dirty="0" err="1"/>
              <a:t>uNID</a:t>
            </a:r>
            <a:r>
              <a:rPr lang="en-US" sz="2000" dirty="0"/>
              <a:t>/miniconda3/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profile.d</a:t>
            </a:r>
            <a:r>
              <a:rPr lang="en-US" sz="2000" dirty="0"/>
              <a:t>/</a:t>
            </a:r>
            <a:r>
              <a:rPr lang="en-US" sz="2000" dirty="0" err="1"/>
              <a:t>conda.sh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source activate class					               &lt;- Access </a:t>
            </a:r>
            <a:r>
              <a:rPr lang="en-US" sz="2000" dirty="0" err="1"/>
              <a:t>conda</a:t>
            </a:r>
            <a:r>
              <a:rPr lang="en-US" sz="2000" dirty="0"/>
              <a:t> environment</a:t>
            </a:r>
          </a:p>
          <a:p>
            <a:pPr marL="0" indent="0">
              <a:buNone/>
            </a:pPr>
            <a:r>
              <a:rPr lang="en-US" sz="2000" dirty="0"/>
              <a:t>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2000" dirty="0"/>
              <a:t>% is a magic character -- %j will auto-fill SLURM job ID</a:t>
            </a:r>
          </a:p>
        </p:txBody>
      </p:sp>
    </p:spTree>
    <p:extLst>
      <p:ext uri="{BB962C8B-B14F-4D97-AF65-F5344CB8AC3E}">
        <p14:creationId xmlns:p14="http://schemas.microsoft.com/office/powerpoint/2010/main" val="278439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4C6D-95C4-2841-BF76-4B5094A0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workflow for genome indexing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C7198-5F70-1D40-8D6E-72771AF21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552903"/>
            <a:ext cx="10845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3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C9DB-4B7D-3E4B-9C70-63D4F060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workflow for genome indexing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BD55D-52E2-6E42-9C1C-5EAF50F77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3035300"/>
            <a:ext cx="6934200" cy="39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B2448C-076F-5A40-B891-C57972A6C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4345672"/>
            <a:ext cx="108585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8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1F84-F1B0-0F45-A45A-6BC7AA7C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analysis workflow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B7FF9F-C532-384A-A7CB-B00F049C4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339" y="1566041"/>
            <a:ext cx="5765322" cy="503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0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99C2-E481-4C41-B6E5-A954C194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analysis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7EC63-EAB7-AD44-B862-DA10CA58A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130" y="1690688"/>
            <a:ext cx="5709740" cy="494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2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490</Words>
  <Application>Microsoft Macintosh PowerPoint</Application>
  <PresentationFormat>Widescreen</PresentationFormat>
  <Paragraphs>59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#2.2: Creating an RNA-seq analysis pipeline</vt:lpstr>
      <vt:lpstr>Access the slides and files here:   </vt:lpstr>
      <vt:lpstr>Introduction to SLURM</vt:lpstr>
      <vt:lpstr>Scratch Directory</vt:lpstr>
      <vt:lpstr>SLURM job header</vt:lpstr>
      <vt:lpstr>Create a workflow for genome indexing </vt:lpstr>
      <vt:lpstr>Run a workflow for genome indexing </vt:lpstr>
      <vt:lpstr>Creating an analysis workflow</vt:lpstr>
      <vt:lpstr>Creating an analysis workflow</vt:lpstr>
      <vt:lpstr>Creating an analysis workflow</vt:lpstr>
      <vt:lpstr>Helpful SLURM commands</vt:lpstr>
      <vt:lpstr>Transferring files to your personal computer</vt:lpstr>
      <vt:lpstr>Visualizing read pile-ups with IGV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#2.1</dc:title>
  <dc:creator>Microsoft Office User</dc:creator>
  <cp:lastModifiedBy>Microsoft Office User</cp:lastModifiedBy>
  <cp:revision>12</cp:revision>
  <dcterms:created xsi:type="dcterms:W3CDTF">2020-06-03T20:35:14Z</dcterms:created>
  <dcterms:modified xsi:type="dcterms:W3CDTF">2020-06-07T20:35:13Z</dcterms:modified>
</cp:coreProperties>
</file>