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319" r:id="rId3"/>
    <p:sldId id="320" r:id="rId4"/>
    <p:sldId id="334" r:id="rId5"/>
    <p:sldId id="332" r:id="rId6"/>
    <p:sldId id="333" r:id="rId7"/>
    <p:sldId id="321" r:id="rId8"/>
    <p:sldId id="322" r:id="rId9"/>
    <p:sldId id="323" r:id="rId10"/>
    <p:sldId id="324" r:id="rId11"/>
    <p:sldId id="325" r:id="rId12"/>
    <p:sldId id="326" r:id="rId13"/>
    <p:sldId id="335" r:id="rId14"/>
    <p:sldId id="327" r:id="rId15"/>
    <p:sldId id="328" r:id="rId16"/>
    <p:sldId id="330" r:id="rId17"/>
    <p:sldId id="337" r:id="rId18"/>
    <p:sldId id="331" r:id="rId19"/>
    <p:sldId id="336" r:id="rId20"/>
    <p:sldId id="33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/>
    <p:restoredTop sz="94694"/>
  </p:normalViewPr>
  <p:slideViewPr>
    <p:cSldViewPr snapToGrid="0" snapToObjects="1">
      <p:cViewPr varScale="1">
        <p:scale>
          <a:sx n="155" d="100"/>
          <a:sy n="155" d="100"/>
        </p:scale>
        <p:origin x="208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F549B-687A-1940-A87F-09A4EEB69D9B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FF375-0B3E-3548-83CD-EDC7189E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geo/query/acc.cgi?acc=GSE65778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B0537-4CCA-B142-99B6-AADBD55B8E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</a:t>
            </a:r>
            <a:r>
              <a:rPr lang="en-US" sz="1200" dirty="0" err="1"/>
              <a:t>www.google.com</a:t>
            </a:r>
            <a:r>
              <a:rPr lang="en-US" sz="1200" dirty="0"/>
              <a:t>/</a:t>
            </a:r>
            <a:r>
              <a:rPr lang="en-US" sz="1200" dirty="0" err="1"/>
              <a:t>url?sa</a:t>
            </a:r>
            <a:r>
              <a:rPr lang="en-US" sz="1200" dirty="0"/>
              <a:t>=</a:t>
            </a:r>
            <a:r>
              <a:rPr lang="en-US" sz="1200" dirty="0" err="1"/>
              <a:t>i&amp;url</a:t>
            </a:r>
            <a:r>
              <a:rPr lang="en-US" sz="1200" dirty="0"/>
              <a:t>=https%3A%2F%2Fwhatculture.com%2Ftv%2Ffuturama-50-best-ever-episodes%3Fpage%3D15&amp;psig=AOvVaw1YI1XcxHcrAJC2wX4LUXvI&amp;ust=1586280917374000&amp;source=</a:t>
            </a:r>
            <a:r>
              <a:rPr lang="en-US" sz="1200" dirty="0" err="1"/>
              <a:t>images&amp;cd</a:t>
            </a:r>
            <a:r>
              <a:rPr lang="en-US" sz="1200" dirty="0"/>
              <a:t>=</a:t>
            </a:r>
            <a:r>
              <a:rPr lang="en-US" sz="1200" dirty="0" err="1"/>
              <a:t>vfe&amp;ved</a:t>
            </a:r>
            <a:r>
              <a:rPr lang="en-US" sz="1200" dirty="0"/>
              <a:t>=0CA0QjhxqFwoTCJDBz4mr1OgCFQAAAAAdAAAAABAD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FF375-0B3E-3548-83CD-EDC7189E2F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45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https://www.ncbi.nlm.nih.gov/geo/query/acc.cgi?acc=GSE65778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FF375-0B3E-3548-83CD-EDC7189E2F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4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A64C-FA8D-3443-9A29-715C2C9C0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32A12-72B7-874B-BF8F-34A519363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46510-3CE6-A343-9FF0-6F3FDD1F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53D0-40AF-5A47-B914-FABA1D5CF464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117E6-F2DC-1D48-9F0C-7F83C2FD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BA644-A010-C140-8F04-6631964F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D87D-9542-3E45-9965-4C57C7176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3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2720-2A01-E64E-B2B6-4A0F95A4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7E28D-910E-294F-BA74-534C99D24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9831C-1083-1445-B69D-E3F6C762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53D0-40AF-5A47-B914-FABA1D5CF464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B3D9F-B470-514A-8476-33A95A6A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09D9-C08B-314D-A001-30883331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D87D-9542-3E45-9965-4C57C7176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4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2E5AF-5750-F944-8B60-301B0985C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BA695-04A7-A240-AA7F-85525CBAA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9FB2D-C3D2-5040-8E47-B3029E61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53D0-40AF-5A47-B914-FABA1D5CF464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8969B-564D-294F-9C40-2E316A0CA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DF6D-784E-4F44-A34A-8465079D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D87D-9542-3E45-9965-4C57C7176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6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A923-A47A-204C-A2EE-CC1BEF10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7562E-160D-924C-9643-949C23759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2E1A0-B22B-E94D-98FA-7FFE1648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53D0-40AF-5A47-B914-FABA1D5CF464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5A954-D104-A841-8ED2-9E1215D1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047B9-B602-F04F-BD7B-902286C7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D87D-9542-3E45-9965-4C57C7176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1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3EFB-C11A-3844-9038-48FBA6D5A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0DA4B-253F-3B44-8EC5-882ACAE9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2D3AB-FA05-F648-8E61-0D609458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53D0-40AF-5A47-B914-FABA1D5CF464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45885-7806-954B-85C9-C251EE47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1C392-604E-0548-B848-9EC88ED0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D87D-9542-3E45-9965-4C57C7176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8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8691-1528-8D45-8D41-4CCA85E0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AB0C-A58C-5641-9AA9-40550DF00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23A6A-D7AA-6941-995F-9F9E8162B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B886B-AF2A-524A-B734-A60D1C93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53D0-40AF-5A47-B914-FABA1D5CF464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36805-77FA-F446-A8AC-2AD28E4F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C7019-2AC2-0C44-A11E-B8906FA7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D87D-9542-3E45-9965-4C57C7176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9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4A2C-4BC7-0B46-AB1E-422BB84A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22134-C4E2-D240-B2A8-7536C1DDF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8B190-5DBC-AE41-9B55-322777BBF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94CA5-8425-804D-900D-9846C0DFE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9B787-FE09-094E-A47A-19BCA21E4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C3984F-6663-C840-A265-9E6C4D60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53D0-40AF-5A47-B914-FABA1D5CF464}" type="datetimeFigureOut">
              <a:rPr lang="en-US" smtClean="0"/>
              <a:t>4/8/20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ED1E6-4199-334D-9BCB-111C70BB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F9BE4-8845-8F43-AB3E-7917C7A2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D87D-9542-3E45-9965-4C57C7176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7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389B-6D6C-404F-99B5-0A69C819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5CB24-CF7C-E54F-92B7-45B0F08F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53D0-40AF-5A47-B914-FABA1D5CF464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A775D-0F96-224E-93E8-4C4290B7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9ED90-3D45-B545-97EF-A86D1C79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D87D-9542-3E45-9965-4C57C7176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8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3E36CF-7F03-4543-A9DD-4B25CA71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53D0-40AF-5A47-B914-FABA1D5CF464}" type="datetimeFigureOut">
              <a:rPr lang="en-US" smtClean="0"/>
              <a:t>4/8/20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F69E7-0C36-7640-88D0-051E0A8B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FABB0-EECE-F047-8372-B46D6584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D87D-9542-3E45-9965-4C57C7176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7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C462-76F6-6D4D-981F-0A3E3A2C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8409-C3F1-B54E-975B-201C3590C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E49F3-B2B4-4143-9933-D57DFF60D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EFC85-73ED-4441-921D-527206AD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53D0-40AF-5A47-B914-FABA1D5CF464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ECB87-68E0-324C-A673-CA44FFD3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D415-0954-C944-BE7B-C57F3BAD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D87D-9542-3E45-9965-4C57C7176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1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5984-8A4A-7842-8824-D9AEF029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97E2C-2FEE-0647-8099-32C2344F1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B2AE4-5BAC-5246-AB60-7AA994D5F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FE9BB-0567-4F46-A010-56C81F40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53D0-40AF-5A47-B914-FABA1D5CF464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2E735-144F-1246-8719-8949CF7F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B2511-CD82-0D4F-84B9-1B7580DC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D87D-9542-3E45-9965-4C57C7176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2F169-2D2E-0D4D-9A86-5DF8863D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1D87A-8B4F-5144-A9C7-582328675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31E36-C1A7-A34B-B47B-6114D8411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153D0-40AF-5A47-B914-FABA1D5CF464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AAD4-375C-7A48-B140-CB43B118B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44E09-ACD3-3443-9147-CF48C6892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D87D-9542-3E45-9965-4C57C7176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4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-berg/rutter_lab_coding_bootcam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tp-trace.ncbi.nlm.nih.gov/sra/sdk/current/sratoolkit.current-centos_linux64.tar.gz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7534-EB2C-CA49-B836-8F348B2D3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Rutter Lab Isolation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0B7B5-3EFA-264B-92C1-BEE5F4DDE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#5: Building a workflow</a:t>
            </a:r>
          </a:p>
        </p:txBody>
      </p:sp>
    </p:spTree>
    <p:extLst>
      <p:ext uri="{BB962C8B-B14F-4D97-AF65-F5344CB8AC3E}">
        <p14:creationId xmlns:p14="http://schemas.microsoft.com/office/powerpoint/2010/main" val="53452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A88F-55CE-8E40-9EE2-A84EB6C1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temporary directory to output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6CDFA-EF74-954B-ACF2-DC33A66D0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SCRDIR=/scratch/general/</a:t>
            </a:r>
            <a:r>
              <a:rPr lang="en-US" dirty="0" err="1"/>
              <a:t>lustre</a:t>
            </a:r>
            <a:r>
              <a:rPr lang="en-US" dirty="0"/>
              <a:t>/$USER/$SLURM_JOBID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-p $SCRDIR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scratch directory is a place to output job files</a:t>
            </a:r>
          </a:p>
          <a:p>
            <a:pPr marL="0" indent="0">
              <a:buNone/>
            </a:pPr>
            <a:r>
              <a:rPr lang="en-US" dirty="0"/>
              <a:t>Should be deleted after desired files are copied out</a:t>
            </a:r>
          </a:p>
        </p:txBody>
      </p:sp>
    </p:spTree>
    <p:extLst>
      <p:ext uri="{BB962C8B-B14F-4D97-AF65-F5344CB8AC3E}">
        <p14:creationId xmlns:p14="http://schemas.microsoft.com/office/powerpoint/2010/main" val="2586301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89FA-0C46-0245-9174-1BA4DD33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variables for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72206-14C2-D249-AF0F-1DA86389F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INPUT=/</a:t>
            </a:r>
            <a:r>
              <a:rPr lang="en-US" sz="2400" dirty="0" err="1"/>
              <a:t>uufs</a:t>
            </a:r>
            <a:r>
              <a:rPr lang="en-US" sz="2400" dirty="0"/>
              <a:t>/</a:t>
            </a:r>
            <a:r>
              <a:rPr lang="en-US" sz="2400" dirty="0" err="1"/>
              <a:t>chpc.utah.edu</a:t>
            </a:r>
            <a:r>
              <a:rPr lang="en-US" sz="2400" dirty="0"/>
              <a:t>/common/home/</a:t>
            </a:r>
            <a:r>
              <a:rPr lang="en-US" sz="2400" dirty="0" err="1"/>
              <a:t>uNID</a:t>
            </a:r>
            <a:r>
              <a:rPr lang="en-US" sz="2400" dirty="0"/>
              <a:t>/</a:t>
            </a:r>
            <a:r>
              <a:rPr lang="en-US" sz="2400" dirty="0" err="1"/>
              <a:t>file_dir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REF=/scratch/general/</a:t>
            </a:r>
            <a:r>
              <a:rPr lang="en-US" sz="2400" dirty="0" err="1"/>
              <a:t>lustre</a:t>
            </a:r>
            <a:r>
              <a:rPr lang="en-US" sz="2400" dirty="0"/>
              <a:t>/</a:t>
            </a:r>
            <a:r>
              <a:rPr lang="en-US" sz="2400" dirty="0" err="1"/>
              <a:t>uNID</a:t>
            </a:r>
            <a:r>
              <a:rPr lang="en-US" sz="2400" dirty="0"/>
              <a:t>/references/human_reference_se_v98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3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529D-8F53-4B45-A93B-72B9BAE3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61839-48B5-B340-B0D9-F349509BF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/>
              <a:t>mkdir</a:t>
            </a:r>
            <a:r>
              <a:rPr lang="en-US" sz="2000" dirty="0"/>
              <a:t> $SCRDIR/input</a:t>
            </a:r>
          </a:p>
          <a:p>
            <a:pPr marL="0" indent="0">
              <a:buNone/>
            </a:pPr>
            <a:r>
              <a:rPr lang="en-US" sz="2000" dirty="0" err="1"/>
              <a:t>mkdir</a:t>
            </a:r>
            <a:r>
              <a:rPr lang="en-US" sz="2000" dirty="0"/>
              <a:t> $SCRDIR/output</a:t>
            </a:r>
          </a:p>
          <a:p>
            <a:pPr marL="0" indent="0">
              <a:buNone/>
            </a:pPr>
            <a:r>
              <a:rPr lang="en-US" sz="2000" dirty="0"/>
              <a:t>cp $INPUT/*.</a:t>
            </a:r>
            <a:r>
              <a:rPr lang="en-US" sz="2000" dirty="0" err="1"/>
              <a:t>fastq</a:t>
            </a:r>
            <a:r>
              <a:rPr lang="en-US" sz="2000" dirty="0"/>
              <a:t> $SCRDIR/input/.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cd $SCRDIR/.         &lt;- unnecessary if you are providing absolute directories for all your files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4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8B71-7D26-BD46-A3F8-F444EDE7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reference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16CBA-7289-9B40-A94C-9ACD05B16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 --</a:t>
            </a:r>
            <a:r>
              <a:rPr lang="en-US" dirty="0" err="1"/>
              <a:t>runMode</a:t>
            </a:r>
            <a:r>
              <a:rPr lang="en-US" dirty="0"/>
              <a:t> </a:t>
            </a:r>
            <a:r>
              <a:rPr lang="en-US" dirty="0" err="1"/>
              <a:t>genomeGenerate</a:t>
            </a:r>
            <a:r>
              <a:rPr lang="en-US" dirty="0"/>
              <a:t> --</a:t>
            </a:r>
            <a:r>
              <a:rPr lang="en-US" dirty="0" err="1"/>
              <a:t>genomeDir</a:t>
            </a:r>
            <a:r>
              <a:rPr lang="en-US" dirty="0"/>
              <a:t> $REF/genome --</a:t>
            </a:r>
            <a:r>
              <a:rPr lang="en-US" dirty="0" err="1"/>
              <a:t>genomeFastaFiles</a:t>
            </a:r>
            <a:r>
              <a:rPr lang="en-US" dirty="0"/>
              <a:t> $REF/</a:t>
            </a:r>
            <a:r>
              <a:rPr lang="en-US" dirty="0" err="1"/>
              <a:t>genome_fastas</a:t>
            </a:r>
            <a:r>
              <a:rPr lang="en-US" dirty="0"/>
              <a:t> --</a:t>
            </a:r>
            <a:r>
              <a:rPr lang="en-US" dirty="0" err="1"/>
              <a:t>sjdbGTFfile</a:t>
            </a:r>
            <a:r>
              <a:rPr lang="en-US" dirty="0"/>
              <a:t> $REF/$GTF --</a:t>
            </a:r>
            <a:r>
              <a:rPr lang="en-US" dirty="0" err="1"/>
              <a:t>runThreadN</a:t>
            </a:r>
            <a:r>
              <a:rPr lang="en-US" dirty="0"/>
              <a:t> 32 --</a:t>
            </a:r>
            <a:r>
              <a:rPr lang="en-US" dirty="0" err="1"/>
              <a:t>sjdbOverhang</a:t>
            </a:r>
            <a:r>
              <a:rPr lang="en-US" dirty="0"/>
              <a:t> 50</a:t>
            </a:r>
          </a:p>
        </p:txBody>
      </p:sp>
    </p:spTree>
    <p:extLst>
      <p:ext uri="{BB962C8B-B14F-4D97-AF65-F5344CB8AC3E}">
        <p14:creationId xmlns:p14="http://schemas.microsoft.com/office/powerpoint/2010/main" val="3032434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0DE2-8196-2A4B-BE08-304E13FD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8D29-3AD8-AE43-B2F3-EFC505B8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fastp</a:t>
            </a:r>
            <a:r>
              <a:rPr lang="en-US" sz="2400" dirty="0"/>
              <a:t> --thread 20 -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input.fastq</a:t>
            </a:r>
            <a:r>
              <a:rPr lang="en-US" sz="2400" dirty="0"/>
              <a:t> -o </a:t>
            </a:r>
            <a:r>
              <a:rPr lang="en-US" sz="2400" dirty="0" err="1"/>
              <a:t>output.fastq</a:t>
            </a:r>
            <a:r>
              <a:rPr lang="en-US" sz="2400" dirty="0"/>
              <a:t> -l 30 -q 28 -j </a:t>
            </a:r>
            <a:r>
              <a:rPr lang="en-US" sz="2400" dirty="0" err="1"/>
              <a:t>trim.json</a:t>
            </a:r>
            <a:r>
              <a:rPr lang="en-US" sz="2400" dirty="0"/>
              <a:t> -h </a:t>
            </a:r>
            <a:r>
              <a:rPr lang="en-US" sz="2400" dirty="0" err="1"/>
              <a:t>trim.html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7721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AEB2-B700-3C49-AF30-1A75A91C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AF44-F4A3-2D41-9CF5-75986DDBC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 --</a:t>
            </a:r>
            <a:r>
              <a:rPr lang="en-US" dirty="0" err="1"/>
              <a:t>runThreadN</a:t>
            </a:r>
            <a:r>
              <a:rPr lang="en-US" dirty="0"/>
              <a:t> 20 --</a:t>
            </a:r>
            <a:r>
              <a:rPr lang="en-US" dirty="0" err="1"/>
              <a:t>genomeDir</a:t>
            </a:r>
            <a:r>
              <a:rPr lang="en-US" dirty="0"/>
              <a:t> /path/to/ref --</a:t>
            </a:r>
            <a:r>
              <a:rPr lang="en-US" dirty="0" err="1"/>
              <a:t>sjdbGTFfile</a:t>
            </a:r>
            <a:r>
              <a:rPr lang="en-US" dirty="0"/>
              <a:t> /path/to/</a:t>
            </a:r>
            <a:r>
              <a:rPr lang="en-US" dirty="0" err="1"/>
              <a:t>file.gtf</a:t>
            </a:r>
            <a:r>
              <a:rPr lang="en-US" dirty="0"/>
              <a:t> --</a:t>
            </a:r>
            <a:r>
              <a:rPr lang="en-US" dirty="0" err="1"/>
              <a:t>outFileNamePrefix</a:t>
            </a:r>
            <a:r>
              <a:rPr lang="en-US" dirty="0"/>
              <a:t> </a:t>
            </a:r>
            <a:r>
              <a:rPr lang="en-US" dirty="0" err="1"/>
              <a:t>output_aligned</a:t>
            </a:r>
            <a:r>
              <a:rPr lang="en-US" dirty="0"/>
              <a:t> --</a:t>
            </a:r>
            <a:r>
              <a:rPr lang="en-US" dirty="0" err="1"/>
              <a:t>sjdbOverhang</a:t>
            </a:r>
            <a:r>
              <a:rPr lang="en-US" dirty="0"/>
              <a:t> 50 --</a:t>
            </a:r>
            <a:r>
              <a:rPr lang="en-US" dirty="0" err="1"/>
              <a:t>outSAMunmapped</a:t>
            </a:r>
            <a:r>
              <a:rPr lang="en-US" dirty="0"/>
              <a:t> Within --</a:t>
            </a:r>
            <a:r>
              <a:rPr lang="en-US" dirty="0" err="1"/>
              <a:t>outSAMtype</a:t>
            </a:r>
            <a:r>
              <a:rPr lang="en-US" dirty="0"/>
              <a:t> BAM Unsorted --</a:t>
            </a:r>
            <a:r>
              <a:rPr lang="en-US" dirty="0" err="1"/>
              <a:t>quantMode</a:t>
            </a:r>
            <a:r>
              <a:rPr lang="en-US" dirty="0"/>
              <a:t> </a:t>
            </a:r>
            <a:r>
              <a:rPr lang="en-US" dirty="0" err="1"/>
              <a:t>TranscriptomeSAM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8209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04F9-655B-6344-9373-E42C7894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a BAM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AA850-F8FF-1845-AFD2-AECDAE877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samtools</a:t>
            </a:r>
            <a:r>
              <a:rPr lang="en-US" dirty="0"/>
              <a:t> index </a:t>
            </a:r>
            <a:r>
              <a:rPr lang="en-US" dirty="0" err="1"/>
              <a:t>alignments.bam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7162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8707-0F08-9544-945B-CABBF008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A60ED-A71E-3D43-9108-82F743D5E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htseq</a:t>
            </a:r>
            <a:r>
              <a:rPr lang="en-US" dirty="0"/>
              <a:t>-count -f bam -m intersection-nonempty -t exon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gene_id</a:t>
            </a:r>
            <a:r>
              <a:rPr lang="en-US" dirty="0"/>
              <a:t> -r pos </a:t>
            </a:r>
            <a:r>
              <a:rPr lang="en-US" dirty="0" err="1"/>
              <a:t>input_file.bam</a:t>
            </a:r>
            <a:r>
              <a:rPr lang="en-US" dirty="0"/>
              <a:t> </a:t>
            </a:r>
            <a:r>
              <a:rPr lang="en-US" dirty="0" err="1"/>
              <a:t>transcriptome.gtf</a:t>
            </a:r>
            <a:r>
              <a:rPr lang="en-US" dirty="0"/>
              <a:t> &gt; </a:t>
            </a:r>
            <a:r>
              <a:rPr lang="en-US" dirty="0" err="1"/>
              <a:t>output.tsv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25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1A63-87AC-DF43-BE74-AEA89D2B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36D3-0FAD-CF4D-AE34-5A4B4338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multiqc</a:t>
            </a:r>
            <a:r>
              <a:rPr lang="en-US" dirty="0"/>
              <a:t> /path/to/output </a:t>
            </a:r>
          </a:p>
        </p:txBody>
      </p:sp>
    </p:spTree>
    <p:extLst>
      <p:ext uri="{BB962C8B-B14F-4D97-AF65-F5344CB8AC3E}">
        <p14:creationId xmlns:p14="http://schemas.microsoft.com/office/powerpoint/2010/main" val="4216491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AF53-F4BD-1045-8B38-D6BFD657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05DB0-7021-DA49-9C61-77095156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cp $SCRDIR/output/</a:t>
            </a:r>
            <a:r>
              <a:rPr lang="en-US" dirty="0" err="1"/>
              <a:t>alignment.bam</a:t>
            </a:r>
            <a:r>
              <a:rPr lang="en-US" dirty="0"/>
              <a:t> ~</a:t>
            </a:r>
          </a:p>
          <a:p>
            <a:pPr marL="0" indent="0">
              <a:buNone/>
            </a:pPr>
            <a:r>
              <a:rPr lang="en-US" dirty="0"/>
              <a:t>cp $SCRDIR/output/</a:t>
            </a:r>
            <a:r>
              <a:rPr lang="en-US" dirty="0" err="1"/>
              <a:t>alignment.bam.bai</a:t>
            </a:r>
            <a:r>
              <a:rPr lang="en-US" dirty="0"/>
              <a:t> ~</a:t>
            </a:r>
          </a:p>
          <a:p>
            <a:pPr marL="0" indent="0">
              <a:buNone/>
            </a:pPr>
            <a:r>
              <a:rPr lang="en-US" dirty="0"/>
              <a:t>cp $SCRDIR/output/</a:t>
            </a:r>
            <a:r>
              <a:rPr lang="en-US" dirty="0" err="1"/>
              <a:t>counts.tsv</a:t>
            </a:r>
            <a:r>
              <a:rPr lang="en-US" dirty="0"/>
              <a:t> ~</a:t>
            </a:r>
          </a:p>
          <a:p>
            <a:pPr marL="0" indent="0">
              <a:buNone/>
            </a:pPr>
            <a:r>
              <a:rPr lang="en-US" dirty="0"/>
              <a:t>cp $SCRDIR/output/</a:t>
            </a:r>
            <a:r>
              <a:rPr lang="en-US" dirty="0" err="1"/>
              <a:t>multiqc.html</a:t>
            </a:r>
            <a:r>
              <a:rPr lang="en-US" dirty="0"/>
              <a:t> ~</a:t>
            </a:r>
          </a:p>
          <a:p>
            <a:pPr marL="0" indent="0">
              <a:buNone/>
            </a:pPr>
            <a:r>
              <a:rPr lang="en-US" dirty="0"/>
              <a:t>rm –rf $SCRDIR</a:t>
            </a:r>
          </a:p>
        </p:txBody>
      </p:sp>
    </p:spTree>
    <p:extLst>
      <p:ext uri="{BB962C8B-B14F-4D97-AF65-F5344CB8AC3E}">
        <p14:creationId xmlns:p14="http://schemas.microsoft.com/office/powerpoint/2010/main" val="178390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2D99-A2BA-C743-9C28-3F8F66D7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221" y="2103437"/>
            <a:ext cx="10515600" cy="1325563"/>
          </a:xfrm>
        </p:spPr>
        <p:txBody>
          <a:bodyPr/>
          <a:lstStyle/>
          <a:p>
            <a:r>
              <a:rPr lang="en-US" dirty="0"/>
              <a:t>Access the slides and files here: 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53121B-F976-974C-8963-03F6AF4F9F81}"/>
              </a:ext>
            </a:extLst>
          </p:cNvPr>
          <p:cNvSpPr/>
          <p:nvPr/>
        </p:nvSpPr>
        <p:spPr>
          <a:xfrm>
            <a:off x="1316390" y="3038855"/>
            <a:ext cx="95592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3"/>
              </a:rPr>
              <a:t>https://github.com/j-berg/rutter_lab_coding_bootcamp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E11636-F074-7243-9394-FAA18EA83F11}"/>
              </a:ext>
            </a:extLst>
          </p:cNvPr>
          <p:cNvSpPr txBox="1"/>
          <p:nvPr/>
        </p:nvSpPr>
        <p:spPr>
          <a:xfrm>
            <a:off x="610203" y="4072030"/>
            <a:ext cx="10971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Or on fileserver at LAB INFO &gt; Jordan’s Coding Bootcamp &gt; Zoom</a:t>
            </a:r>
          </a:p>
        </p:txBody>
      </p:sp>
    </p:spTree>
    <p:extLst>
      <p:ext uri="{BB962C8B-B14F-4D97-AF65-F5344CB8AC3E}">
        <p14:creationId xmlns:p14="http://schemas.microsoft.com/office/powerpoint/2010/main" val="3310334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E6DB-B6FA-1B4D-B2FC-A8FB28A4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job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AB414-6CBB-0448-BFA9-B4E74505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sbatch</a:t>
            </a:r>
            <a:r>
              <a:rPr lang="en-US" dirty="0"/>
              <a:t> </a:t>
            </a:r>
            <a:r>
              <a:rPr lang="en-US" dirty="0" err="1"/>
              <a:t>script.sh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your jobs in queue: </a:t>
            </a:r>
            <a:r>
              <a:rPr lang="en-US" dirty="0" err="1"/>
              <a:t>squeue</a:t>
            </a:r>
            <a:r>
              <a:rPr lang="en-US" dirty="0"/>
              <a:t> -u </a:t>
            </a:r>
            <a:r>
              <a:rPr lang="en-US" dirty="0" err="1"/>
              <a:t>uNID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Live update of queue: watch -n1 </a:t>
            </a:r>
            <a:r>
              <a:rPr lang="en-US" dirty="0" err="1"/>
              <a:t>squeue</a:t>
            </a:r>
            <a:r>
              <a:rPr lang="en-US" dirty="0"/>
              <a:t> -u </a:t>
            </a:r>
            <a:r>
              <a:rPr lang="en-US" dirty="0" err="1"/>
              <a:t>uNID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9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FBC4-B3F9-F94F-B266-5FDDD4AF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Supercomputer uses a batch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37D1E-59DE-6E4E-A0D7-A9163DF4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75786" cy="4351338"/>
          </a:xfrm>
        </p:spPr>
        <p:txBody>
          <a:bodyPr/>
          <a:lstStyle/>
          <a:p>
            <a:r>
              <a:rPr lang="en-US" dirty="0"/>
              <a:t>Keeps the usage fair for everyone</a:t>
            </a:r>
          </a:p>
          <a:p>
            <a:pPr lvl="1"/>
            <a:r>
              <a:rPr lang="en-US" dirty="0"/>
              <a:t>If you’ve run a bunch of jobs recently, you are put at the end of the queue</a:t>
            </a:r>
          </a:p>
          <a:p>
            <a:r>
              <a:rPr lang="en-US" dirty="0"/>
              <a:t>Submit a SLURM script (a modified bash script)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3B64F-3A76-8C43-AB02-E3D323C99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377" y="4469032"/>
            <a:ext cx="3263462" cy="163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7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11C3-139F-0D43-856A-BA85FE24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736AD-A968-8647-9A6E-2DE8E9C81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SRA-toolkit</a:t>
            </a:r>
          </a:p>
          <a:p>
            <a:pPr marL="457200" lvl="1" indent="0">
              <a:buNone/>
            </a:pPr>
            <a:r>
              <a:rPr lang="en-US" sz="1800" dirty="0"/>
              <a:t>$ </a:t>
            </a:r>
            <a:r>
              <a:rPr lang="en-US" sz="1800" dirty="0" err="1"/>
              <a:t>wget</a:t>
            </a:r>
            <a:r>
              <a:rPr lang="en-US" sz="1800" dirty="0"/>
              <a:t> </a:t>
            </a:r>
            <a:r>
              <a:rPr lang="en-US" sz="1800" dirty="0">
                <a:hlinkClick r:id="rId3"/>
              </a:rPr>
              <a:t>http://ftp-trace.ncbi.nlm.nih.gov/sra/sdk/current/sratoolkit.current-centos_linux64.tar.gz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$ tar –</a:t>
            </a:r>
            <a:r>
              <a:rPr lang="en-US" sz="1800" dirty="0" err="1"/>
              <a:t>zxvf</a:t>
            </a:r>
            <a:r>
              <a:rPr lang="en-US" sz="1800" dirty="0"/>
              <a:t> </a:t>
            </a:r>
            <a:r>
              <a:rPr lang="en-US" sz="1800" dirty="0">
                <a:hlinkClick r:id="rId3"/>
              </a:rPr>
              <a:t>sratoolkit.current-centos_linux64.tar.gz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$ mv sratoolkit.2.10.5-centos_linux64 </a:t>
            </a:r>
            <a:r>
              <a:rPr lang="en-US" sz="1800" dirty="0" err="1"/>
              <a:t>sratoolkit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$ vim ~/.</a:t>
            </a:r>
            <a:r>
              <a:rPr lang="en-US" sz="1800" dirty="0" err="1"/>
              <a:t>bashrc</a:t>
            </a:r>
            <a:r>
              <a:rPr lang="en-US" sz="1800" dirty="0"/>
              <a:t>			&lt;- add </a:t>
            </a:r>
            <a:r>
              <a:rPr lang="en-US" sz="1800" dirty="0" err="1"/>
              <a:t>sratoolkit</a:t>
            </a:r>
            <a:r>
              <a:rPr lang="en-US" sz="1800" dirty="0"/>
              <a:t> to PATH so you can use anywhere</a:t>
            </a:r>
          </a:p>
          <a:p>
            <a:pPr marL="457200" lvl="1" indent="0">
              <a:buNone/>
            </a:pPr>
            <a:r>
              <a:rPr lang="en-US" sz="1800" dirty="0"/>
              <a:t>	export PATH="/</a:t>
            </a:r>
            <a:r>
              <a:rPr lang="en-US" sz="1800" dirty="0" err="1"/>
              <a:t>uufs</a:t>
            </a:r>
            <a:r>
              <a:rPr lang="en-US" sz="1800" dirty="0"/>
              <a:t>/</a:t>
            </a:r>
            <a:r>
              <a:rPr lang="en-US" sz="1800" dirty="0" err="1"/>
              <a:t>chpc.utah.edu</a:t>
            </a:r>
            <a:r>
              <a:rPr lang="en-US" sz="1800" dirty="0"/>
              <a:t>/common/home/</a:t>
            </a:r>
            <a:r>
              <a:rPr lang="en-US" sz="1800" dirty="0" err="1"/>
              <a:t>uNID</a:t>
            </a:r>
            <a:r>
              <a:rPr lang="en-US" sz="1800" dirty="0"/>
              <a:t>/</a:t>
            </a:r>
            <a:r>
              <a:rPr lang="en-US" sz="1800" dirty="0" err="1"/>
              <a:t>sratoolkit</a:t>
            </a:r>
            <a:r>
              <a:rPr lang="en-US" sz="1800" dirty="0"/>
              <a:t>/bin:$PATH”</a:t>
            </a:r>
          </a:p>
          <a:p>
            <a:pPr marL="457200" lvl="1" indent="0">
              <a:buNone/>
            </a:pPr>
            <a:r>
              <a:rPr lang="en-US" sz="1800" dirty="0"/>
              <a:t>	save and close</a:t>
            </a:r>
          </a:p>
          <a:p>
            <a:pPr marL="457200" lvl="1" indent="0">
              <a:buNone/>
            </a:pPr>
            <a:r>
              <a:rPr lang="en-US" sz="1800" dirty="0"/>
              <a:t>	exit and log into the supercomputer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$ prefetch SRR1795409  			&lt;- pay attention to where its output</a:t>
            </a:r>
          </a:p>
          <a:p>
            <a:pPr marL="0" indent="0">
              <a:buNone/>
            </a:pPr>
            <a:r>
              <a:rPr lang="en-US" sz="1600" dirty="0"/>
              <a:t>$ </a:t>
            </a:r>
            <a:r>
              <a:rPr lang="en-US" sz="1600" dirty="0" err="1"/>
              <a:t>fastq</a:t>
            </a:r>
            <a:r>
              <a:rPr lang="en-US" sz="1600" dirty="0"/>
              <a:t>-dump --</a:t>
            </a:r>
            <a:r>
              <a:rPr lang="en-US" sz="1600" dirty="0" err="1"/>
              <a:t>outdir</a:t>
            </a:r>
            <a:r>
              <a:rPr lang="en-US" sz="1600" dirty="0"/>
              <a:t> ~/ --split-files /</a:t>
            </a:r>
            <a:r>
              <a:rPr lang="en-US" sz="1600" dirty="0" err="1"/>
              <a:t>uufs</a:t>
            </a:r>
            <a:r>
              <a:rPr lang="en-US" sz="1600" dirty="0"/>
              <a:t>/</a:t>
            </a:r>
            <a:r>
              <a:rPr lang="en-US" sz="1600" dirty="0" err="1"/>
              <a:t>chpc.utah.edu</a:t>
            </a:r>
            <a:r>
              <a:rPr lang="en-US" sz="1600" dirty="0"/>
              <a:t>/common/home/</a:t>
            </a:r>
            <a:r>
              <a:rPr lang="en-US" sz="1600" dirty="0" err="1"/>
              <a:t>uNID</a:t>
            </a:r>
            <a:r>
              <a:rPr lang="en-US" sz="1600" dirty="0"/>
              <a:t>/</a:t>
            </a:r>
            <a:r>
              <a:rPr lang="en-US" sz="1600" dirty="0" err="1"/>
              <a:t>ncbi</a:t>
            </a:r>
            <a:r>
              <a:rPr lang="en-US" sz="1600" dirty="0"/>
              <a:t>/public/</a:t>
            </a:r>
            <a:r>
              <a:rPr lang="en-US" sz="1600" dirty="0" err="1"/>
              <a:t>sra</a:t>
            </a:r>
            <a:r>
              <a:rPr lang="en-US" sz="1600" dirty="0"/>
              <a:t>/SRR1795409.sra</a:t>
            </a:r>
          </a:p>
        </p:txBody>
      </p:sp>
    </p:spTree>
    <p:extLst>
      <p:ext uri="{BB962C8B-B14F-4D97-AF65-F5344CB8AC3E}">
        <p14:creationId xmlns:p14="http://schemas.microsoft.com/office/powerpoint/2010/main" val="16391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C92C-BCCE-C64E-947A-4043FCD1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DCE7B-2F8F-8549-9514-85AFBDC9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GTF, FASTA, FASTQ files</a:t>
            </a:r>
          </a:p>
        </p:txBody>
      </p:sp>
    </p:spTree>
    <p:extLst>
      <p:ext uri="{BB962C8B-B14F-4D97-AF65-F5344CB8AC3E}">
        <p14:creationId xmlns:p14="http://schemas.microsoft.com/office/powerpoint/2010/main" val="252619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FC96-92F1-3549-9F60-EECAEF59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9F09D-A12E-2D49-B2F4-BDD3AD494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GTF and chromosome FASTAs from </a:t>
            </a:r>
            <a:r>
              <a:rPr lang="en-US" dirty="0" err="1"/>
              <a:t>Ensembl</a:t>
            </a:r>
            <a:r>
              <a:rPr lang="en-US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273122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4A06-7411-D247-B08A-D2BDD833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new SLURM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CEE4-6F1F-D645-B831-B757978E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vim </a:t>
            </a:r>
            <a:r>
              <a:rPr lang="en-US" dirty="0" err="1"/>
              <a:t>script.sh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5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79BD-005D-FE46-B1D9-C9F3BD45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bash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86D5-E311-BB45-A665-7A49487EB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#!/bin/bash                                                    &lt;-tell script where to find bash</a:t>
            </a:r>
          </a:p>
          <a:p>
            <a:pPr marL="0" indent="0">
              <a:buNone/>
            </a:pPr>
            <a:r>
              <a:rPr lang="en-US" dirty="0"/>
              <a:t>#SBATCH --time=72:00:00                           &lt;- script time-out</a:t>
            </a:r>
          </a:p>
          <a:p>
            <a:pPr marL="0" indent="0">
              <a:buNone/>
            </a:pPr>
            <a:r>
              <a:rPr lang="en-US" dirty="0"/>
              <a:t>#SBATCH --nodes=1			     &lt;- how many nodes to use</a:t>
            </a:r>
          </a:p>
          <a:p>
            <a:pPr marL="0" indent="0">
              <a:buNone/>
            </a:pPr>
            <a:r>
              <a:rPr lang="en-US" dirty="0"/>
              <a:t>#SBATCH -o /</a:t>
            </a:r>
            <a:r>
              <a:rPr lang="en-US" dirty="0" err="1"/>
              <a:t>uufs</a:t>
            </a:r>
            <a:r>
              <a:rPr lang="en-US" dirty="0"/>
              <a:t>/</a:t>
            </a:r>
            <a:r>
              <a:rPr lang="en-US" dirty="0" err="1"/>
              <a:t>chpc.utah.edu</a:t>
            </a:r>
            <a:r>
              <a:rPr lang="en-US" dirty="0"/>
              <a:t>/common/home/u0690617</a:t>
            </a:r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/>
              <a:t>slurmjob</a:t>
            </a:r>
            <a:r>
              <a:rPr lang="en-US" dirty="0"/>
              <a:t>-%j                                                  &lt;- Where to write the job log</a:t>
            </a:r>
          </a:p>
          <a:p>
            <a:pPr marL="0" indent="0">
              <a:buNone/>
            </a:pPr>
            <a:r>
              <a:rPr lang="en-US" dirty="0"/>
              <a:t>#SBATCH --partition=</a:t>
            </a:r>
            <a:r>
              <a:rPr lang="en-US" dirty="0" err="1"/>
              <a:t>notchpeak</a:t>
            </a:r>
            <a:r>
              <a:rPr lang="en-US" dirty="0"/>
              <a:t>                 &lt;- Where to run the job</a:t>
            </a:r>
          </a:p>
          <a:p>
            <a:pPr marL="0" indent="0">
              <a:buNone/>
            </a:pPr>
            <a:r>
              <a:rPr lang="en-US" dirty="0"/>
              <a:t>		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% is a magic character -- %j will auto-fill SLURM job ID</a:t>
            </a:r>
          </a:p>
        </p:txBody>
      </p:sp>
    </p:spTree>
    <p:extLst>
      <p:ext uri="{BB962C8B-B14F-4D97-AF65-F5344CB8AC3E}">
        <p14:creationId xmlns:p14="http://schemas.microsoft.com/office/powerpoint/2010/main" val="18086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AFD9-D630-0644-B695-21D5E67E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Letting the SLURM environment access your </a:t>
            </a:r>
            <a:r>
              <a:rPr lang="en-US" dirty="0" err="1"/>
              <a:t>conda</a:t>
            </a:r>
            <a:r>
              <a:rPr lang="en-US" dirty="0"/>
              <a:t> environment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A7B3-002E-044F-B81E-1D462E0F0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source /</a:t>
            </a:r>
            <a:r>
              <a:rPr lang="en-US" sz="2000" dirty="0" err="1"/>
              <a:t>uufs</a:t>
            </a:r>
            <a:r>
              <a:rPr lang="en-US" sz="2000" dirty="0"/>
              <a:t>/</a:t>
            </a:r>
            <a:r>
              <a:rPr lang="en-US" sz="2000" dirty="0" err="1"/>
              <a:t>chpc.utah.edu</a:t>
            </a:r>
            <a:r>
              <a:rPr lang="en-US" sz="2000" dirty="0"/>
              <a:t>/common/home/</a:t>
            </a:r>
            <a:r>
              <a:rPr lang="en-US" sz="2000" dirty="0" err="1"/>
              <a:t>uNID</a:t>
            </a:r>
            <a:r>
              <a:rPr lang="en-US" sz="2000" dirty="0"/>
              <a:t>/miniconda3/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profile.d</a:t>
            </a:r>
            <a:r>
              <a:rPr lang="en-US" sz="2000" dirty="0"/>
              <a:t>/</a:t>
            </a:r>
            <a:r>
              <a:rPr lang="en-US" sz="2000" dirty="0" err="1"/>
              <a:t>conda.sh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source activate class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9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3763</TotalTime>
  <Words>843</Words>
  <Application>Microsoft Macintosh PowerPoint</Application>
  <PresentationFormat>Widescreen</PresentationFormat>
  <Paragraphs>84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Rutter Lab Isolation Bootcamp</vt:lpstr>
      <vt:lpstr>Access the slides and files here:   </vt:lpstr>
      <vt:lpstr>Supercomputer uses a batch scheduler</vt:lpstr>
      <vt:lpstr>Sequencing files</vt:lpstr>
      <vt:lpstr>Download files</vt:lpstr>
      <vt:lpstr>Reference files</vt:lpstr>
      <vt:lpstr>Opening a new SLURM script</vt:lpstr>
      <vt:lpstr>Setting up the bash job</vt:lpstr>
      <vt:lpstr>Letting the SLURM environment access your conda environment </vt:lpstr>
      <vt:lpstr>Make a temporary directory to output files</vt:lpstr>
      <vt:lpstr>Set variables for job</vt:lpstr>
      <vt:lpstr>Organize data</vt:lpstr>
      <vt:lpstr>STAR reference building</vt:lpstr>
      <vt:lpstr>Pre-processing files</vt:lpstr>
      <vt:lpstr>Aligning files</vt:lpstr>
      <vt:lpstr>Index a BAM file</vt:lpstr>
      <vt:lpstr>Counting reads</vt:lpstr>
      <vt:lpstr>Quality Control</vt:lpstr>
      <vt:lpstr>Clean-up</vt:lpstr>
      <vt:lpstr>Run the job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56</cp:revision>
  <dcterms:created xsi:type="dcterms:W3CDTF">2020-03-27T20:57:27Z</dcterms:created>
  <dcterms:modified xsi:type="dcterms:W3CDTF">2020-04-08T22:05:26Z</dcterms:modified>
</cp:coreProperties>
</file>