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319" r:id="rId3"/>
    <p:sldId id="343" r:id="rId4"/>
    <p:sldId id="344" r:id="rId5"/>
    <p:sldId id="345" r:id="rId6"/>
    <p:sldId id="348" r:id="rId7"/>
    <p:sldId id="346" r:id="rId8"/>
    <p:sldId id="363" r:id="rId9"/>
    <p:sldId id="359" r:id="rId10"/>
    <p:sldId id="360" r:id="rId11"/>
    <p:sldId id="364" r:id="rId12"/>
    <p:sldId id="365" r:id="rId13"/>
    <p:sldId id="347" r:id="rId14"/>
    <p:sldId id="349" r:id="rId15"/>
    <p:sldId id="350" r:id="rId16"/>
    <p:sldId id="278" r:id="rId17"/>
    <p:sldId id="266" r:id="rId18"/>
    <p:sldId id="361" r:id="rId19"/>
    <p:sldId id="352" r:id="rId20"/>
    <p:sldId id="362" r:id="rId21"/>
    <p:sldId id="353" r:id="rId22"/>
    <p:sldId id="354" r:id="rId23"/>
    <p:sldId id="357"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95"/>
    <p:restoredTop sz="94830"/>
  </p:normalViewPr>
  <p:slideViewPr>
    <p:cSldViewPr snapToGrid="0" snapToObjects="1">
      <p:cViewPr varScale="1">
        <p:scale>
          <a:sx n="121" d="100"/>
          <a:sy n="121" d="100"/>
        </p:scale>
        <p:origin x="8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35D302-E8B1-B047-8E5D-EE2D6789D754}" type="datetimeFigureOut">
              <a:rPr lang="en-US" smtClean="0"/>
              <a:t>6/3/20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29DCF-0A32-8E42-BF25-117795F24E4F}" type="slidenum">
              <a:rPr lang="en-US" smtClean="0"/>
              <a:t>‹#›</a:t>
            </a:fld>
            <a:endParaRPr lang="en-US"/>
          </a:p>
        </p:txBody>
      </p:sp>
    </p:spTree>
    <p:extLst>
      <p:ext uri="{BB962C8B-B14F-4D97-AF65-F5344CB8AC3E}">
        <p14:creationId xmlns:p14="http://schemas.microsoft.com/office/powerpoint/2010/main" val="270612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score of the feature, a floating point number. As in earlier versions of the format, the semantics of the score are ill-defined. It is strongly recommended that E-values be used for sequence similarity features, and that P-values be used for ab initio gene prediction features.</a:t>
            </a:r>
            <a:endParaRPr lang="en-US" dirty="0"/>
          </a:p>
        </p:txBody>
      </p:sp>
      <p:sp>
        <p:nvSpPr>
          <p:cNvPr id="4" name="Slide Number Placeholder 3"/>
          <p:cNvSpPr>
            <a:spLocks noGrp="1"/>
          </p:cNvSpPr>
          <p:nvPr>
            <p:ph type="sldNum" sz="quarter" idx="5"/>
          </p:nvPr>
        </p:nvSpPr>
        <p:spPr/>
        <p:txBody>
          <a:bodyPr/>
          <a:lstStyle/>
          <a:p>
            <a:fld id="{0E829DCF-0A32-8E42-BF25-117795F24E4F}" type="slidenum">
              <a:rPr lang="en-US" smtClean="0"/>
              <a:t>20</a:t>
            </a:fld>
            <a:endParaRPr lang="en-US"/>
          </a:p>
        </p:txBody>
      </p:sp>
    </p:spTree>
    <p:extLst>
      <p:ext uri="{BB962C8B-B14F-4D97-AF65-F5344CB8AC3E}">
        <p14:creationId xmlns:p14="http://schemas.microsoft.com/office/powerpoint/2010/main" val="425661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28D9-B2F4-4640-965E-129018A82D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9D2C45-2495-B347-9BEE-36C5CB880E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2A885-DF1B-DB45-AF23-2591BD5F0D33}"/>
              </a:ext>
            </a:extLst>
          </p:cNvPr>
          <p:cNvSpPr>
            <a:spLocks noGrp="1"/>
          </p:cNvSpPr>
          <p:nvPr>
            <p:ph type="dt" sz="half" idx="10"/>
          </p:nvPr>
        </p:nvSpPr>
        <p:spPr/>
        <p:txBody>
          <a:bodyPr/>
          <a:lstStyle/>
          <a:p>
            <a:fld id="{FF224E10-0410-AC42-8466-DA740B1169CB}" type="datetimeFigureOut">
              <a:rPr lang="en-US" smtClean="0"/>
              <a:t>6/3/20</a:t>
            </a:fld>
            <a:endParaRPr lang="en-US"/>
          </a:p>
        </p:txBody>
      </p:sp>
      <p:sp>
        <p:nvSpPr>
          <p:cNvPr id="5" name="Footer Placeholder 4">
            <a:extLst>
              <a:ext uri="{FF2B5EF4-FFF2-40B4-BE49-F238E27FC236}">
                <a16:creationId xmlns:a16="http://schemas.microsoft.com/office/drawing/2014/main" id="{99AB0144-0250-7143-AB88-782F94AA5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0194F-FF35-F846-9A0C-AC24D95D2E88}"/>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407877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4AEE-0661-684D-89E0-73DD155490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D1CDFF-CB75-1E48-A011-EC76843304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147E5-3B93-2E45-A0D0-20E891542C07}"/>
              </a:ext>
            </a:extLst>
          </p:cNvPr>
          <p:cNvSpPr>
            <a:spLocks noGrp="1"/>
          </p:cNvSpPr>
          <p:nvPr>
            <p:ph type="dt" sz="half" idx="10"/>
          </p:nvPr>
        </p:nvSpPr>
        <p:spPr/>
        <p:txBody>
          <a:bodyPr/>
          <a:lstStyle/>
          <a:p>
            <a:fld id="{FF224E10-0410-AC42-8466-DA740B1169CB}" type="datetimeFigureOut">
              <a:rPr lang="en-US" smtClean="0"/>
              <a:t>6/3/20</a:t>
            </a:fld>
            <a:endParaRPr lang="en-US"/>
          </a:p>
        </p:txBody>
      </p:sp>
      <p:sp>
        <p:nvSpPr>
          <p:cNvPr id="5" name="Footer Placeholder 4">
            <a:extLst>
              <a:ext uri="{FF2B5EF4-FFF2-40B4-BE49-F238E27FC236}">
                <a16:creationId xmlns:a16="http://schemas.microsoft.com/office/drawing/2014/main" id="{780C9CE1-57B9-B248-9F1F-72AA18068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5866B-130D-F54C-8457-15334F6DE2F3}"/>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380812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1929D-F2BA-874F-9447-C649C31308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54BBB6-870E-FA43-B9F9-03C253FA67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A4E72-B6A8-C341-9955-C6BE65283BA9}"/>
              </a:ext>
            </a:extLst>
          </p:cNvPr>
          <p:cNvSpPr>
            <a:spLocks noGrp="1"/>
          </p:cNvSpPr>
          <p:nvPr>
            <p:ph type="dt" sz="half" idx="10"/>
          </p:nvPr>
        </p:nvSpPr>
        <p:spPr/>
        <p:txBody>
          <a:bodyPr/>
          <a:lstStyle/>
          <a:p>
            <a:fld id="{FF224E10-0410-AC42-8466-DA740B1169CB}" type="datetimeFigureOut">
              <a:rPr lang="en-US" smtClean="0"/>
              <a:t>6/3/20</a:t>
            </a:fld>
            <a:endParaRPr lang="en-US"/>
          </a:p>
        </p:txBody>
      </p:sp>
      <p:sp>
        <p:nvSpPr>
          <p:cNvPr id="5" name="Footer Placeholder 4">
            <a:extLst>
              <a:ext uri="{FF2B5EF4-FFF2-40B4-BE49-F238E27FC236}">
                <a16:creationId xmlns:a16="http://schemas.microsoft.com/office/drawing/2014/main" id="{D983BE21-F059-EF4C-A7E9-C54DC93A7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F1940-BB24-D841-98EF-A590832286E0}"/>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2929180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9426-E125-FD4F-9EC1-6044B0D566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E6AFEA-EEEE-FF48-A050-8A8C86A25B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402E6A-458C-9447-A9E7-6136A535345A}"/>
              </a:ext>
            </a:extLst>
          </p:cNvPr>
          <p:cNvSpPr>
            <a:spLocks noGrp="1"/>
          </p:cNvSpPr>
          <p:nvPr>
            <p:ph type="dt" sz="half" idx="10"/>
          </p:nvPr>
        </p:nvSpPr>
        <p:spPr/>
        <p:txBody>
          <a:bodyPr/>
          <a:lstStyle/>
          <a:p>
            <a:fld id="{FF224E10-0410-AC42-8466-DA740B1169CB}" type="datetimeFigureOut">
              <a:rPr lang="en-US" smtClean="0"/>
              <a:t>6/3/20</a:t>
            </a:fld>
            <a:endParaRPr lang="en-US"/>
          </a:p>
        </p:txBody>
      </p:sp>
      <p:sp>
        <p:nvSpPr>
          <p:cNvPr id="5" name="Footer Placeholder 4">
            <a:extLst>
              <a:ext uri="{FF2B5EF4-FFF2-40B4-BE49-F238E27FC236}">
                <a16:creationId xmlns:a16="http://schemas.microsoft.com/office/drawing/2014/main" id="{5D755BEB-35AB-FB49-B07F-73FEE58F8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6910B-9321-AE44-B9CD-A5FFBC8E25DF}"/>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514550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3F5D3-DF58-C84E-B422-19470C3952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CEC6C4-D3A8-F244-BF40-E597C0C043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48A16-5DEB-0643-B9E3-9523F20ACE5D}"/>
              </a:ext>
            </a:extLst>
          </p:cNvPr>
          <p:cNvSpPr>
            <a:spLocks noGrp="1"/>
          </p:cNvSpPr>
          <p:nvPr>
            <p:ph type="dt" sz="half" idx="10"/>
          </p:nvPr>
        </p:nvSpPr>
        <p:spPr/>
        <p:txBody>
          <a:bodyPr/>
          <a:lstStyle/>
          <a:p>
            <a:fld id="{FF224E10-0410-AC42-8466-DA740B1169CB}" type="datetimeFigureOut">
              <a:rPr lang="en-US" smtClean="0"/>
              <a:t>6/3/20</a:t>
            </a:fld>
            <a:endParaRPr lang="en-US"/>
          </a:p>
        </p:txBody>
      </p:sp>
      <p:sp>
        <p:nvSpPr>
          <p:cNvPr id="5" name="Footer Placeholder 4">
            <a:extLst>
              <a:ext uri="{FF2B5EF4-FFF2-40B4-BE49-F238E27FC236}">
                <a16:creationId xmlns:a16="http://schemas.microsoft.com/office/drawing/2014/main" id="{B7A3827F-FCD8-6C40-B9A0-C5B55003B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7FABB-F229-BE4C-A3A0-BA6A75B2EC07}"/>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308234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8EE5-FE23-9143-8116-6AD13856D1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8286F-8C35-C74B-96B2-5C53CF2C42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759828-9A9D-BD4A-AF47-B0D6B6B2DA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0DDA74-6201-3F4B-9FF7-9C5D434833D7}"/>
              </a:ext>
            </a:extLst>
          </p:cNvPr>
          <p:cNvSpPr>
            <a:spLocks noGrp="1"/>
          </p:cNvSpPr>
          <p:nvPr>
            <p:ph type="dt" sz="half" idx="10"/>
          </p:nvPr>
        </p:nvSpPr>
        <p:spPr/>
        <p:txBody>
          <a:bodyPr/>
          <a:lstStyle/>
          <a:p>
            <a:fld id="{FF224E10-0410-AC42-8466-DA740B1169CB}" type="datetimeFigureOut">
              <a:rPr lang="en-US" smtClean="0"/>
              <a:t>6/3/20</a:t>
            </a:fld>
            <a:endParaRPr lang="en-US"/>
          </a:p>
        </p:txBody>
      </p:sp>
      <p:sp>
        <p:nvSpPr>
          <p:cNvPr id="6" name="Footer Placeholder 5">
            <a:extLst>
              <a:ext uri="{FF2B5EF4-FFF2-40B4-BE49-F238E27FC236}">
                <a16:creationId xmlns:a16="http://schemas.microsoft.com/office/drawing/2014/main" id="{593272A4-2072-5A48-9529-09042AD6B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3A0AB7-2B90-0C40-9759-E4E31322015C}"/>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398990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C68D-F985-074C-B808-2FD362EED5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C7E116-D05F-0449-90BB-E97466C3A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3E8A5F-42F3-B841-B85B-38124986F5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CB9459-72B4-C845-B9DA-DB25067B9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129F87-6B6D-EE41-98C9-8B85B04396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D97701-1140-C743-B336-A303B4BAA7EB}"/>
              </a:ext>
            </a:extLst>
          </p:cNvPr>
          <p:cNvSpPr>
            <a:spLocks noGrp="1"/>
          </p:cNvSpPr>
          <p:nvPr>
            <p:ph type="dt" sz="half" idx="10"/>
          </p:nvPr>
        </p:nvSpPr>
        <p:spPr/>
        <p:txBody>
          <a:bodyPr/>
          <a:lstStyle/>
          <a:p>
            <a:fld id="{FF224E10-0410-AC42-8466-DA740B1169CB}" type="datetimeFigureOut">
              <a:rPr lang="en-US" smtClean="0"/>
              <a:t>6/3/20</a:t>
            </a:fld>
            <a:endParaRPr lang="en-US"/>
          </a:p>
        </p:txBody>
      </p:sp>
      <p:sp>
        <p:nvSpPr>
          <p:cNvPr id="8" name="Footer Placeholder 7">
            <a:extLst>
              <a:ext uri="{FF2B5EF4-FFF2-40B4-BE49-F238E27FC236}">
                <a16:creationId xmlns:a16="http://schemas.microsoft.com/office/drawing/2014/main" id="{19F35591-7353-B642-BCEC-80DF9CC134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26C899-7571-7143-A4C0-AAADB0647608}"/>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1448925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5CE8-E553-0441-B168-0D292688A1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0DEC8-8C78-8347-8899-0ED7EC0AB066}"/>
              </a:ext>
            </a:extLst>
          </p:cNvPr>
          <p:cNvSpPr>
            <a:spLocks noGrp="1"/>
          </p:cNvSpPr>
          <p:nvPr>
            <p:ph type="dt" sz="half" idx="10"/>
          </p:nvPr>
        </p:nvSpPr>
        <p:spPr/>
        <p:txBody>
          <a:bodyPr/>
          <a:lstStyle/>
          <a:p>
            <a:fld id="{FF224E10-0410-AC42-8466-DA740B1169CB}" type="datetimeFigureOut">
              <a:rPr lang="en-US" smtClean="0"/>
              <a:t>6/3/20</a:t>
            </a:fld>
            <a:endParaRPr lang="en-US"/>
          </a:p>
        </p:txBody>
      </p:sp>
      <p:sp>
        <p:nvSpPr>
          <p:cNvPr id="4" name="Footer Placeholder 3">
            <a:extLst>
              <a:ext uri="{FF2B5EF4-FFF2-40B4-BE49-F238E27FC236}">
                <a16:creationId xmlns:a16="http://schemas.microsoft.com/office/drawing/2014/main" id="{1A16B1BC-4302-994D-AB50-C62E041B87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F187CC-FB01-2246-A8FD-F0D00D63AE17}"/>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2624391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E4C0A5-52F1-7442-8604-91ED8986FA6F}"/>
              </a:ext>
            </a:extLst>
          </p:cNvPr>
          <p:cNvSpPr>
            <a:spLocks noGrp="1"/>
          </p:cNvSpPr>
          <p:nvPr>
            <p:ph type="dt" sz="half" idx="10"/>
          </p:nvPr>
        </p:nvSpPr>
        <p:spPr/>
        <p:txBody>
          <a:bodyPr/>
          <a:lstStyle/>
          <a:p>
            <a:fld id="{FF224E10-0410-AC42-8466-DA740B1169CB}" type="datetimeFigureOut">
              <a:rPr lang="en-US" smtClean="0"/>
              <a:t>6/3/20</a:t>
            </a:fld>
            <a:endParaRPr lang="en-US"/>
          </a:p>
        </p:txBody>
      </p:sp>
      <p:sp>
        <p:nvSpPr>
          <p:cNvPr id="3" name="Footer Placeholder 2">
            <a:extLst>
              <a:ext uri="{FF2B5EF4-FFF2-40B4-BE49-F238E27FC236}">
                <a16:creationId xmlns:a16="http://schemas.microsoft.com/office/drawing/2014/main" id="{E2CAC1F3-60DE-3141-A6BC-13F1F8B991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600D90-B3EA-1A4B-AB59-AC37FF20D997}"/>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3421000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3B6C-4E1F-8244-A5C9-32A2A2B5F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BEEA8D-268B-6241-9484-2838E85C0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539A3C-0BE1-5847-ADC1-5EE05B72D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79590-A021-AA4D-8DA3-7361B245FFC2}"/>
              </a:ext>
            </a:extLst>
          </p:cNvPr>
          <p:cNvSpPr>
            <a:spLocks noGrp="1"/>
          </p:cNvSpPr>
          <p:nvPr>
            <p:ph type="dt" sz="half" idx="10"/>
          </p:nvPr>
        </p:nvSpPr>
        <p:spPr/>
        <p:txBody>
          <a:bodyPr/>
          <a:lstStyle/>
          <a:p>
            <a:fld id="{FF224E10-0410-AC42-8466-DA740B1169CB}" type="datetimeFigureOut">
              <a:rPr lang="en-US" smtClean="0"/>
              <a:t>6/3/20</a:t>
            </a:fld>
            <a:endParaRPr lang="en-US"/>
          </a:p>
        </p:txBody>
      </p:sp>
      <p:sp>
        <p:nvSpPr>
          <p:cNvPr id="6" name="Footer Placeholder 5">
            <a:extLst>
              <a:ext uri="{FF2B5EF4-FFF2-40B4-BE49-F238E27FC236}">
                <a16:creationId xmlns:a16="http://schemas.microsoft.com/office/drawing/2014/main" id="{563EFEB2-2C9C-0E40-B622-90C9088DA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5FDD2-335C-184C-9473-FD6AC8741D5A}"/>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1893138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FFCF-4E38-F243-A3C6-3DB485649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0D1CA0-AF61-4C43-AA0F-5856DAC5E6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4BEEED-ABAF-F741-90D3-BFC403562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31818-2490-2A4B-96F9-CC21C346E1DE}"/>
              </a:ext>
            </a:extLst>
          </p:cNvPr>
          <p:cNvSpPr>
            <a:spLocks noGrp="1"/>
          </p:cNvSpPr>
          <p:nvPr>
            <p:ph type="dt" sz="half" idx="10"/>
          </p:nvPr>
        </p:nvSpPr>
        <p:spPr/>
        <p:txBody>
          <a:bodyPr/>
          <a:lstStyle/>
          <a:p>
            <a:fld id="{FF224E10-0410-AC42-8466-DA740B1169CB}" type="datetimeFigureOut">
              <a:rPr lang="en-US" smtClean="0"/>
              <a:t>6/3/20</a:t>
            </a:fld>
            <a:endParaRPr lang="en-US"/>
          </a:p>
        </p:txBody>
      </p:sp>
      <p:sp>
        <p:nvSpPr>
          <p:cNvPr id="6" name="Footer Placeholder 5">
            <a:extLst>
              <a:ext uri="{FF2B5EF4-FFF2-40B4-BE49-F238E27FC236}">
                <a16:creationId xmlns:a16="http://schemas.microsoft.com/office/drawing/2014/main" id="{3E814B4F-7F6A-9048-B393-A2BB678F68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C89204-3AA2-184E-9D0A-0273C4DC1A2E}"/>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197205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12CC2-666F-244F-87C0-0A2C58BF2C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94F00-15BB-8E42-9850-77B4ECCF5E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70B5E-8F06-F84C-A17A-2071D305E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24E10-0410-AC42-8466-DA740B1169CB}" type="datetimeFigureOut">
              <a:rPr lang="en-US" smtClean="0"/>
              <a:t>6/3/20</a:t>
            </a:fld>
            <a:endParaRPr lang="en-US"/>
          </a:p>
        </p:txBody>
      </p:sp>
      <p:sp>
        <p:nvSpPr>
          <p:cNvPr id="5" name="Footer Placeholder 4">
            <a:extLst>
              <a:ext uri="{FF2B5EF4-FFF2-40B4-BE49-F238E27FC236}">
                <a16:creationId xmlns:a16="http://schemas.microsoft.com/office/drawing/2014/main" id="{AFD0C603-3DBE-4249-9E92-6E51EBF2ED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E6D445-485B-A941-A37A-1DBDF6384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6B4AA2-720F-0648-8188-221ED63E038E}" type="slidenum">
              <a:rPr lang="en-US" smtClean="0"/>
              <a:t>‹#›</a:t>
            </a:fld>
            <a:endParaRPr lang="en-US"/>
          </a:p>
        </p:txBody>
      </p:sp>
    </p:spTree>
    <p:extLst>
      <p:ext uri="{BB962C8B-B14F-4D97-AF65-F5344CB8AC3E}">
        <p14:creationId xmlns:p14="http://schemas.microsoft.com/office/powerpoint/2010/main" val="2686333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llumina.com/content/dam/illumina-marketing/documents/products/illumina_sequencing_introduction.pdf"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llumina.com/content/dam/illumina-marketing/documents/products/illumina_sequencing_introduction.pdf"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Phred_quality_score" TargetMode="External"/><Relationship Id="rId2" Type="http://schemas.openxmlformats.org/officeDocument/2006/relationships/image" Target="../media/image12.tiff"/><Relationship Id="rId1" Type="http://schemas.openxmlformats.org/officeDocument/2006/relationships/slideLayout" Target="../slideLayouts/slideLayout2.xml"/><Relationship Id="rId4" Type="http://schemas.openxmlformats.org/officeDocument/2006/relationships/image" Target="../media/image13.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berg/rutter_lab_coding_bootcam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internationalgenome.org/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2E176F6-D489-844A-AD79-72B617437DAA}"/>
              </a:ext>
            </a:extLst>
          </p:cNvPr>
          <p:cNvSpPr>
            <a:spLocks noGrp="1"/>
          </p:cNvSpPr>
          <p:nvPr>
            <p:ph type="ctrTitle"/>
          </p:nvPr>
        </p:nvSpPr>
        <p:spPr>
          <a:xfrm>
            <a:off x="1524000" y="2177147"/>
            <a:ext cx="9144000" cy="2503706"/>
          </a:xfrm>
        </p:spPr>
        <p:txBody>
          <a:bodyPr>
            <a:normAutofit fontScale="90000"/>
          </a:bodyPr>
          <a:lstStyle/>
          <a:p>
            <a:r>
              <a:rPr lang="en-US" dirty="0"/>
              <a:t>#1.2: Bioinformatics File Types and their manipulation</a:t>
            </a:r>
            <a:br>
              <a:rPr lang="en-US" dirty="0"/>
            </a:br>
            <a:endParaRPr lang="en-US" dirty="0"/>
          </a:p>
        </p:txBody>
      </p:sp>
    </p:spTree>
    <p:extLst>
      <p:ext uri="{BB962C8B-B14F-4D97-AF65-F5344CB8AC3E}">
        <p14:creationId xmlns:p14="http://schemas.microsoft.com/office/powerpoint/2010/main" val="3213311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37ED-F733-F845-86F8-B9ABB29E32F7}"/>
              </a:ext>
            </a:extLst>
          </p:cNvPr>
          <p:cNvSpPr>
            <a:spLocks noGrp="1"/>
          </p:cNvSpPr>
          <p:nvPr>
            <p:ph type="title"/>
          </p:nvPr>
        </p:nvSpPr>
        <p:spPr/>
        <p:txBody>
          <a:bodyPr/>
          <a:lstStyle/>
          <a:p>
            <a:r>
              <a:rPr lang="en-US" dirty="0"/>
              <a:t>Copying Files</a:t>
            </a:r>
          </a:p>
        </p:txBody>
      </p:sp>
      <p:sp>
        <p:nvSpPr>
          <p:cNvPr id="3" name="Content Placeholder 2">
            <a:extLst>
              <a:ext uri="{FF2B5EF4-FFF2-40B4-BE49-F238E27FC236}">
                <a16:creationId xmlns:a16="http://schemas.microsoft.com/office/drawing/2014/main" id="{5B5EA533-E715-C542-A3DE-7389FC364515}"/>
              </a:ext>
            </a:extLst>
          </p:cNvPr>
          <p:cNvSpPr>
            <a:spLocks noGrp="1"/>
          </p:cNvSpPr>
          <p:nvPr>
            <p:ph idx="1"/>
          </p:nvPr>
        </p:nvSpPr>
        <p:spPr/>
        <p:txBody>
          <a:bodyPr/>
          <a:lstStyle/>
          <a:p>
            <a:pPr marL="0" indent="0">
              <a:buNone/>
            </a:pPr>
            <a:r>
              <a:rPr lang="en-US" dirty="0"/>
              <a:t>$ cp</a:t>
            </a:r>
          </a:p>
        </p:txBody>
      </p:sp>
      <p:pic>
        <p:nvPicPr>
          <p:cNvPr id="5" name="Picture 4">
            <a:extLst>
              <a:ext uri="{FF2B5EF4-FFF2-40B4-BE49-F238E27FC236}">
                <a16:creationId xmlns:a16="http://schemas.microsoft.com/office/drawing/2014/main" id="{75DEFB1D-B9F7-C84F-8F15-E72384360689}"/>
              </a:ext>
            </a:extLst>
          </p:cNvPr>
          <p:cNvPicPr>
            <a:picLocks noChangeAspect="1"/>
          </p:cNvPicPr>
          <p:nvPr/>
        </p:nvPicPr>
        <p:blipFill>
          <a:blip r:embed="rId2"/>
          <a:stretch>
            <a:fillRect/>
          </a:stretch>
        </p:blipFill>
        <p:spPr>
          <a:xfrm>
            <a:off x="2293353" y="2568074"/>
            <a:ext cx="6426200" cy="3454400"/>
          </a:xfrm>
          <a:prstGeom prst="rect">
            <a:avLst/>
          </a:prstGeom>
        </p:spPr>
      </p:pic>
    </p:spTree>
    <p:extLst>
      <p:ext uri="{BB962C8B-B14F-4D97-AF65-F5344CB8AC3E}">
        <p14:creationId xmlns:p14="http://schemas.microsoft.com/office/powerpoint/2010/main" val="103455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7053-9B4B-E144-9805-F81C3AAA8D65}"/>
              </a:ext>
            </a:extLst>
          </p:cNvPr>
          <p:cNvSpPr>
            <a:spLocks noGrp="1"/>
          </p:cNvSpPr>
          <p:nvPr>
            <p:ph type="title"/>
          </p:nvPr>
        </p:nvSpPr>
        <p:spPr/>
        <p:txBody>
          <a:bodyPr/>
          <a:lstStyle/>
          <a:p>
            <a:r>
              <a:rPr lang="en-US" dirty="0"/>
              <a:t>Sequencing</a:t>
            </a:r>
          </a:p>
        </p:txBody>
      </p:sp>
      <p:pic>
        <p:nvPicPr>
          <p:cNvPr id="5" name="Picture 4">
            <a:extLst>
              <a:ext uri="{FF2B5EF4-FFF2-40B4-BE49-F238E27FC236}">
                <a16:creationId xmlns:a16="http://schemas.microsoft.com/office/drawing/2014/main" id="{45EFDDAF-71D4-2B4A-BC7F-6719C0B7FB63}"/>
              </a:ext>
            </a:extLst>
          </p:cNvPr>
          <p:cNvPicPr>
            <a:picLocks noChangeAspect="1"/>
          </p:cNvPicPr>
          <p:nvPr/>
        </p:nvPicPr>
        <p:blipFill>
          <a:blip r:embed="rId2"/>
          <a:stretch>
            <a:fillRect/>
          </a:stretch>
        </p:blipFill>
        <p:spPr>
          <a:xfrm>
            <a:off x="1114926" y="1690688"/>
            <a:ext cx="9962147" cy="4899977"/>
          </a:xfrm>
          <a:prstGeom prst="rect">
            <a:avLst/>
          </a:prstGeom>
        </p:spPr>
      </p:pic>
      <p:sp>
        <p:nvSpPr>
          <p:cNvPr id="7" name="Rectangle 6">
            <a:extLst>
              <a:ext uri="{FF2B5EF4-FFF2-40B4-BE49-F238E27FC236}">
                <a16:creationId xmlns:a16="http://schemas.microsoft.com/office/drawing/2014/main" id="{16B9186C-605B-F849-B45B-B7CBCB3EBD31}"/>
              </a:ext>
            </a:extLst>
          </p:cNvPr>
          <p:cNvSpPr/>
          <p:nvPr/>
        </p:nvSpPr>
        <p:spPr>
          <a:xfrm>
            <a:off x="6368716" y="6590665"/>
            <a:ext cx="6096000" cy="230832"/>
          </a:xfrm>
          <a:prstGeom prst="rect">
            <a:avLst/>
          </a:prstGeom>
        </p:spPr>
        <p:txBody>
          <a:bodyPr>
            <a:spAutoFit/>
          </a:bodyPr>
          <a:lstStyle/>
          <a:p>
            <a:r>
              <a:rPr lang="en-US" sz="900" dirty="0">
                <a:hlinkClick r:id="rId3"/>
              </a:rPr>
              <a:t>https://www.illumina.com/content/dam/illumina-marketing/documents/products/illumina_sequencing_introduction.pdf</a:t>
            </a:r>
            <a:endParaRPr lang="en-US" sz="900" dirty="0"/>
          </a:p>
        </p:txBody>
      </p:sp>
    </p:spTree>
    <p:extLst>
      <p:ext uri="{BB962C8B-B14F-4D97-AF65-F5344CB8AC3E}">
        <p14:creationId xmlns:p14="http://schemas.microsoft.com/office/powerpoint/2010/main" val="34120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E2A7-A1A1-7A46-8394-279277204BC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C415333-B8F6-5346-9BC4-34F03BDABCB5}"/>
              </a:ext>
            </a:extLst>
          </p:cNvPr>
          <p:cNvPicPr>
            <a:picLocks noGrp="1" noChangeAspect="1"/>
          </p:cNvPicPr>
          <p:nvPr>
            <p:ph idx="1"/>
          </p:nvPr>
        </p:nvPicPr>
        <p:blipFill>
          <a:blip r:embed="rId2"/>
          <a:stretch>
            <a:fillRect/>
          </a:stretch>
        </p:blipFill>
        <p:spPr>
          <a:xfrm>
            <a:off x="1474464" y="1552073"/>
            <a:ext cx="9243072" cy="5061117"/>
          </a:xfrm>
        </p:spPr>
      </p:pic>
      <p:sp>
        <p:nvSpPr>
          <p:cNvPr id="6" name="Rectangle 5">
            <a:extLst>
              <a:ext uri="{FF2B5EF4-FFF2-40B4-BE49-F238E27FC236}">
                <a16:creationId xmlns:a16="http://schemas.microsoft.com/office/drawing/2014/main" id="{F8CBCCC5-C8FC-C741-975C-04206BFA7DC1}"/>
              </a:ext>
            </a:extLst>
          </p:cNvPr>
          <p:cNvSpPr/>
          <p:nvPr/>
        </p:nvSpPr>
        <p:spPr>
          <a:xfrm>
            <a:off x="6368716" y="6590665"/>
            <a:ext cx="6096000" cy="230832"/>
          </a:xfrm>
          <a:prstGeom prst="rect">
            <a:avLst/>
          </a:prstGeom>
        </p:spPr>
        <p:txBody>
          <a:bodyPr>
            <a:spAutoFit/>
          </a:bodyPr>
          <a:lstStyle/>
          <a:p>
            <a:r>
              <a:rPr lang="en-US" sz="900" dirty="0">
                <a:hlinkClick r:id="rId3"/>
              </a:rPr>
              <a:t>https://www.illumina.com/content/dam/illumina-marketing/documents/products/illumina_sequencing_introduction.pdf</a:t>
            </a:r>
            <a:endParaRPr lang="en-US" sz="900" dirty="0"/>
          </a:p>
        </p:txBody>
      </p:sp>
    </p:spTree>
    <p:extLst>
      <p:ext uri="{BB962C8B-B14F-4D97-AF65-F5344CB8AC3E}">
        <p14:creationId xmlns:p14="http://schemas.microsoft.com/office/powerpoint/2010/main" val="177437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8129-2E75-0E48-A32A-3AFE293F07D6}"/>
              </a:ext>
            </a:extLst>
          </p:cNvPr>
          <p:cNvSpPr>
            <a:spLocks noGrp="1"/>
          </p:cNvSpPr>
          <p:nvPr>
            <p:ph type="title"/>
          </p:nvPr>
        </p:nvSpPr>
        <p:spPr/>
        <p:txBody>
          <a:bodyPr/>
          <a:lstStyle/>
          <a:p>
            <a:r>
              <a:rPr lang="en-US" dirty="0"/>
              <a:t>Bioinformatics File Types</a:t>
            </a:r>
          </a:p>
        </p:txBody>
      </p:sp>
      <p:sp>
        <p:nvSpPr>
          <p:cNvPr id="3" name="Content Placeholder 2">
            <a:extLst>
              <a:ext uri="{FF2B5EF4-FFF2-40B4-BE49-F238E27FC236}">
                <a16:creationId xmlns:a16="http://schemas.microsoft.com/office/drawing/2014/main" id="{8FFC49C0-75A3-BA47-8E10-07BFFAF6C7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435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D530-DEF0-DD42-AE15-A34C5DFFE63C}"/>
              </a:ext>
            </a:extLst>
          </p:cNvPr>
          <p:cNvSpPr>
            <a:spLocks noGrp="1"/>
          </p:cNvSpPr>
          <p:nvPr>
            <p:ph type="title"/>
          </p:nvPr>
        </p:nvSpPr>
        <p:spPr/>
        <p:txBody>
          <a:bodyPr/>
          <a:lstStyle/>
          <a:p>
            <a:r>
              <a:rPr lang="en-US" dirty="0"/>
              <a:t>FASTA</a:t>
            </a:r>
          </a:p>
        </p:txBody>
      </p:sp>
      <p:sp>
        <p:nvSpPr>
          <p:cNvPr id="3" name="Content Placeholder 2">
            <a:extLst>
              <a:ext uri="{FF2B5EF4-FFF2-40B4-BE49-F238E27FC236}">
                <a16:creationId xmlns:a16="http://schemas.microsoft.com/office/drawing/2014/main" id="{507D9BA5-E2F4-3E4F-A8E0-239E1D7BB043}"/>
              </a:ext>
            </a:extLst>
          </p:cNvPr>
          <p:cNvSpPr>
            <a:spLocks noGrp="1"/>
          </p:cNvSpPr>
          <p:nvPr>
            <p:ph idx="1"/>
          </p:nvPr>
        </p:nvSpPr>
        <p:spPr/>
        <p:txBody>
          <a:bodyPr>
            <a:normAutofit lnSpcReduction="10000"/>
          </a:bodyPr>
          <a:lstStyle/>
          <a:p>
            <a:r>
              <a:rPr lang="en-US" dirty="0"/>
              <a:t>A nucleotide sequence file</a:t>
            </a:r>
          </a:p>
          <a:p>
            <a:r>
              <a:rPr lang="en-US" dirty="0"/>
              <a:t>&gt; indicates record ID/name</a:t>
            </a:r>
          </a:p>
          <a:p>
            <a:r>
              <a:rPr lang="en-US" dirty="0"/>
              <a:t>Second line is the sequence</a:t>
            </a:r>
          </a:p>
          <a:p>
            <a:r>
              <a:rPr lang="en-US" dirty="0"/>
              <a:t>One file can have this pattern repeat for multiple FASTA records</a:t>
            </a:r>
          </a:p>
          <a:p>
            <a:endParaRPr lang="en-US" dirty="0"/>
          </a:p>
          <a:p>
            <a:pPr marL="0" indent="0">
              <a:buNone/>
            </a:pPr>
            <a:r>
              <a:rPr lang="en-US" dirty="0"/>
              <a:t>&gt;record</a:t>
            </a:r>
          </a:p>
          <a:p>
            <a:pPr marL="0" indent="0">
              <a:buNone/>
            </a:pPr>
            <a:r>
              <a:rPr lang="en-US" dirty="0"/>
              <a:t>ATATGTGTATACTCTATAGAGAGGATCTAGAGTATAGC</a:t>
            </a:r>
          </a:p>
          <a:p>
            <a:pPr marL="0" indent="0">
              <a:buNone/>
            </a:pPr>
            <a:r>
              <a:rPr lang="en-US" dirty="0"/>
              <a:t>TCGCGTATAGAGATCTTCGCGATATAGAGAGTCTGCG</a:t>
            </a:r>
          </a:p>
          <a:p>
            <a:pPr marL="0" indent="0">
              <a:buNone/>
            </a:pPr>
            <a:r>
              <a:rPr lang="en-US" dirty="0"/>
              <a:t>AAGGCTCTCGCGCGCAAAGAGAGAGATATTCGCGC</a:t>
            </a:r>
          </a:p>
          <a:p>
            <a:endParaRPr lang="en-US" dirty="0"/>
          </a:p>
        </p:txBody>
      </p:sp>
    </p:spTree>
    <p:extLst>
      <p:ext uri="{BB962C8B-B14F-4D97-AF65-F5344CB8AC3E}">
        <p14:creationId xmlns:p14="http://schemas.microsoft.com/office/powerpoint/2010/main" val="3341451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87F3-C22B-D645-8914-6AAEDA10259C}"/>
              </a:ext>
            </a:extLst>
          </p:cNvPr>
          <p:cNvSpPr>
            <a:spLocks noGrp="1"/>
          </p:cNvSpPr>
          <p:nvPr>
            <p:ph type="title"/>
          </p:nvPr>
        </p:nvSpPr>
        <p:spPr/>
        <p:txBody>
          <a:bodyPr/>
          <a:lstStyle/>
          <a:p>
            <a:r>
              <a:rPr lang="en-US" dirty="0"/>
              <a:t>FASTQ</a:t>
            </a:r>
          </a:p>
        </p:txBody>
      </p:sp>
      <p:sp>
        <p:nvSpPr>
          <p:cNvPr id="3" name="Content Placeholder 2">
            <a:extLst>
              <a:ext uri="{FF2B5EF4-FFF2-40B4-BE49-F238E27FC236}">
                <a16:creationId xmlns:a16="http://schemas.microsoft.com/office/drawing/2014/main" id="{9E133B6D-B402-4948-97DB-9DAA782B4CB6}"/>
              </a:ext>
            </a:extLst>
          </p:cNvPr>
          <p:cNvSpPr>
            <a:spLocks noGrp="1"/>
          </p:cNvSpPr>
          <p:nvPr>
            <p:ph idx="1"/>
          </p:nvPr>
        </p:nvSpPr>
        <p:spPr/>
        <p:txBody>
          <a:bodyPr>
            <a:normAutofit fontScale="77500" lnSpcReduction="20000"/>
          </a:bodyPr>
          <a:lstStyle/>
          <a:p>
            <a:r>
              <a:rPr lang="en-US" dirty="0"/>
              <a:t>A sequencing file with paired nucleotide sequence and quality score for each read</a:t>
            </a:r>
          </a:p>
          <a:p>
            <a:endParaRPr lang="en-US" dirty="0"/>
          </a:p>
          <a:p>
            <a:pPr marL="0" indent="0">
              <a:buNone/>
            </a:pPr>
            <a:r>
              <a:rPr lang="en-US" dirty="0"/>
              <a:t>@SRR2075930.2:UMI_NTGCG HS1:450:C5WTEACXX:7:1101:1276:2113 length=50</a:t>
            </a:r>
          </a:p>
          <a:p>
            <a:pPr marL="0" indent="0">
              <a:buNone/>
            </a:pPr>
            <a:r>
              <a:rPr lang="en-US" dirty="0"/>
              <a:t>CTACGTGTGGAGGCTCANGCAGCGCTTCTGGCTGGAACGGGGAA</a:t>
            </a:r>
          </a:p>
          <a:p>
            <a:pPr marL="0" indent="0">
              <a:buNone/>
            </a:pPr>
            <a:r>
              <a:rPr lang="en-US" dirty="0"/>
              <a:t>+</a:t>
            </a:r>
          </a:p>
          <a:p>
            <a:pPr marL="0" indent="0">
              <a:buNone/>
            </a:pPr>
            <a:r>
              <a:rPr lang="en-US" dirty="0"/>
              <a:t>:@&lt;??@?:&gt;??&lt;=??@&gt;#189==?????&gt;?&lt;??&lt;??&gt;??55985</a:t>
            </a:r>
          </a:p>
          <a:p>
            <a:pPr marL="0" indent="0">
              <a:buNone/>
            </a:pPr>
            <a:endParaRPr lang="en-US" dirty="0"/>
          </a:p>
          <a:p>
            <a:pPr marL="0" indent="0">
              <a:buNone/>
            </a:pPr>
            <a:r>
              <a:rPr lang="en-US" dirty="0"/>
              <a:t>Line 1: read ID (will start with an @)</a:t>
            </a:r>
          </a:p>
          <a:p>
            <a:pPr marL="0" indent="0">
              <a:buNone/>
            </a:pPr>
            <a:r>
              <a:rPr lang="en-US" dirty="0"/>
              <a:t>Line 2: read sequence</a:t>
            </a:r>
          </a:p>
          <a:p>
            <a:pPr marL="0" indent="0">
              <a:buNone/>
            </a:pPr>
            <a:r>
              <a:rPr lang="en-US" dirty="0"/>
              <a:t>Line3: spacer (sometimes will have the the read ID repeated)</a:t>
            </a:r>
          </a:p>
          <a:p>
            <a:pPr marL="0" indent="0">
              <a:buNone/>
            </a:pPr>
            <a:r>
              <a:rPr lang="en-US" dirty="0"/>
              <a:t>Line4: The corresponding PHRED score</a:t>
            </a:r>
          </a:p>
          <a:p>
            <a:endParaRPr lang="en-US" dirty="0"/>
          </a:p>
        </p:txBody>
      </p:sp>
    </p:spTree>
    <p:extLst>
      <p:ext uri="{BB962C8B-B14F-4D97-AF65-F5344CB8AC3E}">
        <p14:creationId xmlns:p14="http://schemas.microsoft.com/office/powerpoint/2010/main" val="689537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C746-9C07-FD44-9EC4-8696ADA071FB}"/>
              </a:ext>
            </a:extLst>
          </p:cNvPr>
          <p:cNvSpPr>
            <a:spLocks noGrp="1"/>
          </p:cNvSpPr>
          <p:nvPr>
            <p:ph type="title"/>
          </p:nvPr>
        </p:nvSpPr>
        <p:spPr/>
        <p:txBody>
          <a:bodyPr/>
          <a:lstStyle/>
          <a:p>
            <a:r>
              <a:rPr lang="en-US" dirty="0"/>
              <a:t>PHRED</a:t>
            </a:r>
          </a:p>
        </p:txBody>
      </p:sp>
      <p:sp>
        <p:nvSpPr>
          <p:cNvPr id="3" name="Content Placeholder 2">
            <a:extLst>
              <a:ext uri="{FF2B5EF4-FFF2-40B4-BE49-F238E27FC236}">
                <a16:creationId xmlns:a16="http://schemas.microsoft.com/office/drawing/2014/main" id="{13FBDBF1-AB35-9643-AD4B-9BAA7A4E5498}"/>
              </a:ext>
            </a:extLst>
          </p:cNvPr>
          <p:cNvSpPr>
            <a:spLocks noGrp="1"/>
          </p:cNvSpPr>
          <p:nvPr>
            <p:ph idx="1"/>
          </p:nvPr>
        </p:nvSpPr>
        <p:spPr>
          <a:xfrm>
            <a:off x="838200" y="1825625"/>
            <a:ext cx="8346966" cy="4351338"/>
          </a:xfrm>
        </p:spPr>
        <p:txBody>
          <a:bodyPr/>
          <a:lstStyle/>
          <a:p>
            <a:r>
              <a:rPr lang="en-US" dirty="0"/>
              <a:t>Base call confidence score</a:t>
            </a:r>
          </a:p>
          <a:p>
            <a:r>
              <a:rPr lang="en-US" dirty="0"/>
              <a:t>ASCII characters alongside the read sequences</a:t>
            </a:r>
          </a:p>
        </p:txBody>
      </p:sp>
      <p:pic>
        <p:nvPicPr>
          <p:cNvPr id="5" name="Picture 4">
            <a:extLst>
              <a:ext uri="{FF2B5EF4-FFF2-40B4-BE49-F238E27FC236}">
                <a16:creationId xmlns:a16="http://schemas.microsoft.com/office/drawing/2014/main" id="{A987B46A-D5C2-F248-9A73-EB9CD5195BCD}"/>
              </a:ext>
            </a:extLst>
          </p:cNvPr>
          <p:cNvPicPr>
            <a:picLocks noChangeAspect="1"/>
          </p:cNvPicPr>
          <p:nvPr/>
        </p:nvPicPr>
        <p:blipFill>
          <a:blip r:embed="rId2"/>
          <a:stretch>
            <a:fillRect/>
          </a:stretch>
        </p:blipFill>
        <p:spPr>
          <a:xfrm>
            <a:off x="9185166" y="777328"/>
            <a:ext cx="2692400" cy="5156200"/>
          </a:xfrm>
          <a:prstGeom prst="rect">
            <a:avLst/>
          </a:prstGeom>
        </p:spPr>
      </p:pic>
      <p:sp>
        <p:nvSpPr>
          <p:cNvPr id="6" name="Rectangle 5">
            <a:extLst>
              <a:ext uri="{FF2B5EF4-FFF2-40B4-BE49-F238E27FC236}">
                <a16:creationId xmlns:a16="http://schemas.microsoft.com/office/drawing/2014/main" id="{EFE9202B-2B58-3644-9CC2-10136B6A31DA}"/>
              </a:ext>
            </a:extLst>
          </p:cNvPr>
          <p:cNvSpPr/>
          <p:nvPr/>
        </p:nvSpPr>
        <p:spPr>
          <a:xfrm>
            <a:off x="6947338" y="6315882"/>
            <a:ext cx="6096000" cy="461665"/>
          </a:xfrm>
          <a:prstGeom prst="rect">
            <a:avLst/>
          </a:prstGeom>
        </p:spPr>
        <p:txBody>
          <a:bodyPr>
            <a:spAutoFit/>
          </a:bodyPr>
          <a:lstStyle/>
          <a:p>
            <a:r>
              <a:rPr lang="en-US" sz="1200" dirty="0">
                <a:hlinkClick r:id="rId3"/>
              </a:rPr>
              <a:t>https://en.wikipedia.org/wiki/Phred_quality_score</a:t>
            </a:r>
            <a:endParaRPr lang="en-US" sz="1200" dirty="0">
              <a:hlinkClick r:id="" action="ppaction://noaction"/>
            </a:endParaRPr>
          </a:p>
          <a:p>
            <a:r>
              <a:rPr lang="en-US" sz="1200" dirty="0">
                <a:hlinkClick r:id="" action="ppaction://noaction"/>
              </a:rPr>
              <a:t>https://en.wikipedia.org/wiki/Fred_Flintstone#/media/File:Fred_Flintstone.png</a:t>
            </a:r>
            <a:endParaRPr lang="en-US" sz="1200" dirty="0"/>
          </a:p>
        </p:txBody>
      </p:sp>
      <p:pic>
        <p:nvPicPr>
          <p:cNvPr id="7" name="Picture 6">
            <a:extLst>
              <a:ext uri="{FF2B5EF4-FFF2-40B4-BE49-F238E27FC236}">
                <a16:creationId xmlns:a16="http://schemas.microsoft.com/office/drawing/2014/main" id="{9D6158A9-5F47-E642-BC30-006CACE8E0FC}"/>
              </a:ext>
            </a:extLst>
          </p:cNvPr>
          <p:cNvPicPr>
            <a:picLocks noChangeAspect="1"/>
          </p:cNvPicPr>
          <p:nvPr/>
        </p:nvPicPr>
        <p:blipFill>
          <a:blip r:embed="rId4"/>
          <a:stretch>
            <a:fillRect/>
          </a:stretch>
        </p:blipFill>
        <p:spPr>
          <a:xfrm>
            <a:off x="2068967" y="2976563"/>
            <a:ext cx="3900909" cy="3669292"/>
          </a:xfrm>
          <a:prstGeom prst="rect">
            <a:avLst/>
          </a:prstGeom>
        </p:spPr>
      </p:pic>
    </p:spTree>
    <p:extLst>
      <p:ext uri="{BB962C8B-B14F-4D97-AF65-F5344CB8AC3E}">
        <p14:creationId xmlns:p14="http://schemas.microsoft.com/office/powerpoint/2010/main" val="283280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9C8F-423E-D94A-9614-66E4D6271CFF}"/>
              </a:ext>
            </a:extLst>
          </p:cNvPr>
          <p:cNvSpPr>
            <a:spLocks noGrp="1"/>
          </p:cNvSpPr>
          <p:nvPr>
            <p:ph type="title"/>
          </p:nvPr>
        </p:nvSpPr>
        <p:spPr/>
        <p:txBody>
          <a:bodyPr/>
          <a:lstStyle/>
          <a:p>
            <a:r>
              <a:rPr lang="en-US" dirty="0"/>
              <a:t>SAM/BAM/CRAM file</a:t>
            </a:r>
          </a:p>
        </p:txBody>
      </p:sp>
      <p:sp>
        <p:nvSpPr>
          <p:cNvPr id="3" name="Content Placeholder 2">
            <a:extLst>
              <a:ext uri="{FF2B5EF4-FFF2-40B4-BE49-F238E27FC236}">
                <a16:creationId xmlns:a16="http://schemas.microsoft.com/office/drawing/2014/main" id="{442A8226-A183-904A-B069-8FDB0D4C1F3B}"/>
              </a:ext>
            </a:extLst>
          </p:cNvPr>
          <p:cNvSpPr>
            <a:spLocks noGrp="1"/>
          </p:cNvSpPr>
          <p:nvPr>
            <p:ph idx="1"/>
          </p:nvPr>
        </p:nvSpPr>
        <p:spPr/>
        <p:txBody>
          <a:bodyPr>
            <a:normAutofit lnSpcReduction="10000"/>
          </a:bodyPr>
          <a:lstStyle/>
          <a:p>
            <a:r>
              <a:rPr lang="en-US" u="sng" dirty="0"/>
              <a:t>S</a:t>
            </a:r>
            <a:r>
              <a:rPr lang="en-US" dirty="0"/>
              <a:t>equence </a:t>
            </a:r>
            <a:r>
              <a:rPr lang="en-US" u="sng" dirty="0"/>
              <a:t>A</a:t>
            </a:r>
            <a:r>
              <a:rPr lang="en-US" dirty="0"/>
              <a:t>lignment </a:t>
            </a:r>
            <a:r>
              <a:rPr lang="en-US" u="sng" dirty="0"/>
              <a:t>M</a:t>
            </a:r>
            <a:r>
              <a:rPr lang="en-US" dirty="0"/>
              <a:t>ap</a:t>
            </a:r>
          </a:p>
          <a:p>
            <a:r>
              <a:rPr lang="en-US" u="sng" dirty="0"/>
              <a:t>B</a:t>
            </a:r>
            <a:r>
              <a:rPr lang="en-US" dirty="0"/>
              <a:t>inary </a:t>
            </a:r>
            <a:r>
              <a:rPr lang="en-US" u="sng" dirty="0"/>
              <a:t>A</a:t>
            </a:r>
            <a:r>
              <a:rPr lang="en-US" dirty="0"/>
              <a:t>lignment </a:t>
            </a:r>
            <a:r>
              <a:rPr lang="en-US" u="sng" dirty="0"/>
              <a:t>M</a:t>
            </a:r>
            <a:r>
              <a:rPr lang="en-US" dirty="0"/>
              <a:t>ap</a:t>
            </a:r>
          </a:p>
          <a:p>
            <a:pPr lvl="1"/>
            <a:r>
              <a:rPr lang="en-US" dirty="0"/>
              <a:t>YOU NEED SAMTOOLS TO READ BAM FILES</a:t>
            </a:r>
          </a:p>
          <a:p>
            <a:r>
              <a:rPr lang="en-US" dirty="0"/>
              <a:t>CRAM: lossy compression BAM file</a:t>
            </a:r>
          </a:p>
          <a:p>
            <a:r>
              <a:rPr lang="en-US" dirty="0"/>
              <a:t>Tab-delimited</a:t>
            </a:r>
          </a:p>
          <a:p>
            <a:endParaRPr lang="en-US" dirty="0"/>
          </a:p>
          <a:p>
            <a:r>
              <a:rPr lang="en-US" dirty="0"/>
              <a:t>To view BAM files, we need </a:t>
            </a:r>
            <a:r>
              <a:rPr lang="en-US" dirty="0" err="1"/>
              <a:t>samtools</a:t>
            </a:r>
            <a:r>
              <a:rPr lang="en-US" dirty="0"/>
              <a:t> (downloaded previously)</a:t>
            </a:r>
          </a:p>
          <a:p>
            <a:pPr marL="0" indent="0">
              <a:buNone/>
            </a:pPr>
            <a:r>
              <a:rPr lang="en-US" sz="2400" dirty="0">
                <a:cs typeface="Consolas" panose="020B0609020204030204" pitchFamily="49" charset="0"/>
              </a:rPr>
              <a:t>$ </a:t>
            </a:r>
            <a:r>
              <a:rPr lang="en-US" sz="2400" dirty="0" err="1">
                <a:cs typeface="Consolas" panose="020B0609020204030204" pitchFamily="49" charset="0"/>
              </a:rPr>
              <a:t>samtools</a:t>
            </a:r>
            <a:r>
              <a:rPr lang="en-US" sz="2400" dirty="0">
                <a:cs typeface="Consolas" panose="020B0609020204030204" pitchFamily="49" charset="0"/>
              </a:rPr>
              <a:t> view </a:t>
            </a:r>
            <a:r>
              <a:rPr lang="en-US" sz="2400" dirty="0" err="1">
                <a:cs typeface="Consolas" panose="020B0609020204030204" pitchFamily="49" charset="0"/>
              </a:rPr>
              <a:t>sample.bam</a:t>
            </a:r>
            <a:r>
              <a:rPr lang="en-US" sz="2400" dirty="0">
                <a:cs typeface="Consolas" panose="020B0609020204030204" pitchFamily="49" charset="0"/>
              </a:rPr>
              <a:t> | column -t -s $'\t' | less -N -S</a:t>
            </a:r>
          </a:p>
          <a:p>
            <a:pPr marL="0" indent="0">
              <a:buNone/>
            </a:pPr>
            <a:r>
              <a:rPr lang="en-US" dirty="0"/>
              <a:t>						</a:t>
            </a:r>
            <a:r>
              <a:rPr lang="en-US" sz="1800" dirty="0"/>
              <a:t>separate out data by tabs</a:t>
            </a:r>
          </a:p>
        </p:txBody>
      </p:sp>
    </p:spTree>
    <p:extLst>
      <p:ext uri="{BB962C8B-B14F-4D97-AF65-F5344CB8AC3E}">
        <p14:creationId xmlns:p14="http://schemas.microsoft.com/office/powerpoint/2010/main" val="379771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9C8F-423E-D94A-9614-66E4D6271CFF}"/>
              </a:ext>
            </a:extLst>
          </p:cNvPr>
          <p:cNvSpPr>
            <a:spLocks noGrp="1"/>
          </p:cNvSpPr>
          <p:nvPr>
            <p:ph type="title"/>
          </p:nvPr>
        </p:nvSpPr>
        <p:spPr/>
        <p:txBody>
          <a:bodyPr/>
          <a:lstStyle/>
          <a:p>
            <a:r>
              <a:rPr lang="en-US" dirty="0"/>
              <a:t>SAM/BAM file</a:t>
            </a:r>
          </a:p>
        </p:txBody>
      </p:sp>
      <p:pic>
        <p:nvPicPr>
          <p:cNvPr id="5" name="Picture 4">
            <a:extLst>
              <a:ext uri="{FF2B5EF4-FFF2-40B4-BE49-F238E27FC236}">
                <a16:creationId xmlns:a16="http://schemas.microsoft.com/office/drawing/2014/main" id="{357B52F8-9965-4641-B5CB-19B173F99052}"/>
              </a:ext>
            </a:extLst>
          </p:cNvPr>
          <p:cNvPicPr>
            <a:picLocks noChangeAspect="1"/>
          </p:cNvPicPr>
          <p:nvPr/>
        </p:nvPicPr>
        <p:blipFill>
          <a:blip r:embed="rId2"/>
          <a:stretch>
            <a:fillRect/>
          </a:stretch>
        </p:blipFill>
        <p:spPr>
          <a:xfrm>
            <a:off x="0" y="3359752"/>
            <a:ext cx="12192000" cy="1101023"/>
          </a:xfrm>
          <a:prstGeom prst="rect">
            <a:avLst/>
          </a:prstGeom>
        </p:spPr>
      </p:pic>
      <p:cxnSp>
        <p:nvCxnSpPr>
          <p:cNvPr id="6" name="Straight Arrow Connector 5">
            <a:extLst>
              <a:ext uri="{FF2B5EF4-FFF2-40B4-BE49-F238E27FC236}">
                <a16:creationId xmlns:a16="http://schemas.microsoft.com/office/drawing/2014/main" id="{EE9ED8F4-B303-2F4F-B111-C807BB92690A}"/>
              </a:ext>
            </a:extLst>
          </p:cNvPr>
          <p:cNvCxnSpPr>
            <a:cxnSpLocks/>
          </p:cNvCxnSpPr>
          <p:nvPr/>
        </p:nvCxnSpPr>
        <p:spPr>
          <a:xfrm flipV="1">
            <a:off x="1132489" y="4644191"/>
            <a:ext cx="0" cy="933484"/>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7952358-9D4B-9A4A-B898-0F102F5D1492}"/>
              </a:ext>
            </a:extLst>
          </p:cNvPr>
          <p:cNvCxnSpPr>
            <a:cxnSpLocks/>
          </p:cNvCxnSpPr>
          <p:nvPr/>
        </p:nvCxnSpPr>
        <p:spPr>
          <a:xfrm>
            <a:off x="2415858" y="2574758"/>
            <a:ext cx="0" cy="609601"/>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D53CAC6-8B42-1B49-8D15-39EDC96285D5}"/>
              </a:ext>
            </a:extLst>
          </p:cNvPr>
          <p:cNvCxnSpPr>
            <a:cxnSpLocks/>
          </p:cNvCxnSpPr>
          <p:nvPr/>
        </p:nvCxnSpPr>
        <p:spPr>
          <a:xfrm flipV="1">
            <a:off x="2608363" y="4644191"/>
            <a:ext cx="0" cy="933484"/>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44D37D3-364D-DB4B-B228-18F0A3EDC69F}"/>
              </a:ext>
            </a:extLst>
          </p:cNvPr>
          <p:cNvCxnSpPr>
            <a:cxnSpLocks/>
          </p:cNvCxnSpPr>
          <p:nvPr/>
        </p:nvCxnSpPr>
        <p:spPr>
          <a:xfrm flipV="1">
            <a:off x="3089626" y="4644191"/>
            <a:ext cx="0" cy="933484"/>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C7C73E-D578-0D49-8DB9-6B5CE4FC23EB}"/>
              </a:ext>
            </a:extLst>
          </p:cNvPr>
          <p:cNvCxnSpPr>
            <a:cxnSpLocks/>
          </p:cNvCxnSpPr>
          <p:nvPr/>
        </p:nvCxnSpPr>
        <p:spPr>
          <a:xfrm flipV="1">
            <a:off x="6217837" y="4644191"/>
            <a:ext cx="0" cy="933484"/>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B26DED1-04EB-604F-A559-F5A6BF53343A}"/>
              </a:ext>
            </a:extLst>
          </p:cNvPr>
          <p:cNvCxnSpPr>
            <a:cxnSpLocks/>
          </p:cNvCxnSpPr>
          <p:nvPr/>
        </p:nvCxnSpPr>
        <p:spPr>
          <a:xfrm flipV="1">
            <a:off x="8419615" y="4644191"/>
            <a:ext cx="0" cy="933484"/>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C080038-A983-0F42-8CBC-91446409E0E4}"/>
              </a:ext>
            </a:extLst>
          </p:cNvPr>
          <p:cNvCxnSpPr>
            <a:cxnSpLocks/>
          </p:cNvCxnSpPr>
          <p:nvPr/>
        </p:nvCxnSpPr>
        <p:spPr>
          <a:xfrm>
            <a:off x="2905143" y="2574758"/>
            <a:ext cx="0" cy="609601"/>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DB6C7DA-D48E-E84C-A6CC-32C61951C036}"/>
              </a:ext>
            </a:extLst>
          </p:cNvPr>
          <p:cNvCxnSpPr>
            <a:cxnSpLocks/>
          </p:cNvCxnSpPr>
          <p:nvPr/>
        </p:nvCxnSpPr>
        <p:spPr>
          <a:xfrm flipH="1">
            <a:off x="3951890" y="2574758"/>
            <a:ext cx="211036" cy="609601"/>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0D18599-8761-1142-8BF9-5809DF4A4DD0}"/>
              </a:ext>
            </a:extLst>
          </p:cNvPr>
          <p:cNvCxnSpPr>
            <a:cxnSpLocks/>
          </p:cNvCxnSpPr>
          <p:nvPr/>
        </p:nvCxnSpPr>
        <p:spPr>
          <a:xfrm>
            <a:off x="4162926" y="2574758"/>
            <a:ext cx="173974" cy="609601"/>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B37F0A9-0044-9444-ACAD-DA0ECB7795BC}"/>
              </a:ext>
            </a:extLst>
          </p:cNvPr>
          <p:cNvCxnSpPr>
            <a:cxnSpLocks/>
          </p:cNvCxnSpPr>
          <p:nvPr/>
        </p:nvCxnSpPr>
        <p:spPr>
          <a:xfrm flipH="1">
            <a:off x="9871426" y="2574758"/>
            <a:ext cx="872774" cy="609601"/>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F0F22DC-A8E5-044E-B7D1-163D0514BD0F}"/>
              </a:ext>
            </a:extLst>
          </p:cNvPr>
          <p:cNvCxnSpPr>
            <a:cxnSpLocks/>
          </p:cNvCxnSpPr>
          <p:nvPr/>
        </p:nvCxnSpPr>
        <p:spPr>
          <a:xfrm>
            <a:off x="10744200" y="2574758"/>
            <a:ext cx="1124469" cy="609601"/>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CE1A018-4C61-734E-AC35-85F7D20907C5}"/>
              </a:ext>
            </a:extLst>
          </p:cNvPr>
          <p:cNvSpPr txBox="1"/>
          <p:nvPr/>
        </p:nvSpPr>
        <p:spPr>
          <a:xfrm>
            <a:off x="701024" y="5773123"/>
            <a:ext cx="862929" cy="369332"/>
          </a:xfrm>
          <a:prstGeom prst="rect">
            <a:avLst/>
          </a:prstGeom>
          <a:noFill/>
        </p:spPr>
        <p:txBody>
          <a:bodyPr wrap="none" rtlCol="0">
            <a:spAutoFit/>
          </a:bodyPr>
          <a:lstStyle/>
          <a:p>
            <a:r>
              <a:rPr lang="en-US" dirty="0"/>
              <a:t>read ID</a:t>
            </a:r>
          </a:p>
        </p:txBody>
      </p:sp>
      <p:sp>
        <p:nvSpPr>
          <p:cNvPr id="25" name="TextBox 24">
            <a:extLst>
              <a:ext uri="{FF2B5EF4-FFF2-40B4-BE49-F238E27FC236}">
                <a16:creationId xmlns:a16="http://schemas.microsoft.com/office/drawing/2014/main" id="{7CA030EC-1B80-E142-BA4A-C8BDFCD9835F}"/>
              </a:ext>
            </a:extLst>
          </p:cNvPr>
          <p:cNvSpPr txBox="1"/>
          <p:nvPr/>
        </p:nvSpPr>
        <p:spPr>
          <a:xfrm>
            <a:off x="2226050" y="5478138"/>
            <a:ext cx="484428" cy="369332"/>
          </a:xfrm>
          <a:prstGeom prst="rect">
            <a:avLst/>
          </a:prstGeom>
          <a:noFill/>
        </p:spPr>
        <p:txBody>
          <a:bodyPr wrap="none" rtlCol="0">
            <a:spAutoFit/>
          </a:bodyPr>
          <a:lstStyle/>
          <a:p>
            <a:r>
              <a:rPr lang="en-US" dirty="0" err="1"/>
              <a:t>chr</a:t>
            </a:r>
            <a:endParaRPr lang="en-US" dirty="0"/>
          </a:p>
        </p:txBody>
      </p:sp>
      <p:sp>
        <p:nvSpPr>
          <p:cNvPr id="26" name="TextBox 25">
            <a:extLst>
              <a:ext uri="{FF2B5EF4-FFF2-40B4-BE49-F238E27FC236}">
                <a16:creationId xmlns:a16="http://schemas.microsoft.com/office/drawing/2014/main" id="{685ACD13-AFFF-344F-8E54-4AA07F439DF1}"/>
              </a:ext>
            </a:extLst>
          </p:cNvPr>
          <p:cNvSpPr txBox="1"/>
          <p:nvPr/>
        </p:nvSpPr>
        <p:spPr>
          <a:xfrm>
            <a:off x="876857" y="1857084"/>
            <a:ext cx="1701107" cy="646331"/>
          </a:xfrm>
          <a:prstGeom prst="rect">
            <a:avLst/>
          </a:prstGeom>
          <a:noFill/>
        </p:spPr>
        <p:txBody>
          <a:bodyPr wrap="none" rtlCol="0">
            <a:spAutoFit/>
          </a:bodyPr>
          <a:lstStyle/>
          <a:p>
            <a:r>
              <a:rPr lang="en-US" dirty="0"/>
              <a:t>Flags indicating </a:t>
            </a:r>
          </a:p>
          <a:p>
            <a:r>
              <a:rPr lang="en-US" dirty="0"/>
              <a:t>mapping quality</a:t>
            </a:r>
          </a:p>
        </p:txBody>
      </p:sp>
      <p:sp>
        <p:nvSpPr>
          <p:cNvPr id="27" name="TextBox 26">
            <a:extLst>
              <a:ext uri="{FF2B5EF4-FFF2-40B4-BE49-F238E27FC236}">
                <a16:creationId xmlns:a16="http://schemas.microsoft.com/office/drawing/2014/main" id="{371FC3D7-3D26-0347-A05C-4E071CE0FD98}"/>
              </a:ext>
            </a:extLst>
          </p:cNvPr>
          <p:cNvSpPr txBox="1"/>
          <p:nvPr/>
        </p:nvSpPr>
        <p:spPr>
          <a:xfrm>
            <a:off x="2850577" y="1617278"/>
            <a:ext cx="1066510" cy="923330"/>
          </a:xfrm>
          <a:prstGeom prst="rect">
            <a:avLst/>
          </a:prstGeom>
          <a:noFill/>
        </p:spPr>
        <p:txBody>
          <a:bodyPr wrap="none" rtlCol="0">
            <a:spAutoFit/>
          </a:bodyPr>
          <a:lstStyle/>
          <a:p>
            <a:r>
              <a:rPr lang="en-US" dirty="0"/>
              <a:t>Leftmost </a:t>
            </a:r>
          </a:p>
          <a:p>
            <a:r>
              <a:rPr lang="en-US" dirty="0"/>
              <a:t>mapping </a:t>
            </a:r>
          </a:p>
          <a:p>
            <a:r>
              <a:rPr lang="en-US" dirty="0"/>
              <a:t>position</a:t>
            </a:r>
          </a:p>
        </p:txBody>
      </p:sp>
      <p:cxnSp>
        <p:nvCxnSpPr>
          <p:cNvPr id="28" name="Straight Arrow Connector 27">
            <a:extLst>
              <a:ext uri="{FF2B5EF4-FFF2-40B4-BE49-F238E27FC236}">
                <a16:creationId xmlns:a16="http://schemas.microsoft.com/office/drawing/2014/main" id="{73140184-B82F-9948-AFE1-A6708FCE84D1}"/>
              </a:ext>
            </a:extLst>
          </p:cNvPr>
          <p:cNvCxnSpPr>
            <a:cxnSpLocks/>
          </p:cNvCxnSpPr>
          <p:nvPr/>
        </p:nvCxnSpPr>
        <p:spPr>
          <a:xfrm flipH="1" flipV="1">
            <a:off x="3564389" y="4644191"/>
            <a:ext cx="782053" cy="1313598"/>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D3C46DF-24B9-8648-8917-010E60D5F95C}"/>
              </a:ext>
            </a:extLst>
          </p:cNvPr>
          <p:cNvSpPr/>
          <p:nvPr/>
        </p:nvSpPr>
        <p:spPr>
          <a:xfrm>
            <a:off x="2953484" y="5502200"/>
            <a:ext cx="1059906" cy="646331"/>
          </a:xfrm>
          <a:prstGeom prst="rect">
            <a:avLst/>
          </a:prstGeom>
        </p:spPr>
        <p:txBody>
          <a:bodyPr wrap="none">
            <a:spAutoFit/>
          </a:bodyPr>
          <a:lstStyle/>
          <a:p>
            <a:r>
              <a:rPr lang="en-US" dirty="0"/>
              <a:t>mapping </a:t>
            </a:r>
          </a:p>
          <a:p>
            <a:r>
              <a:rPr lang="en-US" dirty="0"/>
              <a:t>quality</a:t>
            </a:r>
          </a:p>
        </p:txBody>
      </p:sp>
      <p:sp>
        <p:nvSpPr>
          <p:cNvPr id="31" name="Rectangle 30">
            <a:extLst>
              <a:ext uri="{FF2B5EF4-FFF2-40B4-BE49-F238E27FC236}">
                <a16:creationId xmlns:a16="http://schemas.microsoft.com/office/drawing/2014/main" id="{2D7ADD09-0C4A-BC48-BCF4-480DB0960B2E}"/>
              </a:ext>
            </a:extLst>
          </p:cNvPr>
          <p:cNvSpPr/>
          <p:nvPr/>
        </p:nvSpPr>
        <p:spPr>
          <a:xfrm>
            <a:off x="4336900" y="5957789"/>
            <a:ext cx="1082989" cy="646331"/>
          </a:xfrm>
          <a:prstGeom prst="rect">
            <a:avLst/>
          </a:prstGeom>
        </p:spPr>
        <p:txBody>
          <a:bodyPr wrap="none">
            <a:spAutoFit/>
          </a:bodyPr>
          <a:lstStyle/>
          <a:p>
            <a:r>
              <a:rPr lang="en-US" dirty="0"/>
              <a:t>mapping </a:t>
            </a:r>
          </a:p>
          <a:p>
            <a:r>
              <a:rPr lang="en-US" dirty="0"/>
              <a:t>metadata</a:t>
            </a:r>
          </a:p>
        </p:txBody>
      </p:sp>
      <p:sp>
        <p:nvSpPr>
          <p:cNvPr id="32" name="TextBox 31">
            <a:extLst>
              <a:ext uri="{FF2B5EF4-FFF2-40B4-BE49-F238E27FC236}">
                <a16:creationId xmlns:a16="http://schemas.microsoft.com/office/drawing/2014/main" id="{771B9262-317E-494F-A85E-A80DE463D953}"/>
              </a:ext>
            </a:extLst>
          </p:cNvPr>
          <p:cNvSpPr txBox="1"/>
          <p:nvPr/>
        </p:nvSpPr>
        <p:spPr>
          <a:xfrm>
            <a:off x="6073045" y="5567801"/>
            <a:ext cx="1263487" cy="646331"/>
          </a:xfrm>
          <a:prstGeom prst="rect">
            <a:avLst/>
          </a:prstGeom>
          <a:noFill/>
        </p:spPr>
        <p:txBody>
          <a:bodyPr wrap="none" rtlCol="0">
            <a:spAutoFit/>
          </a:bodyPr>
          <a:lstStyle/>
          <a:p>
            <a:r>
              <a:rPr lang="en-US" dirty="0"/>
              <a:t>Nucleotide </a:t>
            </a:r>
          </a:p>
          <a:p>
            <a:r>
              <a:rPr lang="en-US" dirty="0"/>
              <a:t>sequence</a:t>
            </a:r>
          </a:p>
        </p:txBody>
      </p:sp>
      <p:sp>
        <p:nvSpPr>
          <p:cNvPr id="33" name="TextBox 32">
            <a:extLst>
              <a:ext uri="{FF2B5EF4-FFF2-40B4-BE49-F238E27FC236}">
                <a16:creationId xmlns:a16="http://schemas.microsoft.com/office/drawing/2014/main" id="{204FDC66-F69D-174A-A36E-406D4DCEDF97}"/>
              </a:ext>
            </a:extLst>
          </p:cNvPr>
          <p:cNvSpPr txBox="1"/>
          <p:nvPr/>
        </p:nvSpPr>
        <p:spPr>
          <a:xfrm>
            <a:off x="8239226" y="5640699"/>
            <a:ext cx="1380378" cy="369332"/>
          </a:xfrm>
          <a:prstGeom prst="rect">
            <a:avLst/>
          </a:prstGeom>
          <a:noFill/>
        </p:spPr>
        <p:txBody>
          <a:bodyPr wrap="none" rtlCol="0">
            <a:spAutoFit/>
          </a:bodyPr>
          <a:lstStyle/>
          <a:p>
            <a:r>
              <a:rPr lang="en-US" dirty="0"/>
              <a:t>PHRED score</a:t>
            </a:r>
          </a:p>
        </p:txBody>
      </p:sp>
      <p:sp>
        <p:nvSpPr>
          <p:cNvPr id="34" name="TextBox 33">
            <a:extLst>
              <a:ext uri="{FF2B5EF4-FFF2-40B4-BE49-F238E27FC236}">
                <a16:creationId xmlns:a16="http://schemas.microsoft.com/office/drawing/2014/main" id="{67277D78-963E-CA45-B1D1-B71F9DF7777C}"/>
              </a:ext>
            </a:extLst>
          </p:cNvPr>
          <p:cNvSpPr txBox="1"/>
          <p:nvPr/>
        </p:nvSpPr>
        <p:spPr>
          <a:xfrm>
            <a:off x="9763203" y="2095984"/>
            <a:ext cx="1682512" cy="369332"/>
          </a:xfrm>
          <a:prstGeom prst="rect">
            <a:avLst/>
          </a:prstGeom>
          <a:noFill/>
        </p:spPr>
        <p:txBody>
          <a:bodyPr wrap="none" rtlCol="0">
            <a:spAutoFit/>
          </a:bodyPr>
          <a:lstStyle/>
          <a:p>
            <a:r>
              <a:rPr lang="en-US" dirty="0"/>
              <a:t>Other metadata</a:t>
            </a:r>
          </a:p>
        </p:txBody>
      </p:sp>
      <p:sp>
        <p:nvSpPr>
          <p:cNvPr id="35" name="TextBox 34">
            <a:extLst>
              <a:ext uri="{FF2B5EF4-FFF2-40B4-BE49-F238E27FC236}">
                <a16:creationId xmlns:a16="http://schemas.microsoft.com/office/drawing/2014/main" id="{26052205-6D94-AD4C-BB3B-90FD896CB2A9}"/>
              </a:ext>
            </a:extLst>
          </p:cNvPr>
          <p:cNvSpPr txBox="1"/>
          <p:nvPr/>
        </p:nvSpPr>
        <p:spPr>
          <a:xfrm>
            <a:off x="4049483" y="1863501"/>
            <a:ext cx="1675587" cy="646331"/>
          </a:xfrm>
          <a:prstGeom prst="rect">
            <a:avLst/>
          </a:prstGeom>
          <a:noFill/>
        </p:spPr>
        <p:txBody>
          <a:bodyPr wrap="none" rtlCol="0">
            <a:spAutoFit/>
          </a:bodyPr>
          <a:lstStyle/>
          <a:p>
            <a:r>
              <a:rPr lang="en-US" dirty="0"/>
              <a:t>Mate read info</a:t>
            </a:r>
          </a:p>
          <a:p>
            <a:r>
              <a:rPr lang="en-US" dirty="0"/>
              <a:t>(for paired-end)</a:t>
            </a:r>
          </a:p>
        </p:txBody>
      </p:sp>
    </p:spTree>
    <p:extLst>
      <p:ext uri="{BB962C8B-B14F-4D97-AF65-F5344CB8AC3E}">
        <p14:creationId xmlns:p14="http://schemas.microsoft.com/office/powerpoint/2010/main" val="386235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3EB4-E0A9-0D40-B630-7C0F521D1BA3}"/>
              </a:ext>
            </a:extLst>
          </p:cNvPr>
          <p:cNvSpPr>
            <a:spLocks noGrp="1"/>
          </p:cNvSpPr>
          <p:nvPr>
            <p:ph type="title"/>
          </p:nvPr>
        </p:nvSpPr>
        <p:spPr/>
        <p:txBody>
          <a:bodyPr/>
          <a:lstStyle/>
          <a:p>
            <a:r>
              <a:rPr lang="en-US" dirty="0"/>
              <a:t>GTF</a:t>
            </a:r>
          </a:p>
        </p:txBody>
      </p:sp>
      <p:sp>
        <p:nvSpPr>
          <p:cNvPr id="3" name="Content Placeholder 2">
            <a:extLst>
              <a:ext uri="{FF2B5EF4-FFF2-40B4-BE49-F238E27FC236}">
                <a16:creationId xmlns:a16="http://schemas.microsoft.com/office/drawing/2014/main" id="{B6FD0EBA-F03C-CB4D-B7BB-1C8E04FE7067}"/>
              </a:ext>
            </a:extLst>
          </p:cNvPr>
          <p:cNvSpPr>
            <a:spLocks noGrp="1"/>
          </p:cNvSpPr>
          <p:nvPr>
            <p:ph idx="1"/>
          </p:nvPr>
        </p:nvSpPr>
        <p:spPr>
          <a:xfrm>
            <a:off x="838200" y="1825625"/>
            <a:ext cx="4455695" cy="4351338"/>
          </a:xfrm>
        </p:spPr>
        <p:txBody>
          <a:bodyPr/>
          <a:lstStyle/>
          <a:p>
            <a:r>
              <a:rPr lang="en-US" dirty="0"/>
              <a:t>Transcriptome Annotation File (</a:t>
            </a:r>
            <a:r>
              <a:rPr lang="en-US" u="sng" dirty="0"/>
              <a:t>G</a:t>
            </a:r>
            <a:r>
              <a:rPr lang="en-US" dirty="0"/>
              <a:t>ene </a:t>
            </a:r>
            <a:r>
              <a:rPr lang="en-US" u="sng" dirty="0"/>
              <a:t>T</a:t>
            </a:r>
            <a:r>
              <a:rPr lang="en-US" dirty="0"/>
              <a:t>ransfer </a:t>
            </a:r>
            <a:r>
              <a:rPr lang="en-US" u="sng" dirty="0"/>
              <a:t>F</a:t>
            </a:r>
            <a:r>
              <a:rPr lang="en-US" dirty="0"/>
              <a:t>ile)</a:t>
            </a:r>
          </a:p>
          <a:p>
            <a:pPr marL="0" indent="0">
              <a:buNone/>
            </a:pPr>
            <a:r>
              <a:rPr lang="en-US" dirty="0"/>
              <a:t>$ </a:t>
            </a:r>
            <a:r>
              <a:rPr lang="en-US" dirty="0" err="1"/>
              <a:t>gzip</a:t>
            </a:r>
            <a:r>
              <a:rPr lang="en-US" dirty="0"/>
              <a:t> -d  =&gt; Unzip a compressed file (.</a:t>
            </a:r>
            <a:r>
              <a:rPr lang="en-US" dirty="0" err="1"/>
              <a:t>gz</a:t>
            </a:r>
            <a:r>
              <a:rPr lang="en-US" dirty="0"/>
              <a:t>) </a:t>
            </a:r>
          </a:p>
        </p:txBody>
      </p:sp>
      <p:pic>
        <p:nvPicPr>
          <p:cNvPr id="5" name="Picture 4">
            <a:extLst>
              <a:ext uri="{FF2B5EF4-FFF2-40B4-BE49-F238E27FC236}">
                <a16:creationId xmlns:a16="http://schemas.microsoft.com/office/drawing/2014/main" id="{15E1F498-F5A6-FF42-BF89-8B96C45AB2EE}"/>
              </a:ext>
            </a:extLst>
          </p:cNvPr>
          <p:cNvPicPr>
            <a:picLocks noChangeAspect="1"/>
          </p:cNvPicPr>
          <p:nvPr/>
        </p:nvPicPr>
        <p:blipFill>
          <a:blip r:embed="rId2"/>
          <a:stretch>
            <a:fillRect/>
          </a:stretch>
        </p:blipFill>
        <p:spPr>
          <a:xfrm>
            <a:off x="0" y="4001294"/>
            <a:ext cx="12192000" cy="2041296"/>
          </a:xfrm>
          <a:prstGeom prst="rect">
            <a:avLst/>
          </a:prstGeom>
        </p:spPr>
      </p:pic>
      <p:sp>
        <p:nvSpPr>
          <p:cNvPr id="6" name="Rectangle 5">
            <a:extLst>
              <a:ext uri="{FF2B5EF4-FFF2-40B4-BE49-F238E27FC236}">
                <a16:creationId xmlns:a16="http://schemas.microsoft.com/office/drawing/2014/main" id="{D418AFEF-4994-C341-9CB2-3EEE299CDCC1}"/>
              </a:ext>
            </a:extLst>
          </p:cNvPr>
          <p:cNvSpPr/>
          <p:nvPr/>
        </p:nvSpPr>
        <p:spPr>
          <a:xfrm>
            <a:off x="7648074" y="1027906"/>
            <a:ext cx="4034589" cy="1200329"/>
          </a:xfrm>
          <a:prstGeom prst="rect">
            <a:avLst/>
          </a:prstGeom>
        </p:spPr>
        <p:txBody>
          <a:bodyPr wrap="square">
            <a:spAutoFit/>
          </a:bodyPr>
          <a:lstStyle/>
          <a:p>
            <a:r>
              <a:rPr lang="en-US" dirty="0" err="1"/>
              <a:t>gzip</a:t>
            </a:r>
            <a:r>
              <a:rPr lang="en-US" dirty="0"/>
              <a:t>: compression file format and tool for compression/decompression</a:t>
            </a:r>
          </a:p>
          <a:p>
            <a:pPr marL="742950" lvl="1" indent="-285750">
              <a:buFont typeface="Arial" panose="020B0604020202020204" pitchFamily="34" charset="0"/>
              <a:buChar char="•"/>
            </a:pPr>
            <a:r>
              <a:rPr lang="en-US" dirty="0" err="1"/>
              <a:t>gzip</a:t>
            </a:r>
            <a:r>
              <a:rPr lang="en-US" dirty="0"/>
              <a:t> filename -&gt; compress </a:t>
            </a:r>
          </a:p>
          <a:p>
            <a:pPr marL="742950" lvl="1" indent="-285750">
              <a:buFont typeface="Arial" panose="020B0604020202020204" pitchFamily="34" charset="0"/>
              <a:buChar char="•"/>
            </a:pPr>
            <a:r>
              <a:rPr lang="en-US" dirty="0" err="1"/>
              <a:t>gzip</a:t>
            </a:r>
            <a:r>
              <a:rPr lang="en-US" dirty="0"/>
              <a:t> –d filename -&gt; decompress</a:t>
            </a:r>
          </a:p>
        </p:txBody>
      </p:sp>
      <p:sp>
        <p:nvSpPr>
          <p:cNvPr id="7" name="Rectangle 6">
            <a:extLst>
              <a:ext uri="{FF2B5EF4-FFF2-40B4-BE49-F238E27FC236}">
                <a16:creationId xmlns:a16="http://schemas.microsoft.com/office/drawing/2014/main" id="{944EB0F8-C1C5-B24D-9C41-5A30B94F8627}"/>
              </a:ext>
            </a:extLst>
          </p:cNvPr>
          <p:cNvSpPr/>
          <p:nvPr/>
        </p:nvSpPr>
        <p:spPr>
          <a:xfrm>
            <a:off x="7555832" y="1027906"/>
            <a:ext cx="4126831" cy="12003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40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C2D99-A2BA-C743-9C28-3F8F66D71203}"/>
              </a:ext>
            </a:extLst>
          </p:cNvPr>
          <p:cNvSpPr>
            <a:spLocks noGrp="1"/>
          </p:cNvSpPr>
          <p:nvPr>
            <p:ph type="title"/>
          </p:nvPr>
        </p:nvSpPr>
        <p:spPr>
          <a:xfrm>
            <a:off x="2383221" y="2103437"/>
            <a:ext cx="10515600" cy="1325563"/>
          </a:xfrm>
        </p:spPr>
        <p:txBody>
          <a:bodyPr/>
          <a:lstStyle/>
          <a:p>
            <a:r>
              <a:rPr lang="en-US" dirty="0"/>
              <a:t>Access the slides and files here: </a:t>
            </a:r>
            <a:br>
              <a:rPr lang="en-US" dirty="0"/>
            </a:br>
            <a:r>
              <a:rPr lang="en-US" dirty="0"/>
              <a:t>	</a:t>
            </a:r>
          </a:p>
        </p:txBody>
      </p:sp>
      <p:sp>
        <p:nvSpPr>
          <p:cNvPr id="4" name="Rectangle 3">
            <a:extLst>
              <a:ext uri="{FF2B5EF4-FFF2-40B4-BE49-F238E27FC236}">
                <a16:creationId xmlns:a16="http://schemas.microsoft.com/office/drawing/2014/main" id="{6B53121B-F976-974C-8963-03F6AF4F9F81}"/>
              </a:ext>
            </a:extLst>
          </p:cNvPr>
          <p:cNvSpPr/>
          <p:nvPr/>
        </p:nvSpPr>
        <p:spPr>
          <a:xfrm>
            <a:off x="1316390" y="3038855"/>
            <a:ext cx="8961749" cy="584775"/>
          </a:xfrm>
          <a:prstGeom prst="rect">
            <a:avLst/>
          </a:prstGeom>
        </p:spPr>
        <p:txBody>
          <a:bodyPr wrap="none">
            <a:spAutoFit/>
          </a:bodyPr>
          <a:lstStyle/>
          <a:p>
            <a:r>
              <a:rPr lang="en-US" sz="3200" dirty="0">
                <a:hlinkClick r:id="rId2"/>
              </a:rPr>
              <a:t>https://github.com/j-berg/bioinformatics_bootcamp</a:t>
            </a:r>
            <a:endParaRPr lang="en-US" sz="3200" dirty="0"/>
          </a:p>
        </p:txBody>
      </p:sp>
    </p:spTree>
    <p:extLst>
      <p:ext uri="{BB962C8B-B14F-4D97-AF65-F5344CB8AC3E}">
        <p14:creationId xmlns:p14="http://schemas.microsoft.com/office/powerpoint/2010/main" val="2287454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3C14-132E-4A4A-A7A6-131EC6092708}"/>
              </a:ext>
            </a:extLst>
          </p:cNvPr>
          <p:cNvSpPr>
            <a:spLocks noGrp="1"/>
          </p:cNvSpPr>
          <p:nvPr>
            <p:ph type="title"/>
          </p:nvPr>
        </p:nvSpPr>
        <p:spPr>
          <a:xfrm>
            <a:off x="838200" y="681037"/>
            <a:ext cx="10515600" cy="1325563"/>
          </a:xfrm>
        </p:spPr>
        <p:txBody>
          <a:bodyPr>
            <a:normAutofit/>
          </a:bodyPr>
          <a:lstStyle/>
          <a:p>
            <a:r>
              <a:rPr lang="en-US" sz="2200" dirty="0">
                <a:latin typeface="+mn-lt"/>
                <a:cs typeface="Consolas" panose="020B0609020204030204" pitchFamily="49" charset="0"/>
              </a:rPr>
              <a:t>$ cat </a:t>
            </a:r>
            <a:r>
              <a:rPr lang="en-US" sz="2200" dirty="0">
                <a:latin typeface="+mn-lt"/>
              </a:rPr>
              <a:t>Saccharomyces_cerevisiae.R64-1-1.100.gtf </a:t>
            </a:r>
            <a:r>
              <a:rPr lang="en-US" sz="2200" dirty="0">
                <a:latin typeface="+mn-lt"/>
                <a:cs typeface="Consolas" panose="020B0609020204030204" pitchFamily="49" charset="0"/>
              </a:rPr>
              <a:t>| column -t -s $'\t' | less -N -S</a:t>
            </a:r>
            <a:br>
              <a:rPr lang="en-US" dirty="0">
                <a:latin typeface="Consolas" panose="020B0609020204030204" pitchFamily="49" charset="0"/>
                <a:cs typeface="Consolas" panose="020B0609020204030204" pitchFamily="49" charset="0"/>
              </a:rPr>
            </a:br>
            <a:endParaRPr lang="en-US" dirty="0"/>
          </a:p>
        </p:txBody>
      </p:sp>
      <p:pic>
        <p:nvPicPr>
          <p:cNvPr id="5" name="Picture 4">
            <a:extLst>
              <a:ext uri="{FF2B5EF4-FFF2-40B4-BE49-F238E27FC236}">
                <a16:creationId xmlns:a16="http://schemas.microsoft.com/office/drawing/2014/main" id="{575F51D8-965D-CF4D-BD20-F1AAA17FD4F4}"/>
              </a:ext>
            </a:extLst>
          </p:cNvPr>
          <p:cNvPicPr>
            <a:picLocks noChangeAspect="1"/>
          </p:cNvPicPr>
          <p:nvPr/>
        </p:nvPicPr>
        <p:blipFill>
          <a:blip r:embed="rId3"/>
          <a:stretch>
            <a:fillRect/>
          </a:stretch>
        </p:blipFill>
        <p:spPr>
          <a:xfrm>
            <a:off x="0" y="2885628"/>
            <a:ext cx="12192000" cy="2723038"/>
          </a:xfrm>
          <a:prstGeom prst="rect">
            <a:avLst/>
          </a:prstGeom>
        </p:spPr>
      </p:pic>
      <p:cxnSp>
        <p:nvCxnSpPr>
          <p:cNvPr id="6" name="Straight Arrow Connector 5">
            <a:extLst>
              <a:ext uri="{FF2B5EF4-FFF2-40B4-BE49-F238E27FC236}">
                <a16:creationId xmlns:a16="http://schemas.microsoft.com/office/drawing/2014/main" id="{7DF10705-937F-0A4E-AF41-E2DD8A23DCEE}"/>
              </a:ext>
            </a:extLst>
          </p:cNvPr>
          <p:cNvCxnSpPr>
            <a:cxnSpLocks/>
          </p:cNvCxnSpPr>
          <p:nvPr/>
        </p:nvCxnSpPr>
        <p:spPr>
          <a:xfrm flipH="1">
            <a:off x="2544196" y="2550748"/>
            <a:ext cx="1209657" cy="669759"/>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EB701F9-0F1D-6543-A272-957877AF209B}"/>
              </a:ext>
            </a:extLst>
          </p:cNvPr>
          <p:cNvCxnSpPr>
            <a:cxnSpLocks/>
          </p:cNvCxnSpPr>
          <p:nvPr/>
        </p:nvCxnSpPr>
        <p:spPr>
          <a:xfrm flipV="1">
            <a:off x="254186" y="5698931"/>
            <a:ext cx="1" cy="489230"/>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C427820-64EB-1B47-8631-752749F43713}"/>
              </a:ext>
            </a:extLst>
          </p:cNvPr>
          <p:cNvCxnSpPr>
            <a:cxnSpLocks/>
          </p:cNvCxnSpPr>
          <p:nvPr/>
        </p:nvCxnSpPr>
        <p:spPr>
          <a:xfrm flipV="1">
            <a:off x="3041502" y="5698931"/>
            <a:ext cx="1" cy="489230"/>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1D37C13-9799-FC41-9B2B-04BE81F0E491}"/>
              </a:ext>
            </a:extLst>
          </p:cNvPr>
          <p:cNvCxnSpPr>
            <a:cxnSpLocks/>
          </p:cNvCxnSpPr>
          <p:nvPr/>
        </p:nvCxnSpPr>
        <p:spPr>
          <a:xfrm flipV="1">
            <a:off x="3619017" y="5698931"/>
            <a:ext cx="1" cy="489230"/>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A518F63-7FE5-014C-ADA4-20F7D342A434}"/>
              </a:ext>
            </a:extLst>
          </p:cNvPr>
          <p:cNvCxnSpPr>
            <a:cxnSpLocks/>
          </p:cNvCxnSpPr>
          <p:nvPr/>
        </p:nvCxnSpPr>
        <p:spPr>
          <a:xfrm flipH="1" flipV="1">
            <a:off x="4497324" y="5687733"/>
            <a:ext cx="339371" cy="489230"/>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2367295-6522-7E4D-A77A-B72878C5A6AE}"/>
              </a:ext>
            </a:extLst>
          </p:cNvPr>
          <p:cNvCxnSpPr>
            <a:cxnSpLocks/>
          </p:cNvCxnSpPr>
          <p:nvPr/>
        </p:nvCxnSpPr>
        <p:spPr>
          <a:xfrm flipV="1">
            <a:off x="4836695" y="5698931"/>
            <a:ext cx="238144" cy="478032"/>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E76C51-557A-C04B-A087-06ECE9EF2CF7}"/>
              </a:ext>
            </a:extLst>
          </p:cNvPr>
          <p:cNvCxnSpPr>
            <a:cxnSpLocks/>
          </p:cNvCxnSpPr>
          <p:nvPr/>
        </p:nvCxnSpPr>
        <p:spPr>
          <a:xfrm flipV="1">
            <a:off x="5780971" y="5698931"/>
            <a:ext cx="1" cy="489230"/>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814799-83ED-9D42-BAE6-D8515C45D2F3}"/>
              </a:ext>
            </a:extLst>
          </p:cNvPr>
          <p:cNvCxnSpPr>
            <a:cxnSpLocks/>
          </p:cNvCxnSpPr>
          <p:nvPr/>
        </p:nvCxnSpPr>
        <p:spPr>
          <a:xfrm flipV="1">
            <a:off x="6725247" y="5698931"/>
            <a:ext cx="1" cy="489230"/>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B63333-675C-8C48-BE95-BE9162EC3797}"/>
              </a:ext>
            </a:extLst>
          </p:cNvPr>
          <p:cNvCxnSpPr>
            <a:cxnSpLocks/>
          </p:cNvCxnSpPr>
          <p:nvPr/>
        </p:nvCxnSpPr>
        <p:spPr>
          <a:xfrm flipH="1">
            <a:off x="6096000" y="2626907"/>
            <a:ext cx="790290" cy="970535"/>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14194EA-BF60-E14B-B872-79CAEBB8EAED}"/>
              </a:ext>
            </a:extLst>
          </p:cNvPr>
          <p:cNvCxnSpPr>
            <a:cxnSpLocks/>
          </p:cNvCxnSpPr>
          <p:nvPr/>
        </p:nvCxnSpPr>
        <p:spPr>
          <a:xfrm>
            <a:off x="5616418" y="2536642"/>
            <a:ext cx="0" cy="1080907"/>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4A87650-B099-2146-BC06-78CC2676D3AD}"/>
              </a:ext>
            </a:extLst>
          </p:cNvPr>
          <p:cNvSpPr txBox="1"/>
          <p:nvPr/>
        </p:nvSpPr>
        <p:spPr>
          <a:xfrm>
            <a:off x="2743199" y="1840766"/>
            <a:ext cx="1239314" cy="646331"/>
          </a:xfrm>
          <a:prstGeom prst="rect">
            <a:avLst/>
          </a:prstGeom>
          <a:noFill/>
        </p:spPr>
        <p:txBody>
          <a:bodyPr wrap="none" rtlCol="0">
            <a:spAutoFit/>
          </a:bodyPr>
          <a:lstStyle/>
          <a:p>
            <a:r>
              <a:rPr lang="en-US" dirty="0"/>
              <a:t>annotation</a:t>
            </a:r>
          </a:p>
          <a:p>
            <a:r>
              <a:rPr lang="en-US" dirty="0"/>
              <a:t>metadata</a:t>
            </a:r>
          </a:p>
        </p:txBody>
      </p:sp>
      <p:sp>
        <p:nvSpPr>
          <p:cNvPr id="25" name="TextBox 24">
            <a:extLst>
              <a:ext uri="{FF2B5EF4-FFF2-40B4-BE49-F238E27FC236}">
                <a16:creationId xmlns:a16="http://schemas.microsoft.com/office/drawing/2014/main" id="{342EEDCF-440E-3741-9DB0-D0E3814AD8BE}"/>
              </a:ext>
            </a:extLst>
          </p:cNvPr>
          <p:cNvSpPr txBox="1"/>
          <p:nvPr/>
        </p:nvSpPr>
        <p:spPr>
          <a:xfrm>
            <a:off x="101555" y="6164528"/>
            <a:ext cx="484428" cy="369332"/>
          </a:xfrm>
          <a:prstGeom prst="rect">
            <a:avLst/>
          </a:prstGeom>
          <a:noFill/>
        </p:spPr>
        <p:txBody>
          <a:bodyPr wrap="none" rtlCol="0">
            <a:spAutoFit/>
          </a:bodyPr>
          <a:lstStyle/>
          <a:p>
            <a:r>
              <a:rPr lang="en-US" dirty="0" err="1"/>
              <a:t>chr</a:t>
            </a:r>
            <a:endParaRPr lang="en-US" dirty="0"/>
          </a:p>
        </p:txBody>
      </p:sp>
      <p:sp>
        <p:nvSpPr>
          <p:cNvPr id="27" name="TextBox 26">
            <a:extLst>
              <a:ext uri="{FF2B5EF4-FFF2-40B4-BE49-F238E27FC236}">
                <a16:creationId xmlns:a16="http://schemas.microsoft.com/office/drawing/2014/main" id="{8CA8BA66-7C78-4E44-AAFF-70FEAD9EEE62}"/>
              </a:ext>
            </a:extLst>
          </p:cNvPr>
          <p:cNvSpPr txBox="1"/>
          <p:nvPr/>
        </p:nvSpPr>
        <p:spPr>
          <a:xfrm>
            <a:off x="1929605" y="6164528"/>
            <a:ext cx="1216872" cy="646331"/>
          </a:xfrm>
          <a:prstGeom prst="rect">
            <a:avLst/>
          </a:prstGeom>
          <a:noFill/>
        </p:spPr>
        <p:txBody>
          <a:bodyPr wrap="none" rtlCol="0">
            <a:spAutoFit/>
          </a:bodyPr>
          <a:lstStyle/>
          <a:p>
            <a:r>
              <a:rPr lang="en-US" dirty="0"/>
              <a:t>annotation</a:t>
            </a:r>
          </a:p>
          <a:p>
            <a:r>
              <a:rPr lang="en-US" dirty="0"/>
              <a:t>source</a:t>
            </a:r>
          </a:p>
        </p:txBody>
      </p:sp>
      <p:sp>
        <p:nvSpPr>
          <p:cNvPr id="28" name="TextBox 27">
            <a:extLst>
              <a:ext uri="{FF2B5EF4-FFF2-40B4-BE49-F238E27FC236}">
                <a16:creationId xmlns:a16="http://schemas.microsoft.com/office/drawing/2014/main" id="{D71101B7-7CBF-864E-BBD9-CD4D6DE78885}"/>
              </a:ext>
            </a:extLst>
          </p:cNvPr>
          <p:cNvSpPr txBox="1"/>
          <p:nvPr/>
        </p:nvSpPr>
        <p:spPr>
          <a:xfrm>
            <a:off x="3486054" y="6220776"/>
            <a:ext cx="793743" cy="646331"/>
          </a:xfrm>
          <a:prstGeom prst="rect">
            <a:avLst/>
          </a:prstGeom>
          <a:noFill/>
        </p:spPr>
        <p:txBody>
          <a:bodyPr wrap="none" rtlCol="0">
            <a:spAutoFit/>
          </a:bodyPr>
          <a:lstStyle/>
          <a:p>
            <a:r>
              <a:rPr lang="en-US" dirty="0"/>
              <a:t>record</a:t>
            </a:r>
          </a:p>
          <a:p>
            <a:r>
              <a:rPr lang="en-US" dirty="0"/>
              <a:t>type</a:t>
            </a:r>
          </a:p>
        </p:txBody>
      </p:sp>
      <p:sp>
        <p:nvSpPr>
          <p:cNvPr id="29" name="TextBox 28">
            <a:extLst>
              <a:ext uri="{FF2B5EF4-FFF2-40B4-BE49-F238E27FC236}">
                <a16:creationId xmlns:a16="http://schemas.microsoft.com/office/drawing/2014/main" id="{82E6CD6B-932E-0748-B51C-BE9C99FE8AF9}"/>
              </a:ext>
            </a:extLst>
          </p:cNvPr>
          <p:cNvSpPr txBox="1"/>
          <p:nvPr/>
        </p:nvSpPr>
        <p:spPr>
          <a:xfrm>
            <a:off x="4330552" y="6219551"/>
            <a:ext cx="1285865" cy="646331"/>
          </a:xfrm>
          <a:prstGeom prst="rect">
            <a:avLst/>
          </a:prstGeom>
          <a:noFill/>
        </p:spPr>
        <p:txBody>
          <a:bodyPr wrap="none" rtlCol="0">
            <a:spAutoFit/>
          </a:bodyPr>
          <a:lstStyle/>
          <a:p>
            <a:r>
              <a:rPr lang="en-US" dirty="0"/>
              <a:t>left/right</a:t>
            </a:r>
          </a:p>
          <a:p>
            <a:r>
              <a:rPr lang="en-US" dirty="0"/>
              <a:t>coordinates</a:t>
            </a:r>
          </a:p>
        </p:txBody>
      </p:sp>
      <p:sp>
        <p:nvSpPr>
          <p:cNvPr id="30" name="TextBox 29">
            <a:extLst>
              <a:ext uri="{FF2B5EF4-FFF2-40B4-BE49-F238E27FC236}">
                <a16:creationId xmlns:a16="http://schemas.microsoft.com/office/drawing/2014/main" id="{103B2290-6084-CA4E-92F6-CB27E1F1A66F}"/>
              </a:ext>
            </a:extLst>
          </p:cNvPr>
          <p:cNvSpPr txBox="1"/>
          <p:nvPr/>
        </p:nvSpPr>
        <p:spPr>
          <a:xfrm>
            <a:off x="6575584" y="6211669"/>
            <a:ext cx="1744965" cy="369332"/>
          </a:xfrm>
          <a:prstGeom prst="rect">
            <a:avLst/>
          </a:prstGeom>
          <a:noFill/>
        </p:spPr>
        <p:txBody>
          <a:bodyPr wrap="none" rtlCol="0">
            <a:spAutoFit/>
          </a:bodyPr>
          <a:lstStyle/>
          <a:p>
            <a:r>
              <a:rPr lang="en-US" dirty="0"/>
              <a:t>record metadata</a:t>
            </a:r>
          </a:p>
        </p:txBody>
      </p:sp>
      <p:sp>
        <p:nvSpPr>
          <p:cNvPr id="32" name="TextBox 31">
            <a:extLst>
              <a:ext uri="{FF2B5EF4-FFF2-40B4-BE49-F238E27FC236}">
                <a16:creationId xmlns:a16="http://schemas.microsoft.com/office/drawing/2014/main" id="{709EA666-572D-294C-9454-EF4CA6A037C4}"/>
              </a:ext>
            </a:extLst>
          </p:cNvPr>
          <p:cNvSpPr txBox="1"/>
          <p:nvPr/>
        </p:nvSpPr>
        <p:spPr>
          <a:xfrm>
            <a:off x="5535184" y="6232434"/>
            <a:ext cx="793742" cy="369332"/>
          </a:xfrm>
          <a:prstGeom prst="rect">
            <a:avLst/>
          </a:prstGeom>
          <a:noFill/>
        </p:spPr>
        <p:txBody>
          <a:bodyPr wrap="square" rtlCol="0">
            <a:spAutoFit/>
          </a:bodyPr>
          <a:lstStyle/>
          <a:p>
            <a:r>
              <a:rPr lang="en-US" dirty="0"/>
              <a:t>strand</a:t>
            </a:r>
          </a:p>
        </p:txBody>
      </p:sp>
      <p:sp>
        <p:nvSpPr>
          <p:cNvPr id="33" name="TextBox 32">
            <a:extLst>
              <a:ext uri="{FF2B5EF4-FFF2-40B4-BE49-F238E27FC236}">
                <a16:creationId xmlns:a16="http://schemas.microsoft.com/office/drawing/2014/main" id="{4214677E-EC1F-3B4F-9190-1EC23D4C653A}"/>
              </a:ext>
            </a:extLst>
          </p:cNvPr>
          <p:cNvSpPr txBox="1"/>
          <p:nvPr/>
        </p:nvSpPr>
        <p:spPr>
          <a:xfrm>
            <a:off x="6850714" y="2163931"/>
            <a:ext cx="740972" cy="369332"/>
          </a:xfrm>
          <a:prstGeom prst="rect">
            <a:avLst/>
          </a:prstGeom>
          <a:noFill/>
        </p:spPr>
        <p:txBody>
          <a:bodyPr wrap="none" rtlCol="0">
            <a:spAutoFit/>
          </a:bodyPr>
          <a:lstStyle/>
          <a:p>
            <a:r>
              <a:rPr lang="en-US" dirty="0"/>
              <a:t>frame</a:t>
            </a:r>
          </a:p>
        </p:txBody>
      </p:sp>
      <p:sp>
        <p:nvSpPr>
          <p:cNvPr id="34" name="TextBox 33">
            <a:extLst>
              <a:ext uri="{FF2B5EF4-FFF2-40B4-BE49-F238E27FC236}">
                <a16:creationId xmlns:a16="http://schemas.microsoft.com/office/drawing/2014/main" id="{345E9126-F18C-3748-A5B0-22F33F2CD22C}"/>
              </a:ext>
            </a:extLst>
          </p:cNvPr>
          <p:cNvSpPr txBox="1"/>
          <p:nvPr/>
        </p:nvSpPr>
        <p:spPr>
          <a:xfrm>
            <a:off x="5274079" y="2097959"/>
            <a:ext cx="684675" cy="369332"/>
          </a:xfrm>
          <a:prstGeom prst="rect">
            <a:avLst/>
          </a:prstGeom>
          <a:noFill/>
        </p:spPr>
        <p:txBody>
          <a:bodyPr wrap="none" rtlCol="0">
            <a:spAutoFit/>
          </a:bodyPr>
          <a:lstStyle/>
          <a:p>
            <a:r>
              <a:rPr lang="en-US" dirty="0"/>
              <a:t>score</a:t>
            </a:r>
          </a:p>
        </p:txBody>
      </p:sp>
    </p:spTree>
    <p:extLst>
      <p:ext uri="{BB962C8B-B14F-4D97-AF65-F5344CB8AC3E}">
        <p14:creationId xmlns:p14="http://schemas.microsoft.com/office/powerpoint/2010/main" val="2825008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45A76-0494-844C-BE15-373D400B986A}"/>
              </a:ext>
            </a:extLst>
          </p:cNvPr>
          <p:cNvSpPr>
            <a:spLocks noGrp="1"/>
          </p:cNvSpPr>
          <p:nvPr>
            <p:ph type="title"/>
          </p:nvPr>
        </p:nvSpPr>
        <p:spPr/>
        <p:txBody>
          <a:bodyPr/>
          <a:lstStyle/>
          <a:p>
            <a:r>
              <a:rPr lang="en-US" dirty="0"/>
              <a:t>Delimited file</a:t>
            </a:r>
          </a:p>
        </p:txBody>
      </p:sp>
      <p:sp>
        <p:nvSpPr>
          <p:cNvPr id="3" name="Content Placeholder 2">
            <a:extLst>
              <a:ext uri="{FF2B5EF4-FFF2-40B4-BE49-F238E27FC236}">
                <a16:creationId xmlns:a16="http://schemas.microsoft.com/office/drawing/2014/main" id="{27202113-C24D-204D-9C41-004885FDF2C3}"/>
              </a:ext>
            </a:extLst>
          </p:cNvPr>
          <p:cNvSpPr>
            <a:spLocks noGrp="1"/>
          </p:cNvSpPr>
          <p:nvPr>
            <p:ph idx="1"/>
          </p:nvPr>
        </p:nvSpPr>
        <p:spPr/>
        <p:txBody>
          <a:bodyPr/>
          <a:lstStyle/>
          <a:p>
            <a:r>
              <a:rPr lang="en-US" dirty="0"/>
              <a:t>.csv  =&gt; comma separated file</a:t>
            </a:r>
          </a:p>
          <a:p>
            <a:r>
              <a:rPr lang="en-US" dirty="0"/>
              <a:t>.</a:t>
            </a:r>
            <a:r>
              <a:rPr lang="en-US" dirty="0" err="1"/>
              <a:t>tsv</a:t>
            </a:r>
            <a:r>
              <a:rPr lang="en-US" dirty="0"/>
              <a:t>  =&gt; tab separated file</a:t>
            </a:r>
          </a:p>
          <a:p>
            <a:r>
              <a:rPr lang="en-US" dirty="0"/>
              <a:t>.txt</a:t>
            </a:r>
          </a:p>
          <a:p>
            <a:endParaRPr lang="en-US" dirty="0"/>
          </a:p>
          <a:p>
            <a:r>
              <a:rPr lang="en-US" dirty="0"/>
              <a:t>Used for data tables </a:t>
            </a:r>
          </a:p>
        </p:txBody>
      </p:sp>
    </p:spTree>
    <p:extLst>
      <p:ext uri="{BB962C8B-B14F-4D97-AF65-F5344CB8AC3E}">
        <p14:creationId xmlns:p14="http://schemas.microsoft.com/office/powerpoint/2010/main" val="3683252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D767-3BE6-1747-8A8D-578B416F12D0}"/>
              </a:ext>
            </a:extLst>
          </p:cNvPr>
          <p:cNvSpPr>
            <a:spLocks noGrp="1"/>
          </p:cNvSpPr>
          <p:nvPr>
            <p:ph type="title"/>
          </p:nvPr>
        </p:nvSpPr>
        <p:spPr/>
        <p:txBody>
          <a:bodyPr/>
          <a:lstStyle/>
          <a:p>
            <a:r>
              <a:rPr lang="en-US" dirty="0" err="1"/>
              <a:t>Samtools</a:t>
            </a:r>
            <a:endParaRPr lang="en-US" dirty="0"/>
          </a:p>
        </p:txBody>
      </p:sp>
      <p:sp>
        <p:nvSpPr>
          <p:cNvPr id="3" name="Content Placeholder 2">
            <a:extLst>
              <a:ext uri="{FF2B5EF4-FFF2-40B4-BE49-F238E27FC236}">
                <a16:creationId xmlns:a16="http://schemas.microsoft.com/office/drawing/2014/main" id="{EFC8043E-E5D7-484D-B803-9A81466B13F9}"/>
              </a:ext>
            </a:extLst>
          </p:cNvPr>
          <p:cNvSpPr>
            <a:spLocks noGrp="1"/>
          </p:cNvSpPr>
          <p:nvPr>
            <p:ph idx="1"/>
          </p:nvPr>
        </p:nvSpPr>
        <p:spPr/>
        <p:txBody>
          <a:bodyPr/>
          <a:lstStyle/>
          <a:p>
            <a:pPr marL="0" indent="0">
              <a:buNone/>
            </a:pPr>
            <a:r>
              <a:rPr lang="en-US" dirty="0"/>
              <a:t>View alignment records</a:t>
            </a:r>
          </a:p>
          <a:p>
            <a:pPr marL="0" indent="0">
              <a:buNone/>
            </a:pPr>
            <a:r>
              <a:rPr lang="en-US" dirty="0"/>
              <a:t>$ </a:t>
            </a:r>
            <a:r>
              <a:rPr lang="en-US" dirty="0" err="1"/>
              <a:t>samtools</a:t>
            </a:r>
            <a:r>
              <a:rPr lang="en-US" dirty="0"/>
              <a:t> view </a:t>
            </a:r>
            <a:r>
              <a:rPr lang="en-US" i="1" dirty="0" err="1"/>
              <a:t>filename.bam</a:t>
            </a:r>
            <a:r>
              <a:rPr lang="en-US" dirty="0"/>
              <a:t>| less –S</a:t>
            </a:r>
          </a:p>
          <a:p>
            <a:pPr marL="0" indent="0">
              <a:buNone/>
            </a:pPr>
            <a:endParaRPr lang="en-US" dirty="0"/>
          </a:p>
          <a:p>
            <a:pPr marL="0" indent="0">
              <a:buNone/>
            </a:pPr>
            <a:r>
              <a:rPr lang="en-US" dirty="0"/>
              <a:t>$ </a:t>
            </a:r>
            <a:r>
              <a:rPr lang="en-US" dirty="0" err="1"/>
              <a:t>samtools</a:t>
            </a:r>
            <a:r>
              <a:rPr lang="en-US" dirty="0"/>
              <a:t> view </a:t>
            </a:r>
            <a:r>
              <a:rPr lang="en-US" i="1" dirty="0" err="1"/>
              <a:t>filename.bam</a:t>
            </a:r>
            <a:r>
              <a:rPr lang="en-US" dirty="0"/>
              <a:t>| head –n 40 | less -S</a:t>
            </a:r>
          </a:p>
          <a:p>
            <a:pPr marL="0" indent="0">
              <a:buNone/>
            </a:pPr>
            <a:endParaRPr lang="en-US" dirty="0"/>
          </a:p>
        </p:txBody>
      </p:sp>
    </p:spTree>
    <p:extLst>
      <p:ext uri="{BB962C8B-B14F-4D97-AF65-F5344CB8AC3E}">
        <p14:creationId xmlns:p14="http://schemas.microsoft.com/office/powerpoint/2010/main" val="417576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06B3-66FC-0848-A96D-331EAD6274D1}"/>
              </a:ext>
            </a:extLst>
          </p:cNvPr>
          <p:cNvSpPr>
            <a:spLocks noGrp="1"/>
          </p:cNvSpPr>
          <p:nvPr>
            <p:ph type="title"/>
          </p:nvPr>
        </p:nvSpPr>
        <p:spPr/>
        <p:txBody>
          <a:bodyPr/>
          <a:lstStyle/>
          <a:p>
            <a:r>
              <a:rPr lang="en-US" dirty="0"/>
              <a:t>Determining sex of individual</a:t>
            </a:r>
          </a:p>
        </p:txBody>
      </p:sp>
      <p:sp>
        <p:nvSpPr>
          <p:cNvPr id="3" name="Content Placeholder 2">
            <a:extLst>
              <a:ext uri="{FF2B5EF4-FFF2-40B4-BE49-F238E27FC236}">
                <a16:creationId xmlns:a16="http://schemas.microsoft.com/office/drawing/2014/main" id="{4D0D54AA-C2BB-124F-8F46-8A0AF6E15CA9}"/>
              </a:ext>
            </a:extLst>
          </p:cNvPr>
          <p:cNvSpPr>
            <a:spLocks noGrp="1"/>
          </p:cNvSpPr>
          <p:nvPr>
            <p:ph idx="1"/>
          </p:nvPr>
        </p:nvSpPr>
        <p:spPr/>
        <p:txBody>
          <a:bodyPr/>
          <a:lstStyle/>
          <a:p>
            <a:r>
              <a:rPr lang="en-US" dirty="0" err="1"/>
              <a:t>samtools</a:t>
            </a:r>
            <a:r>
              <a:rPr lang="en-US" dirty="0"/>
              <a:t> view NA06984.454.MOSAIK.SRP000033.2009_11.bam | grep "Y" | column -t -s $'\t' | </a:t>
            </a:r>
            <a:r>
              <a:rPr lang="en-US" dirty="0" err="1"/>
              <a:t>wc</a:t>
            </a:r>
            <a:r>
              <a:rPr lang="en-US" dirty="0"/>
              <a:t> -l</a:t>
            </a:r>
          </a:p>
          <a:p>
            <a:pPr marL="457200" lvl="1" indent="0">
              <a:buNone/>
            </a:pPr>
            <a:r>
              <a:rPr lang="en-US" dirty="0"/>
              <a:t>1098</a:t>
            </a:r>
          </a:p>
          <a:p>
            <a:r>
              <a:rPr lang="en-US" dirty="0" err="1"/>
              <a:t>samtools</a:t>
            </a:r>
            <a:r>
              <a:rPr lang="en-US" dirty="0"/>
              <a:t> view NA06984.454.MOSAIK.SRP000033.2009_11.bam | grep ”X" | column -t -s $'\t' | </a:t>
            </a:r>
            <a:r>
              <a:rPr lang="en-US" dirty="0" err="1"/>
              <a:t>wc</a:t>
            </a:r>
            <a:r>
              <a:rPr lang="en-US" dirty="0"/>
              <a:t> -l</a:t>
            </a:r>
          </a:p>
          <a:p>
            <a:pPr marL="457200" lvl="1" indent="0">
              <a:buNone/>
            </a:pPr>
            <a:r>
              <a:rPr lang="en-US" dirty="0"/>
              <a:t>32012</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Why are there such fewer reads for the Y chromosome in this individual?</a:t>
            </a:r>
          </a:p>
          <a:p>
            <a:pPr lvl="1"/>
            <a:endParaRPr lang="en-US" dirty="0"/>
          </a:p>
          <a:p>
            <a:pPr marL="457200" lvl="1" indent="0">
              <a:buNone/>
            </a:pPr>
            <a:endParaRPr lang="en-US" dirty="0"/>
          </a:p>
        </p:txBody>
      </p:sp>
    </p:spTree>
    <p:extLst>
      <p:ext uri="{BB962C8B-B14F-4D97-AF65-F5344CB8AC3E}">
        <p14:creationId xmlns:p14="http://schemas.microsoft.com/office/powerpoint/2010/main" val="3461945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405B-274A-D04B-879F-197E40747F59}"/>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E3347368-E06E-4447-A498-169EAE35C0A5}"/>
              </a:ext>
            </a:extLst>
          </p:cNvPr>
          <p:cNvSpPr>
            <a:spLocks noGrp="1"/>
          </p:cNvSpPr>
          <p:nvPr>
            <p:ph idx="1"/>
          </p:nvPr>
        </p:nvSpPr>
        <p:spPr/>
        <p:txBody>
          <a:bodyPr>
            <a:normAutofit fontScale="62500" lnSpcReduction="20000"/>
          </a:bodyPr>
          <a:lstStyle/>
          <a:p>
            <a:pPr marL="0" indent="0">
              <a:buNone/>
            </a:pPr>
            <a:r>
              <a:rPr lang="en-US" sz="4000" dirty="0"/>
              <a:t>Run and copy these commands and outputs to a file</a:t>
            </a:r>
          </a:p>
          <a:p>
            <a:pPr marL="514350" indent="-514350">
              <a:buFont typeface="+mj-lt"/>
              <a:buAutoNum type="arabicPeriod"/>
            </a:pPr>
            <a:r>
              <a:rPr lang="en-US" sz="4000" dirty="0"/>
              <a:t>Log into the supercomputer</a:t>
            </a:r>
          </a:p>
          <a:p>
            <a:pPr marL="514350" indent="-514350">
              <a:buFont typeface="+mj-lt"/>
              <a:buAutoNum type="arabicPeriod"/>
            </a:pPr>
            <a:r>
              <a:rPr lang="en-US" sz="4000" dirty="0"/>
              <a:t>Download a 3 BAM files from the Thousand Genomes Project</a:t>
            </a:r>
          </a:p>
          <a:p>
            <a:pPr marL="457200" lvl="1" indent="0">
              <a:buNone/>
            </a:pPr>
            <a:r>
              <a:rPr lang="en-US" sz="3600" dirty="0">
                <a:hlinkClick r:id="rId2"/>
              </a:rPr>
              <a:t>https://www.internationalgenome.org/data/</a:t>
            </a:r>
            <a:endParaRPr lang="en-US" sz="3600" dirty="0"/>
          </a:p>
          <a:p>
            <a:pPr marL="457200" indent="-457200">
              <a:buFont typeface="+mj-lt"/>
              <a:buAutoNum type="arabicPeriod"/>
            </a:pPr>
            <a:r>
              <a:rPr lang="en-US" sz="4000" dirty="0"/>
              <a:t>Determine the sex of the individual</a:t>
            </a:r>
          </a:p>
          <a:p>
            <a:pPr marL="457200" indent="-457200">
              <a:buFont typeface="+mj-lt"/>
              <a:buAutoNum type="arabicPeriod"/>
            </a:pPr>
            <a:r>
              <a:rPr lang="en-US" sz="4000" dirty="0"/>
              <a:t>Remove the </a:t>
            </a:r>
            <a:r>
              <a:rPr lang="en-US" sz="4000"/>
              <a:t>BAM files </a:t>
            </a:r>
            <a:r>
              <a:rPr lang="en-US" sz="4000" dirty="0"/>
              <a:t>to free up the space from your home directory</a:t>
            </a:r>
          </a:p>
          <a:p>
            <a:pPr marL="457200" indent="-457200">
              <a:buFont typeface="+mj-lt"/>
              <a:buAutoNum type="arabicPeriod"/>
            </a:pPr>
            <a:endParaRPr lang="en-US" dirty="0"/>
          </a:p>
          <a:p>
            <a:pPr marL="457200" indent="-457200">
              <a:buFont typeface="+mj-lt"/>
              <a:buAutoNum type="arabicPeriod"/>
            </a:pPr>
            <a:endParaRPr lang="en-US" dirty="0"/>
          </a:p>
          <a:p>
            <a:pPr marL="0" indent="0">
              <a:buNone/>
            </a:pPr>
            <a:r>
              <a:rPr lang="en-US" dirty="0">
                <a:solidFill>
                  <a:srgbClr val="FF0000"/>
                </a:solidFill>
              </a:rPr>
              <a:t>The size of a user's home directory space is enforced with a quota.  There is a soft quota of 50GB and a hard quota of 75GB.  Once a user's directory exceeds the soft quota, they have seven days to clean up and return to below the soft quota amount.  After 7 days, they will no longer be able to write in their home directory until they clean up so that they are under the soft quota.  If an user exceeds the hard quota, they immediately will no longer be able to write to their home directory until they clean up so they are not longer over this quota.</a:t>
            </a:r>
          </a:p>
          <a:p>
            <a:endParaRPr lang="en-US" dirty="0"/>
          </a:p>
        </p:txBody>
      </p:sp>
    </p:spTree>
    <p:extLst>
      <p:ext uri="{BB962C8B-B14F-4D97-AF65-F5344CB8AC3E}">
        <p14:creationId xmlns:p14="http://schemas.microsoft.com/office/powerpoint/2010/main" val="2067123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7BD7-62D5-F94C-B981-F2B95565BAE0}"/>
              </a:ext>
            </a:extLst>
          </p:cNvPr>
          <p:cNvSpPr>
            <a:spLocks noGrp="1"/>
          </p:cNvSpPr>
          <p:nvPr>
            <p:ph type="title"/>
          </p:nvPr>
        </p:nvSpPr>
        <p:spPr/>
        <p:txBody>
          <a:bodyPr/>
          <a:lstStyle/>
          <a:p>
            <a:r>
              <a:rPr lang="en-US" dirty="0"/>
              <a:t>Package Managers</a:t>
            </a:r>
          </a:p>
        </p:txBody>
      </p:sp>
      <p:sp>
        <p:nvSpPr>
          <p:cNvPr id="3" name="Content Placeholder 2">
            <a:extLst>
              <a:ext uri="{FF2B5EF4-FFF2-40B4-BE49-F238E27FC236}">
                <a16:creationId xmlns:a16="http://schemas.microsoft.com/office/drawing/2014/main" id="{66CD1EFB-A73D-D54D-84DA-D1A6270E7263}"/>
              </a:ext>
            </a:extLst>
          </p:cNvPr>
          <p:cNvSpPr>
            <a:spLocks noGrp="1"/>
          </p:cNvSpPr>
          <p:nvPr>
            <p:ph idx="1"/>
          </p:nvPr>
        </p:nvSpPr>
        <p:spPr>
          <a:xfrm>
            <a:off x="838200" y="1825624"/>
            <a:ext cx="4973053" cy="4903429"/>
          </a:xfrm>
        </p:spPr>
        <p:txBody>
          <a:bodyPr>
            <a:normAutofit fontScale="70000" lnSpcReduction="20000"/>
          </a:bodyPr>
          <a:lstStyle/>
          <a:p>
            <a:r>
              <a:rPr lang="en-US" sz="3300" dirty="0"/>
              <a:t>Allow you to quickly download pre-compiled software</a:t>
            </a:r>
          </a:p>
          <a:p>
            <a:pPr marL="514350" indent="-514350">
              <a:buAutoNum type="arabicPeriod"/>
            </a:pPr>
            <a:r>
              <a:rPr lang="en-US" sz="3300" dirty="0"/>
              <a:t>Download the installer</a:t>
            </a:r>
          </a:p>
          <a:p>
            <a:pPr marL="457200" lvl="1" indent="0">
              <a:buNone/>
            </a:pPr>
            <a:r>
              <a:rPr lang="en-US" sz="2800" dirty="0"/>
              <a:t>$ curl -OL  =&gt; download file as is, make sure to not just download a link but the actual file</a:t>
            </a:r>
          </a:p>
          <a:p>
            <a:pPr marL="0" indent="0">
              <a:buNone/>
            </a:pPr>
            <a:r>
              <a:rPr lang="en-US" sz="3300" dirty="0"/>
              <a:t>2. Run the installer</a:t>
            </a:r>
          </a:p>
          <a:p>
            <a:pPr marL="0" indent="0">
              <a:buNone/>
            </a:pPr>
            <a:r>
              <a:rPr lang="en-US" dirty="0"/>
              <a:t>       $ bash  =&gt; run shell script (.</a:t>
            </a:r>
            <a:r>
              <a:rPr lang="en-US" dirty="0" err="1"/>
              <a:t>sh</a:t>
            </a:r>
            <a:r>
              <a:rPr lang="en-US" dirty="0"/>
              <a:t>)</a:t>
            </a:r>
          </a:p>
          <a:p>
            <a:pPr marL="0" indent="0">
              <a:buNone/>
            </a:pPr>
            <a:r>
              <a:rPr lang="en-US" sz="3300" dirty="0"/>
              <a:t>3. Accept the license and let it set the PATH for you</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1800" dirty="0">
                <a:solidFill>
                  <a:srgbClr val="FF0000"/>
                </a:solidFill>
              </a:rPr>
              <a:t>~  =&gt; shortcut for home directory</a:t>
            </a:r>
          </a:p>
          <a:p>
            <a:pPr marL="0" indent="0">
              <a:buNone/>
            </a:pPr>
            <a:endParaRPr lang="en-US" dirty="0"/>
          </a:p>
        </p:txBody>
      </p:sp>
      <p:pic>
        <p:nvPicPr>
          <p:cNvPr id="5" name="Picture 4">
            <a:extLst>
              <a:ext uri="{FF2B5EF4-FFF2-40B4-BE49-F238E27FC236}">
                <a16:creationId xmlns:a16="http://schemas.microsoft.com/office/drawing/2014/main" id="{12807D6C-237F-7140-9936-DA380B7E837F}"/>
              </a:ext>
            </a:extLst>
          </p:cNvPr>
          <p:cNvPicPr>
            <a:picLocks noChangeAspect="1"/>
          </p:cNvPicPr>
          <p:nvPr/>
        </p:nvPicPr>
        <p:blipFill>
          <a:blip r:embed="rId2"/>
          <a:stretch>
            <a:fillRect/>
          </a:stretch>
        </p:blipFill>
        <p:spPr>
          <a:xfrm>
            <a:off x="4819651" y="4630929"/>
            <a:ext cx="7163803" cy="1982262"/>
          </a:xfrm>
          <a:prstGeom prst="rect">
            <a:avLst/>
          </a:prstGeom>
        </p:spPr>
      </p:pic>
    </p:spTree>
    <p:extLst>
      <p:ext uri="{BB962C8B-B14F-4D97-AF65-F5344CB8AC3E}">
        <p14:creationId xmlns:p14="http://schemas.microsoft.com/office/powerpoint/2010/main" val="3824174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EFEA-395D-E748-AD52-53E16D21D54A}"/>
              </a:ext>
            </a:extLst>
          </p:cNvPr>
          <p:cNvSpPr>
            <a:spLocks noGrp="1"/>
          </p:cNvSpPr>
          <p:nvPr>
            <p:ph type="title"/>
          </p:nvPr>
        </p:nvSpPr>
        <p:spPr/>
        <p:txBody>
          <a:bodyPr/>
          <a:lstStyle/>
          <a:p>
            <a:r>
              <a:rPr lang="en-US" dirty="0"/>
              <a:t>Use </a:t>
            </a:r>
            <a:r>
              <a:rPr lang="en-US" dirty="0" err="1"/>
              <a:t>conda</a:t>
            </a:r>
            <a:r>
              <a:rPr lang="en-US" dirty="0"/>
              <a:t> to install a package</a:t>
            </a:r>
          </a:p>
        </p:txBody>
      </p:sp>
      <p:sp>
        <p:nvSpPr>
          <p:cNvPr id="3" name="Content Placeholder 2">
            <a:extLst>
              <a:ext uri="{FF2B5EF4-FFF2-40B4-BE49-F238E27FC236}">
                <a16:creationId xmlns:a16="http://schemas.microsoft.com/office/drawing/2014/main" id="{FC7E317C-F5EA-BA49-BEAC-5444099E302B}"/>
              </a:ext>
            </a:extLst>
          </p:cNvPr>
          <p:cNvSpPr>
            <a:spLocks noGrp="1"/>
          </p:cNvSpPr>
          <p:nvPr>
            <p:ph idx="1"/>
          </p:nvPr>
        </p:nvSpPr>
        <p:spPr>
          <a:xfrm>
            <a:off x="838200" y="1825625"/>
            <a:ext cx="4455695" cy="4351338"/>
          </a:xfrm>
        </p:spPr>
        <p:txBody>
          <a:bodyPr>
            <a:normAutofit/>
          </a:bodyPr>
          <a:lstStyle/>
          <a:p>
            <a:pPr marL="0" indent="0">
              <a:buNone/>
            </a:pPr>
            <a:r>
              <a:rPr lang="en-US" dirty="0"/>
              <a:t>Make an environment to avoid package clashing:</a:t>
            </a:r>
          </a:p>
          <a:p>
            <a:pPr marL="0" indent="0">
              <a:buNone/>
            </a:pPr>
            <a:r>
              <a:rPr lang="en-US" dirty="0"/>
              <a:t>$ </a:t>
            </a:r>
            <a:r>
              <a:rPr lang="en-US" dirty="0" err="1"/>
              <a:t>conda</a:t>
            </a:r>
            <a:r>
              <a:rPr lang="en-US" dirty="0"/>
              <a:t> create --name class</a:t>
            </a:r>
          </a:p>
          <a:p>
            <a:pPr marL="0" indent="0">
              <a:buNone/>
            </a:pPr>
            <a:endParaRPr lang="en-US" sz="1800" dirty="0">
              <a:solidFill>
                <a:srgbClr val="FF0000"/>
              </a:solidFill>
            </a:endParaRPr>
          </a:p>
          <a:p>
            <a:pPr marL="0" indent="0">
              <a:buNone/>
            </a:pPr>
            <a:r>
              <a:rPr lang="en-US" dirty="0"/>
              <a:t>Activate the environment:</a:t>
            </a:r>
          </a:p>
          <a:p>
            <a:pPr marL="0" indent="0">
              <a:buNone/>
            </a:pPr>
            <a:r>
              <a:rPr lang="en-US" sz="3200" dirty="0"/>
              <a:t>$ </a:t>
            </a:r>
            <a:r>
              <a:rPr lang="en-US" sz="3200" dirty="0" err="1"/>
              <a:t>conda</a:t>
            </a:r>
            <a:r>
              <a:rPr lang="en-US" sz="3200" dirty="0"/>
              <a:t> activate class</a:t>
            </a:r>
          </a:p>
          <a:p>
            <a:pPr marL="0" indent="0">
              <a:buNone/>
            </a:pPr>
            <a:r>
              <a:rPr lang="en-US" sz="1600" dirty="0">
                <a:solidFill>
                  <a:srgbClr val="FF0000"/>
                </a:solidFill>
              </a:rPr>
              <a:t>Will need to do this every time you log onto the supercomputer if you want to use the environment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470BAAE-2EF2-5C4A-BD5B-EEC069F570DF}"/>
              </a:ext>
            </a:extLst>
          </p:cNvPr>
          <p:cNvPicPr>
            <a:picLocks noChangeAspect="1"/>
          </p:cNvPicPr>
          <p:nvPr/>
        </p:nvPicPr>
        <p:blipFill>
          <a:blip r:embed="rId2"/>
          <a:stretch>
            <a:fillRect/>
          </a:stretch>
        </p:blipFill>
        <p:spPr>
          <a:xfrm>
            <a:off x="6208296" y="1728370"/>
            <a:ext cx="5037471" cy="4764505"/>
          </a:xfrm>
          <a:prstGeom prst="rect">
            <a:avLst/>
          </a:prstGeom>
        </p:spPr>
      </p:pic>
    </p:spTree>
    <p:extLst>
      <p:ext uri="{BB962C8B-B14F-4D97-AF65-F5344CB8AC3E}">
        <p14:creationId xmlns:p14="http://schemas.microsoft.com/office/powerpoint/2010/main" val="2916315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5CDA-83BF-9642-BA45-A39C5D00FC7E}"/>
              </a:ext>
            </a:extLst>
          </p:cNvPr>
          <p:cNvSpPr>
            <a:spLocks noGrp="1"/>
          </p:cNvSpPr>
          <p:nvPr>
            <p:ph type="title"/>
          </p:nvPr>
        </p:nvSpPr>
        <p:spPr/>
        <p:txBody>
          <a:bodyPr/>
          <a:lstStyle/>
          <a:p>
            <a:r>
              <a:rPr lang="en-US" dirty="0"/>
              <a:t>Use </a:t>
            </a:r>
            <a:r>
              <a:rPr lang="en-US" dirty="0" err="1"/>
              <a:t>conda</a:t>
            </a:r>
            <a:r>
              <a:rPr lang="en-US" dirty="0"/>
              <a:t> to install a package</a:t>
            </a:r>
          </a:p>
        </p:txBody>
      </p:sp>
      <p:sp>
        <p:nvSpPr>
          <p:cNvPr id="3" name="Content Placeholder 2">
            <a:extLst>
              <a:ext uri="{FF2B5EF4-FFF2-40B4-BE49-F238E27FC236}">
                <a16:creationId xmlns:a16="http://schemas.microsoft.com/office/drawing/2014/main" id="{E78C0B99-0D57-D345-A4E1-F31AFB1EAC54}"/>
              </a:ext>
            </a:extLst>
          </p:cNvPr>
          <p:cNvSpPr>
            <a:spLocks noGrp="1"/>
          </p:cNvSpPr>
          <p:nvPr>
            <p:ph idx="1"/>
          </p:nvPr>
        </p:nvSpPr>
        <p:spPr>
          <a:xfrm>
            <a:off x="934453" y="1690688"/>
            <a:ext cx="5538537" cy="4351338"/>
          </a:xfrm>
        </p:spPr>
        <p:txBody>
          <a:bodyPr/>
          <a:lstStyle/>
          <a:p>
            <a:pPr marL="0" indent="0">
              <a:buNone/>
            </a:pPr>
            <a:r>
              <a:rPr lang="en-US" dirty="0"/>
              <a:t>Install a package to the environment:</a:t>
            </a:r>
          </a:p>
          <a:p>
            <a:pPr marL="0" indent="0">
              <a:buNone/>
            </a:pPr>
            <a:r>
              <a:rPr lang="en-US" dirty="0"/>
              <a:t>$ </a:t>
            </a:r>
            <a:r>
              <a:rPr lang="en-US" dirty="0" err="1"/>
              <a:t>conda</a:t>
            </a:r>
            <a:r>
              <a:rPr lang="en-US" dirty="0"/>
              <a:t> install -c </a:t>
            </a:r>
            <a:r>
              <a:rPr lang="en-US" dirty="0" err="1"/>
              <a:t>bioconda</a:t>
            </a:r>
            <a:r>
              <a:rPr lang="en-US" dirty="0"/>
              <a:t> </a:t>
            </a:r>
            <a:r>
              <a:rPr lang="en-US" dirty="0" err="1"/>
              <a:t>samtools</a:t>
            </a:r>
            <a:endParaRPr lang="en-US" dirty="0"/>
          </a:p>
          <a:p>
            <a:pPr marL="0" indent="0">
              <a:buNone/>
            </a:pPr>
            <a:r>
              <a:rPr lang="en-US" dirty="0"/>
              <a:t>-c tells </a:t>
            </a:r>
            <a:r>
              <a:rPr lang="en-US" dirty="0" err="1"/>
              <a:t>conda</a:t>
            </a:r>
            <a:r>
              <a:rPr lang="en-US" dirty="0"/>
              <a:t> the channel to search for the package in</a:t>
            </a:r>
          </a:p>
          <a:p>
            <a:endParaRPr lang="en-US" dirty="0"/>
          </a:p>
        </p:txBody>
      </p:sp>
      <p:pic>
        <p:nvPicPr>
          <p:cNvPr id="6" name="Picture 5">
            <a:extLst>
              <a:ext uri="{FF2B5EF4-FFF2-40B4-BE49-F238E27FC236}">
                <a16:creationId xmlns:a16="http://schemas.microsoft.com/office/drawing/2014/main" id="{504F7190-F5A8-7048-826F-84C2122D351F}"/>
              </a:ext>
            </a:extLst>
          </p:cNvPr>
          <p:cNvPicPr>
            <a:picLocks noChangeAspect="1"/>
          </p:cNvPicPr>
          <p:nvPr/>
        </p:nvPicPr>
        <p:blipFill>
          <a:blip r:embed="rId2"/>
          <a:stretch>
            <a:fillRect/>
          </a:stretch>
        </p:blipFill>
        <p:spPr>
          <a:xfrm>
            <a:off x="934453" y="4161652"/>
            <a:ext cx="9851743" cy="2011320"/>
          </a:xfrm>
          <a:prstGeom prst="rect">
            <a:avLst/>
          </a:prstGeom>
        </p:spPr>
      </p:pic>
    </p:spTree>
    <p:extLst>
      <p:ext uri="{BB962C8B-B14F-4D97-AF65-F5344CB8AC3E}">
        <p14:creationId xmlns:p14="http://schemas.microsoft.com/office/powerpoint/2010/main" val="135606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DA5D40-AD73-9F41-B60D-69074F0C76F3}"/>
              </a:ext>
            </a:extLst>
          </p:cNvPr>
          <p:cNvPicPr>
            <a:picLocks noGrp="1" noChangeAspect="1"/>
          </p:cNvPicPr>
          <p:nvPr>
            <p:ph idx="1"/>
          </p:nvPr>
        </p:nvPicPr>
        <p:blipFill>
          <a:blip r:embed="rId2"/>
          <a:stretch>
            <a:fillRect/>
          </a:stretch>
        </p:blipFill>
        <p:spPr>
          <a:xfrm>
            <a:off x="3339097" y="545551"/>
            <a:ext cx="5513805" cy="2883449"/>
          </a:xfrm>
        </p:spPr>
      </p:pic>
      <p:pic>
        <p:nvPicPr>
          <p:cNvPr id="7" name="Picture 6">
            <a:extLst>
              <a:ext uri="{FF2B5EF4-FFF2-40B4-BE49-F238E27FC236}">
                <a16:creationId xmlns:a16="http://schemas.microsoft.com/office/drawing/2014/main" id="{AE10A48B-6F4C-5A41-B8B7-29ACCBE0896B}"/>
              </a:ext>
            </a:extLst>
          </p:cNvPr>
          <p:cNvPicPr>
            <a:picLocks noChangeAspect="1"/>
          </p:cNvPicPr>
          <p:nvPr/>
        </p:nvPicPr>
        <p:blipFill>
          <a:blip r:embed="rId3"/>
          <a:stretch>
            <a:fillRect/>
          </a:stretch>
        </p:blipFill>
        <p:spPr>
          <a:xfrm>
            <a:off x="3339097" y="3564231"/>
            <a:ext cx="5513805" cy="2778748"/>
          </a:xfrm>
          <a:prstGeom prst="rect">
            <a:avLst/>
          </a:prstGeom>
        </p:spPr>
      </p:pic>
    </p:spTree>
    <p:extLst>
      <p:ext uri="{BB962C8B-B14F-4D97-AF65-F5344CB8AC3E}">
        <p14:creationId xmlns:p14="http://schemas.microsoft.com/office/powerpoint/2010/main" val="98865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8CD2-A660-F14C-8C5D-55D5242D8B20}"/>
              </a:ext>
            </a:extLst>
          </p:cNvPr>
          <p:cNvSpPr>
            <a:spLocks noGrp="1"/>
          </p:cNvSpPr>
          <p:nvPr>
            <p:ph type="title"/>
          </p:nvPr>
        </p:nvSpPr>
        <p:spPr/>
        <p:txBody>
          <a:bodyPr/>
          <a:lstStyle/>
          <a:p>
            <a:r>
              <a:rPr lang="en-US" dirty="0"/>
              <a:t>Accessing a tools documentation</a:t>
            </a:r>
          </a:p>
        </p:txBody>
      </p:sp>
      <p:sp>
        <p:nvSpPr>
          <p:cNvPr id="3" name="Content Placeholder 2">
            <a:extLst>
              <a:ext uri="{FF2B5EF4-FFF2-40B4-BE49-F238E27FC236}">
                <a16:creationId xmlns:a16="http://schemas.microsoft.com/office/drawing/2014/main" id="{2E119A45-2A5B-A24D-93B6-E29C33A8DD32}"/>
              </a:ext>
            </a:extLst>
          </p:cNvPr>
          <p:cNvSpPr>
            <a:spLocks noGrp="1"/>
          </p:cNvSpPr>
          <p:nvPr>
            <p:ph idx="1"/>
          </p:nvPr>
        </p:nvSpPr>
        <p:spPr>
          <a:xfrm>
            <a:off x="838200" y="1825625"/>
            <a:ext cx="4876800" cy="4351338"/>
          </a:xfrm>
        </p:spPr>
        <p:txBody>
          <a:bodyPr/>
          <a:lstStyle/>
          <a:p>
            <a:r>
              <a:rPr lang="en-US" dirty="0"/>
              <a:t>Standard command line tools:</a:t>
            </a:r>
          </a:p>
          <a:p>
            <a:pPr marL="0" indent="0">
              <a:buNone/>
            </a:pPr>
            <a:r>
              <a:rPr lang="en-US" dirty="0"/>
              <a:t>$ man </a:t>
            </a:r>
            <a:r>
              <a:rPr lang="en-US" dirty="0" err="1"/>
              <a:t>wc</a:t>
            </a:r>
            <a:endParaRPr lang="en-US" dirty="0"/>
          </a:p>
          <a:p>
            <a:pPr marL="0" indent="0">
              <a:buNone/>
            </a:pPr>
            <a:endParaRPr lang="en-US" dirty="0"/>
          </a:p>
          <a:p>
            <a:r>
              <a:rPr lang="en-US" dirty="0"/>
              <a:t>Other tools:</a:t>
            </a:r>
          </a:p>
          <a:p>
            <a:pPr marL="0" indent="0">
              <a:buNone/>
            </a:pPr>
            <a:r>
              <a:rPr lang="en-US" dirty="0"/>
              <a:t>$ </a:t>
            </a:r>
            <a:r>
              <a:rPr lang="en-US" dirty="0" err="1"/>
              <a:t>samtools</a:t>
            </a:r>
            <a:r>
              <a:rPr lang="en-US" dirty="0"/>
              <a:t> --help</a:t>
            </a:r>
          </a:p>
          <a:p>
            <a:pPr marL="0" indent="0">
              <a:buNone/>
            </a:pPr>
            <a:r>
              <a:rPr lang="en-US" dirty="0"/>
              <a:t>$ </a:t>
            </a:r>
            <a:r>
              <a:rPr lang="en-US" dirty="0" err="1"/>
              <a:t>samtools</a:t>
            </a:r>
            <a:r>
              <a:rPr lang="en-US" dirty="0"/>
              <a:t> view --help</a:t>
            </a:r>
          </a:p>
        </p:txBody>
      </p:sp>
      <p:pic>
        <p:nvPicPr>
          <p:cNvPr id="5" name="Picture 4">
            <a:extLst>
              <a:ext uri="{FF2B5EF4-FFF2-40B4-BE49-F238E27FC236}">
                <a16:creationId xmlns:a16="http://schemas.microsoft.com/office/drawing/2014/main" id="{656FA3FD-3A48-FD4F-8E73-240830FFC9A7}"/>
              </a:ext>
            </a:extLst>
          </p:cNvPr>
          <p:cNvPicPr>
            <a:picLocks noChangeAspect="1"/>
          </p:cNvPicPr>
          <p:nvPr/>
        </p:nvPicPr>
        <p:blipFill>
          <a:blip r:embed="rId2"/>
          <a:stretch>
            <a:fillRect/>
          </a:stretch>
        </p:blipFill>
        <p:spPr>
          <a:xfrm>
            <a:off x="6244388" y="4166469"/>
            <a:ext cx="5815599" cy="2223938"/>
          </a:xfrm>
          <a:prstGeom prst="rect">
            <a:avLst/>
          </a:prstGeom>
        </p:spPr>
      </p:pic>
      <p:pic>
        <p:nvPicPr>
          <p:cNvPr id="7" name="Picture 6">
            <a:extLst>
              <a:ext uri="{FF2B5EF4-FFF2-40B4-BE49-F238E27FC236}">
                <a16:creationId xmlns:a16="http://schemas.microsoft.com/office/drawing/2014/main" id="{F5AE8F29-5F71-1A47-BDA6-7AB50E1CE11E}"/>
              </a:ext>
            </a:extLst>
          </p:cNvPr>
          <p:cNvPicPr>
            <a:picLocks noChangeAspect="1"/>
          </p:cNvPicPr>
          <p:nvPr/>
        </p:nvPicPr>
        <p:blipFill>
          <a:blip r:embed="rId3"/>
          <a:stretch>
            <a:fillRect/>
          </a:stretch>
        </p:blipFill>
        <p:spPr>
          <a:xfrm>
            <a:off x="6244389" y="1555979"/>
            <a:ext cx="5815598" cy="2445315"/>
          </a:xfrm>
          <a:prstGeom prst="rect">
            <a:avLst/>
          </a:prstGeom>
        </p:spPr>
      </p:pic>
    </p:spTree>
    <p:extLst>
      <p:ext uri="{BB962C8B-B14F-4D97-AF65-F5344CB8AC3E}">
        <p14:creationId xmlns:p14="http://schemas.microsoft.com/office/powerpoint/2010/main" val="349016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76F4-F00D-E140-8F89-B3A292DC1DA8}"/>
              </a:ext>
            </a:extLst>
          </p:cNvPr>
          <p:cNvSpPr>
            <a:spLocks noGrp="1"/>
          </p:cNvSpPr>
          <p:nvPr>
            <p:ph type="title"/>
          </p:nvPr>
        </p:nvSpPr>
        <p:spPr/>
        <p:txBody>
          <a:bodyPr/>
          <a:lstStyle/>
          <a:p>
            <a:r>
              <a:rPr lang="en-US" dirty="0"/>
              <a:t>Connecting tasks</a:t>
            </a:r>
          </a:p>
        </p:txBody>
      </p:sp>
      <p:sp>
        <p:nvSpPr>
          <p:cNvPr id="3" name="Content Placeholder 2">
            <a:extLst>
              <a:ext uri="{FF2B5EF4-FFF2-40B4-BE49-F238E27FC236}">
                <a16:creationId xmlns:a16="http://schemas.microsoft.com/office/drawing/2014/main" id="{BBC6A502-04B9-3A4C-94EE-F38A72F60F4E}"/>
              </a:ext>
            </a:extLst>
          </p:cNvPr>
          <p:cNvSpPr>
            <a:spLocks noGrp="1"/>
          </p:cNvSpPr>
          <p:nvPr>
            <p:ph idx="1"/>
          </p:nvPr>
        </p:nvSpPr>
        <p:spPr/>
        <p:txBody>
          <a:bodyPr/>
          <a:lstStyle/>
          <a:p>
            <a:r>
              <a:rPr lang="en-US" dirty="0"/>
              <a:t>The Pipe</a:t>
            </a:r>
          </a:p>
          <a:p>
            <a:r>
              <a:rPr lang="en-US" dirty="0"/>
              <a:t>$ </a:t>
            </a:r>
            <a:r>
              <a:rPr lang="en-US" dirty="0" err="1"/>
              <a:t>samtools</a:t>
            </a:r>
            <a:r>
              <a:rPr lang="en-US" dirty="0"/>
              <a:t> view filename | </a:t>
            </a:r>
            <a:r>
              <a:rPr lang="en-US" dirty="0" err="1"/>
              <a:t>wc</a:t>
            </a:r>
            <a:r>
              <a:rPr lang="en-US" dirty="0"/>
              <a:t> -l | head</a:t>
            </a:r>
          </a:p>
          <a:p>
            <a:r>
              <a:rPr lang="en-US" dirty="0"/>
              <a:t>Do this, then this, then this…</a:t>
            </a:r>
          </a:p>
        </p:txBody>
      </p:sp>
    </p:spTree>
    <p:extLst>
      <p:ext uri="{BB962C8B-B14F-4D97-AF65-F5344CB8AC3E}">
        <p14:creationId xmlns:p14="http://schemas.microsoft.com/office/powerpoint/2010/main" val="1123691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8558-F8BE-8F45-B79C-A86CE54ACAE6}"/>
              </a:ext>
            </a:extLst>
          </p:cNvPr>
          <p:cNvSpPr>
            <a:spLocks noGrp="1"/>
          </p:cNvSpPr>
          <p:nvPr>
            <p:ph type="title"/>
          </p:nvPr>
        </p:nvSpPr>
        <p:spPr/>
        <p:txBody>
          <a:bodyPr/>
          <a:lstStyle/>
          <a:p>
            <a:r>
              <a:rPr lang="en-US" dirty="0"/>
              <a:t>Moving and renaming files</a:t>
            </a:r>
          </a:p>
        </p:txBody>
      </p:sp>
      <p:sp>
        <p:nvSpPr>
          <p:cNvPr id="3" name="Content Placeholder 2">
            <a:extLst>
              <a:ext uri="{FF2B5EF4-FFF2-40B4-BE49-F238E27FC236}">
                <a16:creationId xmlns:a16="http://schemas.microsoft.com/office/drawing/2014/main" id="{66A2A2BA-8856-9B42-BB42-0AB3C98A822D}"/>
              </a:ext>
            </a:extLst>
          </p:cNvPr>
          <p:cNvSpPr>
            <a:spLocks noGrp="1"/>
          </p:cNvSpPr>
          <p:nvPr>
            <p:ph idx="1"/>
          </p:nvPr>
        </p:nvSpPr>
        <p:spPr/>
        <p:txBody>
          <a:bodyPr/>
          <a:lstStyle/>
          <a:p>
            <a:pPr marL="0" indent="0">
              <a:buNone/>
            </a:pPr>
            <a:r>
              <a:rPr lang="en-US" dirty="0"/>
              <a:t>$ mv</a:t>
            </a:r>
          </a:p>
          <a:p>
            <a:pPr marL="0" indent="0">
              <a:buNone/>
            </a:pPr>
            <a:endParaRPr lang="en-US" dirty="0"/>
          </a:p>
        </p:txBody>
      </p:sp>
      <p:pic>
        <p:nvPicPr>
          <p:cNvPr id="5" name="Picture 4">
            <a:extLst>
              <a:ext uri="{FF2B5EF4-FFF2-40B4-BE49-F238E27FC236}">
                <a16:creationId xmlns:a16="http://schemas.microsoft.com/office/drawing/2014/main" id="{8E35578A-6B4A-E746-A326-14EF48678733}"/>
              </a:ext>
            </a:extLst>
          </p:cNvPr>
          <p:cNvPicPr>
            <a:picLocks noChangeAspect="1"/>
          </p:cNvPicPr>
          <p:nvPr/>
        </p:nvPicPr>
        <p:blipFill>
          <a:blip r:embed="rId2"/>
          <a:stretch>
            <a:fillRect/>
          </a:stretch>
        </p:blipFill>
        <p:spPr>
          <a:xfrm>
            <a:off x="1313113" y="2884237"/>
            <a:ext cx="9156700" cy="2870200"/>
          </a:xfrm>
          <a:prstGeom prst="rect">
            <a:avLst/>
          </a:prstGeom>
        </p:spPr>
      </p:pic>
    </p:spTree>
    <p:extLst>
      <p:ext uri="{BB962C8B-B14F-4D97-AF65-F5344CB8AC3E}">
        <p14:creationId xmlns:p14="http://schemas.microsoft.com/office/powerpoint/2010/main" val="408029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2066</TotalTime>
  <Words>968</Words>
  <Application>Microsoft Macintosh PowerPoint</Application>
  <PresentationFormat>Widescreen</PresentationFormat>
  <Paragraphs>153</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#1.2: Bioinformatics File Types and their manipulation </vt:lpstr>
      <vt:lpstr>Access the slides and files here:   </vt:lpstr>
      <vt:lpstr>Package Managers</vt:lpstr>
      <vt:lpstr>Use conda to install a package</vt:lpstr>
      <vt:lpstr>Use conda to install a package</vt:lpstr>
      <vt:lpstr>PowerPoint Presentation</vt:lpstr>
      <vt:lpstr>Accessing a tools documentation</vt:lpstr>
      <vt:lpstr>Connecting tasks</vt:lpstr>
      <vt:lpstr>Moving and renaming files</vt:lpstr>
      <vt:lpstr>Copying Files</vt:lpstr>
      <vt:lpstr>Sequencing</vt:lpstr>
      <vt:lpstr>PowerPoint Presentation</vt:lpstr>
      <vt:lpstr>Bioinformatics File Types</vt:lpstr>
      <vt:lpstr>FASTA</vt:lpstr>
      <vt:lpstr>FASTQ</vt:lpstr>
      <vt:lpstr>PHRED</vt:lpstr>
      <vt:lpstr>SAM/BAM/CRAM file</vt:lpstr>
      <vt:lpstr>SAM/BAM file</vt:lpstr>
      <vt:lpstr>GTF</vt:lpstr>
      <vt:lpstr>$ cat Saccharomyces_cerevisiae.R64-1-1.100.gtf | column -t -s $'\t' | less -N -S </vt:lpstr>
      <vt:lpstr>Delimited file</vt:lpstr>
      <vt:lpstr>Samtools</vt:lpstr>
      <vt:lpstr>Determining sex of individual</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Rutter Lab Isolation Bootcamp</dc:title>
  <dc:creator>Microsoft Office User</dc:creator>
  <cp:lastModifiedBy>Microsoft Office User</cp:lastModifiedBy>
  <cp:revision>46</cp:revision>
  <dcterms:created xsi:type="dcterms:W3CDTF">2020-03-27T20:07:41Z</dcterms:created>
  <dcterms:modified xsi:type="dcterms:W3CDTF">2020-06-03T20:33:51Z</dcterms:modified>
</cp:coreProperties>
</file>