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9" r:id="rId3"/>
    <p:sldId id="257" r:id="rId4"/>
    <p:sldId id="323" r:id="rId5"/>
    <p:sldId id="327" r:id="rId6"/>
    <p:sldId id="320" r:id="rId7"/>
    <p:sldId id="329" r:id="rId8"/>
    <p:sldId id="258" r:id="rId9"/>
    <p:sldId id="328" r:id="rId10"/>
    <p:sldId id="330" r:id="rId11"/>
    <p:sldId id="259" r:id="rId12"/>
    <p:sldId id="321" r:id="rId13"/>
    <p:sldId id="324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software.broadinstitute.org/software/igv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#2.2: Creating an RNA-seq analysis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SLURM scripting and processing</a:t>
            </a:r>
          </a:p>
          <a:p>
            <a:r>
              <a:rPr lang="en-US" dirty="0"/>
              <a:t>Using bioinformatics tools to process RNA-seq data</a:t>
            </a:r>
          </a:p>
          <a:p>
            <a:r>
              <a:rPr lang="en-US" dirty="0"/>
              <a:t>Transferring files between CHPC and personal computer</a:t>
            </a:r>
          </a:p>
          <a:p>
            <a:r>
              <a:rPr lang="en-US" dirty="0"/>
              <a:t>IGV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9C2-E481-4C41-B6E5-A954C1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analysis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A41E-B229-2E4E-B248-9864D2D2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58" y="3347562"/>
            <a:ext cx="6099284" cy="1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FE57-892B-AC40-A639-C435EC6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SLURM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655E-BB15-DB45-BD31-3B8F1C64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Start a </a:t>
            </a:r>
            <a:r>
              <a:rPr lang="en-US" dirty="0" err="1">
                <a:cs typeface="Consolas" panose="020B0609020204030204" pitchFamily="49" charset="0"/>
              </a:rPr>
              <a:t>slurmjob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Cancel a </a:t>
            </a:r>
            <a:r>
              <a:rPr lang="en-US" dirty="0" err="1">
                <a:cs typeface="Consolas" panose="020B0609020204030204" pitchFamily="49" charset="0"/>
              </a:rPr>
              <a:t>slurmjob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scancel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jobid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See your jobs in queue: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Live update of queue: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watch -n1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0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B46-AE83-9543-AAF8-6C9C7AF6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your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07A2-469F-C74D-B12A-A6387253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your personal computer/terminal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uNID@notchpeak.chpc.utah.edu:~/path/to/file.bam ./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uNID@notchpeak.chpc.utah.edu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:~/path/to/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file.bam.bai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155-FC56-C340-A941-74D43908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read pile-ups with IGV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C852-0E5C-9348-BD4B-F80F406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IGV: </a:t>
            </a:r>
          </a:p>
          <a:p>
            <a:pPr lvl="1"/>
            <a:r>
              <a:rPr lang="en-US" dirty="0">
                <a:hlinkClick r:id="rId2"/>
              </a:rPr>
              <a:t>https://software.broadinstitute.org/software/igv/download</a:t>
            </a:r>
            <a:endParaRPr lang="en-US" dirty="0"/>
          </a:p>
          <a:p>
            <a:r>
              <a:rPr lang="en-US" dirty="0"/>
              <a:t>Drag and drop BAM file into 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7D0E7-1E92-C14C-A23A-0968B7AB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EE843-8032-2148-B45D-6FDAFABD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310" y="3676810"/>
            <a:ext cx="6989379" cy="25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7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692E-72E8-3647-BF5A-2DF461A3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E901-8FA1-D741-9023-E5E34563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dataset you previously downloaded, download the appropriate reference files for that model organism</a:t>
            </a:r>
          </a:p>
          <a:p>
            <a:r>
              <a:rPr lang="en-US" dirty="0"/>
              <a:t>Generate a genome index and store in the Scratch directory</a:t>
            </a:r>
          </a:p>
          <a:p>
            <a:r>
              <a:rPr lang="en-US" dirty="0"/>
              <a:t>Create and run a script that processes each of the files you downloaded</a:t>
            </a:r>
          </a:p>
          <a:p>
            <a:r>
              <a:rPr lang="en-US" dirty="0"/>
              <a:t>Transfer one of the alignment files to your personal computer and open in IGV. Find a gene whose transcripts (isoforms) seem to be differentially expressed.</a:t>
            </a:r>
          </a:p>
        </p:txBody>
      </p:sp>
    </p:spTree>
    <p:extLst>
      <p:ext uri="{BB962C8B-B14F-4D97-AF65-F5344CB8AC3E}">
        <p14:creationId xmlns:p14="http://schemas.microsoft.com/office/powerpoint/2010/main" val="30659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556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404A-2627-E745-85D1-AF0BEAAC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665B-642B-B64C-91FD-8F440250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jobs to be run on high-performance compute nodes</a:t>
            </a:r>
          </a:p>
          <a:p>
            <a:r>
              <a:rPr lang="en-US" dirty="0"/>
              <a:t>Keeps the usage fair for everyone</a:t>
            </a:r>
          </a:p>
          <a:p>
            <a:pPr lvl="1"/>
            <a:r>
              <a:rPr lang="en-US" dirty="0"/>
              <a:t>If you’ve run a bunch of jobs recently, you are put at the end of the queue</a:t>
            </a:r>
          </a:p>
          <a:p>
            <a:r>
              <a:rPr lang="en-US" dirty="0"/>
              <a:t>Submit a SLURM script (a modified bash script)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1FDC1-A0A9-744D-A39A-DF1AAF55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77" y="4469032"/>
            <a:ext cx="3263462" cy="16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CEC4-87F9-ED41-963B-BAC7BC0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43C-70F9-EC4D-A562-7B9DC100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file storage</a:t>
            </a:r>
          </a:p>
          <a:p>
            <a:r>
              <a:rPr lang="en-US" dirty="0"/>
              <a:t>Unlimited space</a:t>
            </a:r>
          </a:p>
          <a:p>
            <a:r>
              <a:rPr lang="en-US" dirty="0"/>
              <a:t>Be sure to clear out files you don’t need!</a:t>
            </a:r>
          </a:p>
          <a:p>
            <a:r>
              <a:rPr lang="en-US" dirty="0"/>
              <a:t>If using human/mouse samples, need to build your index here due to storage constraints</a:t>
            </a:r>
          </a:p>
          <a:p>
            <a:endParaRPr lang="en-US" dirty="0"/>
          </a:p>
          <a:p>
            <a:r>
              <a:rPr lang="en-US" dirty="0"/>
              <a:t>Location: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/scratch/general/</a:t>
            </a:r>
            <a:r>
              <a:rPr lang="en-US" dirty="0" err="1"/>
              <a:t>lustre</a:t>
            </a:r>
            <a:r>
              <a:rPr lang="en-US" dirty="0"/>
              <a:t>/</a:t>
            </a:r>
            <a:r>
              <a:rPr lang="en-US" dirty="0" err="1"/>
              <a:t>uNID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9BD-005D-FE46-B1D9-C9F3BD4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86D5-E311-BB45-A665-7A49487E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#!/bin/bash                                                                                                        &lt;-tell script where to find bash</a:t>
            </a:r>
          </a:p>
          <a:p>
            <a:pPr marL="0" indent="0">
              <a:buNone/>
            </a:pPr>
            <a:r>
              <a:rPr lang="en-US" sz="2000" dirty="0"/>
              <a:t>#SBATCH --time=72:00:00                                                                                &lt;- script time-out</a:t>
            </a:r>
          </a:p>
          <a:p>
            <a:pPr marL="0" indent="0">
              <a:buNone/>
            </a:pPr>
            <a:r>
              <a:rPr lang="en-US" sz="2000" dirty="0"/>
              <a:t>#SBATCH --nodes=1			                                              &lt;- how many nodes to use</a:t>
            </a:r>
          </a:p>
          <a:p>
            <a:pPr marL="0" indent="0">
              <a:buNone/>
            </a:pPr>
            <a:r>
              <a:rPr lang="en-US" sz="2000" dirty="0"/>
              <a:t>#SBATCH -o /</a:t>
            </a:r>
            <a:r>
              <a:rPr lang="en-US" sz="2000" dirty="0" err="1"/>
              <a:t>uufs</a:t>
            </a:r>
            <a:r>
              <a:rPr lang="en-US" sz="2000" dirty="0"/>
              <a:t>/</a:t>
            </a:r>
            <a:r>
              <a:rPr lang="en-US" sz="2000" dirty="0" err="1"/>
              <a:t>chpc.utah.edu</a:t>
            </a:r>
            <a:r>
              <a:rPr lang="en-US" sz="2000" dirty="0"/>
              <a:t>/common/home/</a:t>
            </a:r>
            <a:r>
              <a:rPr lang="en-US" sz="2000" dirty="0" err="1"/>
              <a:t>uNID</a:t>
            </a:r>
            <a:r>
              <a:rPr lang="en-US" sz="2000" dirty="0"/>
              <a:t>/</a:t>
            </a:r>
            <a:r>
              <a:rPr lang="en-US" sz="2000" dirty="0" err="1"/>
              <a:t>slurmjob</a:t>
            </a:r>
            <a:r>
              <a:rPr lang="en-US" sz="2000" dirty="0"/>
              <a:t>-%j    &lt;- Where to write the job log</a:t>
            </a:r>
          </a:p>
          <a:p>
            <a:pPr marL="0" indent="0">
              <a:buNone/>
            </a:pPr>
            <a:r>
              <a:rPr lang="en-US" sz="2000" dirty="0"/>
              <a:t>#SBATCH --partition=</a:t>
            </a:r>
            <a:r>
              <a:rPr lang="en-US" sz="2000" dirty="0" err="1"/>
              <a:t>notchpeak</a:t>
            </a:r>
            <a:r>
              <a:rPr lang="en-US" sz="2000" dirty="0"/>
              <a:t>                                                                      &lt;- Where to run the job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/</a:t>
            </a:r>
            <a:r>
              <a:rPr lang="en-US" sz="2000" dirty="0" err="1"/>
              <a:t>uufs</a:t>
            </a:r>
            <a:r>
              <a:rPr lang="en-US" sz="2000" dirty="0"/>
              <a:t>/</a:t>
            </a:r>
            <a:r>
              <a:rPr lang="en-US" sz="2000" dirty="0" err="1"/>
              <a:t>chpc.utah.edu</a:t>
            </a:r>
            <a:r>
              <a:rPr lang="en-US" sz="2000" dirty="0"/>
              <a:t>/common/home/</a:t>
            </a:r>
            <a:r>
              <a:rPr lang="en-US" sz="2000" dirty="0" err="1"/>
              <a:t>uNID</a:t>
            </a:r>
            <a:r>
              <a:rPr lang="en-US" sz="2000" dirty="0"/>
              <a:t>/miniconda3/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</a:t>
            </a:r>
            <a:r>
              <a:rPr lang="en-US" sz="2000" dirty="0" err="1"/>
              <a:t>conda.sh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activate class					               &lt;- Access </a:t>
            </a:r>
            <a:r>
              <a:rPr lang="en-US" sz="2000" dirty="0" err="1"/>
              <a:t>conda</a:t>
            </a:r>
            <a:r>
              <a:rPr lang="en-US" sz="2000" dirty="0"/>
              <a:t> environment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/>
              <a:t>% is a magic character -- %j will auto-fill SLURM job ID</a:t>
            </a:r>
          </a:p>
        </p:txBody>
      </p:sp>
    </p:spTree>
    <p:extLst>
      <p:ext uri="{BB962C8B-B14F-4D97-AF65-F5344CB8AC3E}">
        <p14:creationId xmlns:p14="http://schemas.microsoft.com/office/powerpoint/2010/main" val="27843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4C6D-95C4-2841-BF76-4B5094A0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workflow for genome indexing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7198-5F70-1D40-8D6E-72771AF2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52903"/>
            <a:ext cx="1084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C9DB-4B7D-3E4B-9C70-63D4F060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workflow for genome indexing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BD55D-52E2-6E42-9C1C-5EAF50F7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35300"/>
            <a:ext cx="69342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2448C-076F-5A40-B891-C57972A6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345672"/>
            <a:ext cx="10858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1F84-F1B0-0F45-A45A-6BC7AA7C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analysis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7FF9F-C532-384A-A7CB-B00F049C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39" y="1566041"/>
            <a:ext cx="5765322" cy="50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9C2-E481-4C41-B6E5-A954C1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analysis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EC63-EAB7-AD44-B862-DA10CA58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0" y="1690688"/>
            <a:ext cx="5709740" cy="49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492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#2.2: Creating an RNA-seq analysis pipeline</vt:lpstr>
      <vt:lpstr>Access the slides and files here:   </vt:lpstr>
      <vt:lpstr>Introduction to SLURM</vt:lpstr>
      <vt:lpstr>Scratch Directory</vt:lpstr>
      <vt:lpstr>SLURM job header</vt:lpstr>
      <vt:lpstr>Create a workflow for genome indexing </vt:lpstr>
      <vt:lpstr>Run a workflow for genome indexing </vt:lpstr>
      <vt:lpstr>Creating an analysis workflow</vt:lpstr>
      <vt:lpstr>Creating an analysis workflow</vt:lpstr>
      <vt:lpstr>Creating an analysis workflow</vt:lpstr>
      <vt:lpstr>Helpful SLURM commands</vt:lpstr>
      <vt:lpstr>Transferring files to your personal computer</vt:lpstr>
      <vt:lpstr>Visualizing read pile-ups with IGV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13</cp:revision>
  <dcterms:created xsi:type="dcterms:W3CDTF">2020-06-03T20:35:14Z</dcterms:created>
  <dcterms:modified xsi:type="dcterms:W3CDTF">2020-06-12T17:32:51Z</dcterms:modified>
</cp:coreProperties>
</file>