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318" r:id="rId2"/>
    <p:sldId id="319" r:id="rId3"/>
    <p:sldId id="291" r:id="rId4"/>
    <p:sldId id="259" r:id="rId5"/>
    <p:sldId id="320" r:id="rId6"/>
    <p:sldId id="322" r:id="rId7"/>
    <p:sldId id="321" r:id="rId8"/>
    <p:sldId id="293" r:id="rId9"/>
    <p:sldId id="294" r:id="rId10"/>
    <p:sldId id="316" r:id="rId11"/>
    <p:sldId id="298" r:id="rId12"/>
    <p:sldId id="276" r:id="rId13"/>
    <p:sldId id="296" r:id="rId14"/>
    <p:sldId id="297" r:id="rId15"/>
    <p:sldId id="323" r:id="rId16"/>
    <p:sldId id="299" r:id="rId17"/>
    <p:sldId id="300" r:id="rId18"/>
    <p:sldId id="281" r:id="rId19"/>
    <p:sldId id="282" r:id="rId20"/>
    <p:sldId id="283" r:id="rId21"/>
    <p:sldId id="284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26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39"/>
    <p:restoredTop sz="94719"/>
  </p:normalViewPr>
  <p:slideViewPr>
    <p:cSldViewPr snapToGrid="0" snapToObjects="1">
      <p:cViewPr varScale="1">
        <p:scale>
          <a:sx n="131" d="100"/>
          <a:sy n="131" d="100"/>
        </p:scale>
        <p:origin x="184" y="15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1834C-1D7B-0543-9732-49588A160261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B0537-4CCA-B142-99B6-AADBD55B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28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R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B0537-4CCA-B142-99B6-AADBD55B8E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97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be4b7df57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be4b7df57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94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be4b7df57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be4b7df57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 non-</a:t>
            </a:r>
            <a:r>
              <a:rPr lang="en-US" dirty="0" err="1"/>
              <a:t>unix</a:t>
            </a:r>
            <a:r>
              <a:rPr lang="en-US" dirty="0"/>
              <a:t> tools are name --help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9351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be4b7df57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be4b7df57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-S prevents wrap, side arrows to scroll over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14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be4b7df57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be4b7df57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906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be4b7df57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be4b7df57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183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be4b7df5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be4b7df57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454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be4b7df57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be4b7df57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554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be4b7df57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be4b7df57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968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be4b7df57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be4b7df57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0221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b875426ab_16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b875426ab_16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16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B0537-4CCA-B142-99B6-AADBD55B8E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304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be4b7df57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be4b7df57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6788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be4b7df57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be4b7df57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8090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be4b7df57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be4b7df57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Jump to 1:09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31011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be4b7df57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be4b7df57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Jump to 1:09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54987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be4b7df57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be4b7df57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2203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be4b7df57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be4b7df57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4726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be4b7df57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be4b7df57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Jump to 1:09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17571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ae9b7b7e0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ae9b7b7e0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8990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be4b7df5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be4b7df5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13437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be4b7df57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be4b7df57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07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1ade5425f2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1ade5425f2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8299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be4b7df57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be4b7df57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0627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be4b7df57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be4b7df57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8896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be4b7df57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be4b7df57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3227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be4b7df57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be4b7df57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9248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be4b7df57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be4b7df57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213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B0537-4CCA-B142-99B6-AADBD55B8E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1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B0537-4CCA-B142-99B6-AADBD55B8E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25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B0537-4CCA-B142-99B6-AADBD55B8E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47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b53b9035b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b53b9035b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586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be4b7df57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be4b7df57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To reproduce: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curl ftp://ftp.ensembl.org/pub/release-87/gtf/homo_sapiens/Homo_sapiens.GRCh38.87.gtf.gz &gt; human.genes.gtf.gz</a:t>
            </a:r>
            <a:b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gzip -d human.genes.gtf.gz; mv human.genes.gtf genes.gtf </a:t>
            </a:r>
            <a:endParaRPr sz="3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8149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name stands for "Client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URL"/>
              </a:rPr>
              <a:t>URL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transfer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B0537-4CCA-B142-99B6-AADBD55B8E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08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6923-97E5-C34E-BBFF-B8AC8FBD2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91145-DE03-4541-A5CE-F1558BB42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FD6A6-95F3-194F-BD08-3B54B4409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4CE4-155B-6F47-AC85-56D720CA36DA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AB9B3-3559-1E45-9342-D08839E6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93E86-7554-5B4F-BA8A-1E7C8D63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3FC7-9FCE-3E45-B569-F31C7FE59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7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46AA-7D3F-204B-94AC-DF9D6040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BB6D5-4316-204C-A76B-0935A14BF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42236-23D8-8D49-AAA8-973A646B3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4CE4-155B-6F47-AC85-56D720CA36DA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3D8AC-42CA-E743-98E5-93442C8A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08F9A-D244-2749-BB39-8D0BEB3F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3FC7-9FCE-3E45-B569-F31C7FE59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0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EB51A9-C546-EE4A-ACB7-B679B37D2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5838A-611D-FF47-BE2D-0068F3DB0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62920-7C15-B047-962C-40277320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4CE4-155B-6F47-AC85-56D720CA36DA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7D452-F784-1045-B448-9D9493C0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CF034-0DCE-1547-859A-5DF945ED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3FC7-9FCE-3E45-B569-F31C7FE59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95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7838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803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20D6-C49B-D740-84EC-59B8EAB1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AD3E1-F4EE-E444-868E-042ABCB7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8FC7F-1C72-964D-9358-817614F3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4CE4-155B-6F47-AC85-56D720CA36DA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438F7-1156-E640-A870-1508CAFA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7B9E0-4148-6C4E-BE97-12845F60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3FC7-9FCE-3E45-B569-F31C7FE59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3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C6332-DBCA-E644-8921-D54C014CA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29313-E358-704B-8EEA-31CD161B0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610-FC4D-B344-AE37-E030FF92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4CE4-155B-6F47-AC85-56D720CA36DA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402EC-8D48-9E4F-82C1-E3D445F7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3B5FE-2A1F-474D-B9D4-AB30AC34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3FC7-9FCE-3E45-B569-F31C7FE59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C40C-055D-D84A-B496-BA71BACF4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5050E-BE35-C741-AD5A-E04720258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37DEE-CA98-5442-8DFE-77AD68966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D24D9-916F-E448-9A42-B5AC90E9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4CE4-155B-6F47-AC85-56D720CA36DA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EA3E8-56F7-CE44-B905-F4417B7F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D99D5-4FA7-8441-873F-EC93A14C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3FC7-9FCE-3E45-B569-F31C7FE59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9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80DBA-2EBD-7340-BB4C-7FF61628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99839-5205-E647-AEE5-2FBA129E7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6475A-F541-7848-B273-4FFD45F4D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EEB59-DEBD-254A-8BC5-EB3456A33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09CBEB-BBEF-0D4A-8CB2-E07EE3A70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F8F51-2E80-6B4C-9C74-F65C03CCF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4CE4-155B-6F47-AC85-56D720CA36DA}" type="datetimeFigureOut">
              <a:rPr lang="en-US" smtClean="0"/>
              <a:t>4/1/20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3A3E7A-9E3F-9940-AB55-3EDFF939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4889B-F9F6-B441-9419-79E0B84B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3FC7-9FCE-3E45-B569-F31C7FE59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2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0DAC-A5ED-5F44-A009-D895099B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A1519-31AB-294D-A36F-C88971A4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4CE4-155B-6F47-AC85-56D720CA36DA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914F2-55E6-714E-969B-70B6BD11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0D5C7-93EE-344F-9FB7-F29B92DC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3FC7-9FCE-3E45-B569-F31C7FE59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5824D-DE1F-7543-8E6A-5E6920E9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4CE4-155B-6F47-AC85-56D720CA36DA}" type="datetimeFigureOut">
              <a:rPr lang="en-US" smtClean="0"/>
              <a:t>4/1/20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C302FA-F3DC-D54A-BF47-6AEC010E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4E513-7BBD-8C42-909F-D12BE8B0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3FC7-9FCE-3E45-B569-F31C7FE59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4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7C1FE-C3C5-B045-B0EC-0462921E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38D40-8949-2A4C-8FAE-6406554D1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1C72F-85BE-E44B-B4BB-A1B6CD26B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56FE4-BF7D-864A-9606-C7190B2D9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4CE4-155B-6F47-AC85-56D720CA36DA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708FC-8EB0-5040-AF51-14BC5D32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9F49B-85E4-4E4D-A348-378A284D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3FC7-9FCE-3E45-B569-F31C7FE59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FBC6-F973-AA41-9610-5EEABF8CC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89486-251A-EA48-BDBF-841EEDB41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A90C2-26C2-A04E-8140-4024BDCF8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6B0F0-EACF-EF49-90F4-869C4333F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4CE4-155B-6F47-AC85-56D720CA36DA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1D8B3-8BAA-2041-A9F0-1754C93F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282A5-FE28-7A4D-91F0-91928E07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3FC7-9FCE-3E45-B569-F31C7FE59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3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1DF68-AFF0-DA4B-953D-69D9910E4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0B2DF-BBBE-2C4D-9EEC-C11344B6C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E18F6-52C9-0C4B-BE39-B6684CCCD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14CE4-155B-6F47-AC85-56D720CA36DA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3957B-336D-2744-944B-92DF4D8AE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16351-B787-9048-A003-4CC979CB8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E3FC7-9FCE-3E45-B569-F31C7FE59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1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-berg/rutter_lab_coding_bootcam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1_hbEhyrNA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pc.utah.edu/documentation/gettingstarted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ender_(Futurama)#/media/File:Bender_Rodriguez.p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7534-EB2C-CA49-B836-8F348B2D3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Rutter Lab Isolation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0B7B5-3EFA-264B-92C1-BEE5F4DDE0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#2: Introduction to the command line, continued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FF739-EA82-D646-A3AA-F9B4F3A7C987}"/>
              </a:ext>
            </a:extLst>
          </p:cNvPr>
          <p:cNvSpPr txBox="1"/>
          <p:nvPr/>
        </p:nvSpPr>
        <p:spPr>
          <a:xfrm>
            <a:off x="5993296" y="6311348"/>
            <a:ext cx="610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with “ARQ” are copied or adapted from Aaron R. Quinlan</a:t>
            </a:r>
          </a:p>
        </p:txBody>
      </p:sp>
    </p:spTree>
    <p:extLst>
      <p:ext uri="{BB962C8B-B14F-4D97-AF65-F5344CB8AC3E}">
        <p14:creationId xmlns:p14="http://schemas.microsoft.com/office/powerpoint/2010/main" val="3785451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7234-A09C-1741-9DBB-71575A01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67" y="600200"/>
            <a:ext cx="7838400" cy="881759"/>
          </a:xfrm>
        </p:spPr>
        <p:txBody>
          <a:bodyPr/>
          <a:lstStyle/>
          <a:p>
            <a:r>
              <a:rPr lang="en-US" dirty="0"/>
              <a:t>Downloading a file</a:t>
            </a:r>
          </a:p>
        </p:txBody>
      </p:sp>
      <p:sp>
        <p:nvSpPr>
          <p:cNvPr id="3" name="Google Shape;172;p25">
            <a:extLst>
              <a:ext uri="{FF2B5EF4-FFF2-40B4-BE49-F238E27FC236}">
                <a16:creationId xmlns:a16="http://schemas.microsoft.com/office/drawing/2014/main" id="{032B54E8-F06E-6641-BC2B-BC487A6CD9F3}"/>
              </a:ext>
            </a:extLst>
          </p:cNvPr>
          <p:cNvSpPr txBox="1"/>
          <p:nvPr/>
        </p:nvSpPr>
        <p:spPr>
          <a:xfrm>
            <a:off x="173420" y="4439816"/>
            <a:ext cx="11845159" cy="4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1333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curl –OL </a:t>
            </a:r>
            <a:r>
              <a:rPr lang="en-US" sz="1333" b="1" dirty="0">
                <a:latin typeface="Consolas"/>
                <a:ea typeface="Consolas"/>
                <a:cs typeface="Consolas"/>
                <a:sym typeface="Consolas"/>
              </a:rPr>
              <a:t>ftp://</a:t>
            </a:r>
            <a:r>
              <a:rPr lang="en-US" sz="1333" b="1" dirty="0" err="1">
                <a:latin typeface="Consolas"/>
                <a:ea typeface="Consolas"/>
                <a:cs typeface="Consolas"/>
                <a:sym typeface="Consolas"/>
              </a:rPr>
              <a:t>ftp.ensembl.org</a:t>
            </a:r>
            <a:r>
              <a:rPr lang="en-US" sz="1333" b="1" dirty="0">
                <a:latin typeface="Consolas"/>
                <a:ea typeface="Consolas"/>
                <a:cs typeface="Consolas"/>
                <a:sym typeface="Consolas"/>
              </a:rPr>
              <a:t>/pub/release-99/</a:t>
            </a:r>
            <a:r>
              <a:rPr lang="en-US" sz="1333" b="1" dirty="0" err="1">
                <a:latin typeface="Consolas"/>
                <a:ea typeface="Consolas"/>
                <a:cs typeface="Consolas"/>
                <a:sym typeface="Consolas"/>
              </a:rPr>
              <a:t>gtf</a:t>
            </a:r>
            <a:r>
              <a:rPr lang="en-US" sz="1333" b="1" dirty="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333" b="1" dirty="0" err="1">
                <a:latin typeface="Consolas"/>
                <a:ea typeface="Consolas"/>
                <a:cs typeface="Consolas"/>
                <a:sym typeface="Consolas"/>
              </a:rPr>
              <a:t>homo_sapiens</a:t>
            </a:r>
            <a:r>
              <a:rPr lang="en-US" sz="1333" b="1" dirty="0">
                <a:latin typeface="Consolas"/>
                <a:ea typeface="Consolas"/>
                <a:cs typeface="Consolas"/>
                <a:sym typeface="Consolas"/>
              </a:rPr>
              <a:t>/Homo_sapiens.GRCh38.99.gtf.gz</a:t>
            </a:r>
            <a:endParaRPr sz="1333" b="1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33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1333" b="1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gzip</a:t>
            </a:r>
            <a:r>
              <a:rPr lang="en" sz="1333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–d </a:t>
            </a:r>
            <a:r>
              <a:rPr lang="en-US" sz="1333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Homo_sapiens.GRCh38.99.gtf.gz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A16F11-5394-2840-8252-E48B50400084}"/>
              </a:ext>
            </a:extLst>
          </p:cNvPr>
          <p:cNvSpPr txBox="1"/>
          <p:nvPr/>
        </p:nvSpPr>
        <p:spPr>
          <a:xfrm>
            <a:off x="653667" y="1945225"/>
            <a:ext cx="95324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curl: “Client URL”; transfer file from URL to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-O output file as is to current working directory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-o output file as named target to target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-L If file location has moved, get file from new location (prevent just downloading a URL link)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gzip</a:t>
            </a:r>
            <a:r>
              <a:rPr lang="en-US" dirty="0"/>
              <a:t>: compression file format and tool for compression/decompression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gzip</a:t>
            </a:r>
            <a:r>
              <a:rPr lang="en-US" dirty="0"/>
              <a:t> file -&gt; compress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gzip</a:t>
            </a:r>
            <a:r>
              <a:rPr lang="en-US" dirty="0"/>
              <a:t> –d file -&gt; decompress</a:t>
            </a:r>
          </a:p>
        </p:txBody>
      </p:sp>
    </p:spTree>
    <p:extLst>
      <p:ext uri="{BB962C8B-B14F-4D97-AF65-F5344CB8AC3E}">
        <p14:creationId xmlns:p14="http://schemas.microsoft.com/office/powerpoint/2010/main" val="58448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>
            <a:spLocks noGrp="1"/>
          </p:cNvSpPr>
          <p:nvPr>
            <p:ph type="title"/>
          </p:nvPr>
        </p:nvSpPr>
        <p:spPr>
          <a:xfrm>
            <a:off x="415600" y="116433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The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GFF</a:t>
            </a:r>
            <a:r>
              <a:rPr lang="en"/>
              <a:t> format</a:t>
            </a:r>
            <a:endParaRPr sz="2400"/>
          </a:p>
        </p:txBody>
      </p:sp>
      <p:pic>
        <p:nvPicPr>
          <p:cNvPr id="253" name="Google Shape;253;p35" descr="Untitl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1" y="1326434"/>
            <a:ext cx="10473031" cy="4841068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5"/>
          <p:cNvSpPr txBox="1"/>
          <p:nvPr/>
        </p:nvSpPr>
        <p:spPr>
          <a:xfrm>
            <a:off x="0" y="6408400"/>
            <a:ext cx="78308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http://uswest.ensembl.org/info/website/upload/gff.html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B4EA99-B2E5-654F-A320-32D517831702}"/>
              </a:ext>
            </a:extLst>
          </p:cNvPr>
          <p:cNvSpPr txBox="1"/>
          <p:nvPr/>
        </p:nvSpPr>
        <p:spPr>
          <a:xfrm>
            <a:off x="11425594" y="107988"/>
            <a:ext cx="68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ARQ</a:t>
            </a:r>
          </a:p>
        </p:txBody>
      </p:sp>
    </p:spTree>
    <p:extLst>
      <p:ext uri="{BB962C8B-B14F-4D97-AF65-F5344CB8AC3E}">
        <p14:creationId xmlns:p14="http://schemas.microsoft.com/office/powerpoint/2010/main" val="130283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>
            <a:spLocks noGrp="1"/>
          </p:cNvSpPr>
          <p:nvPr>
            <p:ph type="title"/>
          </p:nvPr>
        </p:nvSpPr>
        <p:spPr>
          <a:xfrm>
            <a:off x="415600" y="218033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The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man</a:t>
            </a:r>
            <a:r>
              <a:rPr lang="en"/>
              <a:t> command</a:t>
            </a:r>
            <a:endParaRPr/>
          </a:p>
          <a:p>
            <a:r>
              <a:rPr lang="en" sz="2133"/>
              <a:t>man is the </a:t>
            </a:r>
            <a:r>
              <a:rPr lang="en" sz="2133" u="sng"/>
              <a:t>manual</a:t>
            </a:r>
            <a:r>
              <a:rPr lang="en" sz="2133"/>
              <a:t> viewer; it can be used to display manual pages for options, scroll up and down, search for occurrences of specific text, and other useful functions.</a:t>
            </a:r>
            <a:endParaRPr sz="2133"/>
          </a:p>
        </p:txBody>
      </p:sp>
      <p:sp>
        <p:nvSpPr>
          <p:cNvPr id="235" name="Google Shape;235;p33"/>
          <p:cNvSpPr txBox="1"/>
          <p:nvPr/>
        </p:nvSpPr>
        <p:spPr>
          <a:xfrm>
            <a:off x="3843500" y="1644733"/>
            <a:ext cx="8146000" cy="4767600"/>
          </a:xfrm>
          <a:prstGeom prst="rect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LESS(1)                                                                   LESS(1)</a:t>
            </a: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less - opposite of more</a:t>
            </a: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SYNOPSIS</a:t>
            </a: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less -?</a:t>
            </a: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less --help</a:t>
            </a: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less -V</a:t>
            </a: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less --version</a:t>
            </a: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less [-[+]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aABcCdeEfFgGiIJKLmMnNqQrRsSuUVwWX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~]</a:t>
            </a: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[-b space] [-h lines] [-j line] [-k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keyfile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[-{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oO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 logfile] [-p pattern] [-P prompt] [-t tag]</a:t>
            </a: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[-T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tagsfile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[-x tab,...] [-y lines] [-[z] lines]</a:t>
            </a: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[-# shift] [+[+]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cmd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[--] [filename]...</a:t>
            </a: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(See  the  OPTIONS  section  for  alternate option syntax with long option</a:t>
            </a: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names.)</a:t>
            </a: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DESCRIPTION</a:t>
            </a: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Less is a program similar to more (1), but which allows backward  movement</a:t>
            </a: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in the file as well as forward movement.  Also, less does not have to read</a:t>
            </a: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" name="Google Shape;236;p33"/>
          <p:cNvSpPr txBox="1"/>
          <p:nvPr/>
        </p:nvSpPr>
        <p:spPr>
          <a:xfrm>
            <a:off x="569533" y="1388233"/>
            <a:ext cx="4000000" cy="8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b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man less</a:t>
            </a:r>
            <a:endParaRPr sz="2400" b="1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 rot="-747">
            <a:off x="131432" y="2740387"/>
            <a:ext cx="3680000" cy="6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b="1" u="sng" dirty="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Tips:</a:t>
            </a:r>
            <a:r>
              <a:rPr lang="en" sz="2400" b="1" dirty="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sz="2400" b="1" dirty="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609585" indent="-457189">
              <a:buClr>
                <a:srgbClr val="38761D"/>
              </a:buClr>
              <a:buSzPts val="1800"/>
              <a:buFont typeface="Economica"/>
              <a:buAutoNum type="arabicParenBoth"/>
            </a:pPr>
            <a:r>
              <a:rPr lang="en" sz="2400" b="1" dirty="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One navigates the man page using the same keys (i.e., space, up, down, as “less”)</a:t>
            </a:r>
          </a:p>
          <a:p>
            <a:pPr marL="609585" indent="-457189">
              <a:buClr>
                <a:srgbClr val="38761D"/>
              </a:buClr>
              <a:buSzPts val="1800"/>
              <a:buFont typeface="Economica"/>
              <a:buAutoNum type="arabicParenBoth"/>
            </a:pPr>
            <a:r>
              <a:rPr lang="en" sz="2400" b="1" dirty="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Quit out of the manual by pressing “q”</a:t>
            </a:r>
            <a:endParaRPr sz="2400" b="1" dirty="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38" name="Google Shape;238;p33"/>
          <p:cNvSpPr txBox="1"/>
          <p:nvPr/>
        </p:nvSpPr>
        <p:spPr>
          <a:xfrm rot="-747">
            <a:off x="131432" y="5178787"/>
            <a:ext cx="3680000" cy="6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400" b="1" i="1" dirty="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So, how do we find any documentation about OPTIONS (</a:t>
            </a:r>
            <a:r>
              <a:rPr lang="en" sz="1400" b="1" i="1" u="sng" dirty="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hint</a:t>
            </a:r>
            <a:r>
              <a:rPr lang="en" sz="1400" b="1" i="1" dirty="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) to deal with wrapped (</a:t>
            </a:r>
            <a:r>
              <a:rPr lang="en" sz="1400" b="1" i="1" u="sng" dirty="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hint</a:t>
            </a:r>
            <a:r>
              <a:rPr lang="en" sz="1400" b="1" i="1" dirty="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) lines in the less command?</a:t>
            </a:r>
            <a:endParaRPr sz="1400" b="1" i="1" dirty="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endParaRPr sz="2133" b="1" i="1" dirty="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r>
              <a:rPr lang="en" sz="1400" b="1" i="1" dirty="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(That is, besides google)</a:t>
            </a:r>
            <a:endParaRPr sz="1400" b="1" i="1" dirty="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15D282-0C1C-5B4D-B94D-6363B25BCEFD}"/>
              </a:ext>
            </a:extLst>
          </p:cNvPr>
          <p:cNvSpPr txBox="1"/>
          <p:nvPr/>
        </p:nvSpPr>
        <p:spPr>
          <a:xfrm>
            <a:off x="11425594" y="107988"/>
            <a:ext cx="68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ARQ</a:t>
            </a:r>
          </a:p>
        </p:txBody>
      </p:sp>
    </p:spTree>
    <p:extLst>
      <p:ext uri="{BB962C8B-B14F-4D97-AF65-F5344CB8AC3E}">
        <p14:creationId xmlns:p14="http://schemas.microsoft.com/office/powerpoint/2010/main" val="3745061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>
            <a:spLocks noGrp="1"/>
          </p:cNvSpPr>
          <p:nvPr>
            <p:ph type="title"/>
          </p:nvPr>
        </p:nvSpPr>
        <p:spPr>
          <a:xfrm>
            <a:off x="415600" y="408083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5400" dirty="0"/>
              <a:t>The </a:t>
            </a:r>
            <a:r>
              <a:rPr lang="en" sz="54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less</a:t>
            </a:r>
            <a:r>
              <a:rPr lang="en" sz="5400" dirty="0"/>
              <a:t> command</a:t>
            </a:r>
            <a:endParaRPr sz="5400" dirty="0"/>
          </a:p>
          <a:p>
            <a:r>
              <a:rPr lang="en" sz="2400" dirty="0"/>
              <a:t>(scroll through the contents of files page by page. </a:t>
            </a:r>
            <a:r>
              <a:rPr lang="en" sz="2400" b="1" u="sng" dirty="0"/>
              <a:t>less is “more”</a:t>
            </a:r>
            <a:r>
              <a:rPr lang="en" sz="2400" dirty="0"/>
              <a:t> </a:t>
            </a:r>
            <a:r>
              <a:rPr lang="en" sz="2400" b="1" u="sng" dirty="0"/>
              <a:t>, because you can go forwards and backwards</a:t>
            </a:r>
            <a:r>
              <a:rPr lang="en" sz="2400" dirty="0"/>
              <a:t>)</a:t>
            </a:r>
            <a:endParaRPr sz="2400" dirty="0"/>
          </a:p>
        </p:txBody>
      </p:sp>
      <p:sp>
        <p:nvSpPr>
          <p:cNvPr id="213" name="Google Shape;213;p30"/>
          <p:cNvSpPr txBox="1"/>
          <p:nvPr/>
        </p:nvSpPr>
        <p:spPr>
          <a:xfrm>
            <a:off x="3843500" y="1644733"/>
            <a:ext cx="8146000" cy="4767600"/>
          </a:xfrm>
          <a:prstGeom prst="rect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#!genome-build GRCh38.p7</a:t>
            </a: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#!genome-version GRCh38</a:t>
            </a: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#!genome-date 2013-12</a:t>
            </a: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#!genome-build-accession NCBI:GCA_000001405.22</a:t>
            </a: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genebuild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-last-updated 2016-06</a:t>
            </a: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gene    11869   14409   .       +       .      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gene_id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"ENSG00000223972";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gene_version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"5";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gene_name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"DDX11L1";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gene_source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";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gene_biotype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transcribed_unprocessed_pseudogene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";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havana_gene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"OTTHUMG00000000961";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havana_gene_version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"2";</a:t>
            </a: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transcript      11869   14409   .       +       .      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gene_id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"ENSG00000223972";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gene_version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"5";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transcript_id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"ENST00000456328";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transcript_version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"2";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gene_name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"DDX11L1";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gene_source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";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gene_biotype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transcribed_unprocessed_pseudogene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";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havana_gene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"OTTHUMG00000000961";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havana_gene_version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"2";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transcript_name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"DDX11L1-002";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transcript_source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";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transcript_biotype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processed_transcript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";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havana_transcript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"OTTHUMT00000362751";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havana_transcript_version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"1"; tag "basic";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transcript_support_level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"1";</a:t>
            </a: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exon    11869   12227   .       +       .      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gene_id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"ENSG00000223972";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gene_version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"5";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transcript_id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"ENST00000456328";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transcript_version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"2";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exon_number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"1";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gene_name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"DDX11L1";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gene_source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";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gene_biotype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transcribed_unprocessed_pseudogene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";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havana_gene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"OTTHUMG00000000961";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havana_gene_version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"2";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transcript_name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"DDX11L1-002";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transcript_source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";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transcript_biotype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processed_transcript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";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havana_transcript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"OTTHUMT00000362751";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havana_transcript_version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"1";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exon_id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"ENSE00002234944";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exon_version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"1"; tag "basic";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transcript_support_level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"1";</a:t>
            </a: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exon    12613   12721   .       +       .      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gene_id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"ENSG00000223972";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gene_version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"5";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transcript_id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"ENST00000456328";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transcript_version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"2"; </a:t>
            </a:r>
            <a:r>
              <a:rPr lang="en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exon_number</a:t>
            </a:r>
            <a:r>
              <a:rPr lang="en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"2</a:t>
            </a: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30"/>
          <p:cNvSpPr txBox="1"/>
          <p:nvPr/>
        </p:nvSpPr>
        <p:spPr>
          <a:xfrm>
            <a:off x="415600" y="1864336"/>
            <a:ext cx="4000000" cy="8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1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less __file__.</a:t>
            </a:r>
            <a:r>
              <a:rPr lang="en" b="1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gtf</a:t>
            </a:r>
            <a:endParaRPr lang="en" b="1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b="1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less –S __file__.</a:t>
            </a:r>
            <a:r>
              <a:rPr lang="en-US" b="1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gtf</a:t>
            </a:r>
            <a:endParaRPr lang="en-US" b="1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2400" b="1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30"/>
          <p:cNvSpPr txBox="1"/>
          <p:nvPr/>
        </p:nvSpPr>
        <p:spPr>
          <a:xfrm rot="-747">
            <a:off x="131432" y="4061187"/>
            <a:ext cx="3680000" cy="6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b="1" u="sng" dirty="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Tips:</a:t>
            </a:r>
            <a:r>
              <a:rPr lang="en" sz="2400" b="1" dirty="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sz="2400" b="1" dirty="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609585" indent="-457189">
              <a:buClr>
                <a:srgbClr val="38761D"/>
              </a:buClr>
              <a:buSzPts val="1800"/>
              <a:buFont typeface="Economica"/>
              <a:buAutoNum type="arabicParenBoth"/>
            </a:pPr>
            <a:r>
              <a:rPr lang="en" sz="2000" b="1" dirty="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Hit the space key to move to the next page, or enter to move to the next line.</a:t>
            </a:r>
            <a:endParaRPr sz="2000" b="1" dirty="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609585" indent="-457189">
              <a:buClr>
                <a:srgbClr val="38761D"/>
              </a:buClr>
              <a:buSzPts val="1800"/>
              <a:buFont typeface="Economica"/>
              <a:buAutoNum type="arabicParenBoth"/>
            </a:pPr>
            <a:r>
              <a:rPr lang="en" sz="2000" b="1" dirty="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Hit “q” to quit and return to the prompt</a:t>
            </a:r>
            <a:endParaRPr sz="2000" b="1" dirty="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609585" indent="-457189">
              <a:buClr>
                <a:srgbClr val="38761D"/>
              </a:buClr>
              <a:buSzPts val="1800"/>
              <a:buFont typeface="Economica"/>
              <a:buAutoNum type="arabicParenBoth"/>
            </a:pPr>
            <a:r>
              <a:rPr lang="en" sz="2000" b="1" dirty="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Hit the up and down arrows to move backwards and forwards in the file, respectively</a:t>
            </a:r>
          </a:p>
          <a:p>
            <a:pPr marL="609585" indent="-457189">
              <a:buClr>
                <a:srgbClr val="38761D"/>
              </a:buClr>
              <a:buSzPts val="1800"/>
              <a:buFont typeface="Economica"/>
              <a:buAutoNum type="arabicParenBoth"/>
            </a:pPr>
            <a:r>
              <a:rPr lang="en" sz="2000" b="1" dirty="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Hit ”d” to go down a page, or “u” to go up a page</a:t>
            </a:r>
            <a:endParaRPr sz="2000" b="1" dirty="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3CBE3-A0C5-3548-B0B5-EE5515165F64}"/>
              </a:ext>
            </a:extLst>
          </p:cNvPr>
          <p:cNvSpPr txBox="1"/>
          <p:nvPr/>
        </p:nvSpPr>
        <p:spPr>
          <a:xfrm>
            <a:off x="11425594" y="107988"/>
            <a:ext cx="68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ARQ</a:t>
            </a:r>
          </a:p>
        </p:txBody>
      </p:sp>
    </p:spTree>
    <p:extLst>
      <p:ext uri="{BB962C8B-B14F-4D97-AF65-F5344CB8AC3E}">
        <p14:creationId xmlns:p14="http://schemas.microsoft.com/office/powerpoint/2010/main" val="110980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415600" y="116433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The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less</a:t>
            </a:r>
            <a:r>
              <a:rPr lang="en"/>
              <a:t> command (searching)</a:t>
            </a:r>
            <a:endParaRPr sz="2400"/>
          </a:p>
        </p:txBody>
      </p:sp>
      <p:sp>
        <p:nvSpPr>
          <p:cNvPr id="221" name="Google Shape;221;p31"/>
          <p:cNvSpPr txBox="1"/>
          <p:nvPr/>
        </p:nvSpPr>
        <p:spPr>
          <a:xfrm>
            <a:off x="3843500" y="1644733"/>
            <a:ext cx="8146000" cy="4767600"/>
          </a:xfrm>
          <a:prstGeom prst="rect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#!genome-build GRCh38.p7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#!genome-version GRCh38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#!genome-date 2013-12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#!genome-build-accession NCBI:GCA_000001405.22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#!genebuild-last-updated 2016-06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gene    11869   14409   .       +       .       gene_id "ENSG00000223972"; gene_version "5"; gene_name "DDX11L1"; gene_source "havana"; gene_biotype "transcribed_unprocessed_pseudogene"; havana_gene "OTTHUMG00000000961"; havana_gene_version "2";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transcript      11869   14409   .       +       .       gene_id "ENSG00000223972"; gene_version "5"; transcript_id "ENST00000456328"; transcript_version "2"; gene_name "DDX11L1"; gene_source "havana"; gene_biotype "transcribed_unprocessed_pseudogene"; havana_gene "OTTHUMG00000000961"; havana_gene_version "2"; transcript_name "DDX11L1-002"; transcript_source "havana"; transcript_biotype "processed_transcript"; havana_transcript "OTTHUMT00000362751"; havana_transcript_version "1"; tag "basic"; transcript_support_level "1";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</a:t>
            </a:r>
            <a:r>
              <a:rPr lang="en" sz="1200" b="1" u="sng">
                <a:solidFill>
                  <a:srgbClr val="3876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exon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11869   12227   .       +       .       gene_id "ENSG00000223972"; gene_version "5"; transcript_id "ENST00000456328"; transcript_version "2"; exon_number "1"; gene_name "DDX11L1"; gene_source "havana"; gene_biotype "transcribed_unprocessed_pseudogene"; havana_gene "OTTHUMG00000000961"; havana_gene_version "2"; transcript_name "DDX11L1-002"; transcript_source "havana"; transcript_biotype "processed_transcript"; havana_transcript "OTTHUMT00000362751"; havana_transcript_version "1"; exon_id "ENSE00002234944"; exon_version "1"; tag "basic"; transcript_support_level "1";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12613   12721   .       +       .       gene_id "ENSG00000223972"; gene_version "5"; transcript_id "ENST00000456328"; transcript_version "2"; exon_number "2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31"/>
          <p:cNvSpPr txBox="1"/>
          <p:nvPr/>
        </p:nvSpPr>
        <p:spPr>
          <a:xfrm>
            <a:off x="202500" y="1447041"/>
            <a:ext cx="4000000" cy="8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b="1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less –S </a:t>
            </a:r>
            <a:r>
              <a:rPr lang="en" sz="2400" b="1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genes.gtf</a:t>
            </a:r>
            <a:endParaRPr sz="2400" b="1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Google Shape;223;p31"/>
          <p:cNvSpPr txBox="1"/>
          <p:nvPr/>
        </p:nvSpPr>
        <p:spPr>
          <a:xfrm rot="-747">
            <a:off x="131432" y="4061187"/>
            <a:ext cx="3680000" cy="6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 b="1" u="sng" dirty="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Searching the file</a:t>
            </a:r>
            <a:r>
              <a:rPr lang="en" sz="2133" b="1" dirty="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:</a:t>
            </a:r>
            <a:endParaRPr sz="2133" b="1" dirty="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r>
              <a:rPr lang="en" sz="1600" b="1" dirty="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If you type “/” (i.e., forward slash) after you have opened the file with </a:t>
            </a:r>
            <a:r>
              <a:rPr lang="en" sz="1600" b="1" dirty="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less</a:t>
            </a:r>
            <a:r>
              <a:rPr lang="en" sz="1600" b="1" dirty="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, this tells </a:t>
            </a:r>
            <a:r>
              <a:rPr lang="en" sz="1600" b="1" dirty="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less</a:t>
            </a:r>
            <a:r>
              <a:rPr lang="en" sz="1600" b="1" dirty="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 that you want to search for a specific “pattern”.  After typing “/”, then type the pattern you want to search for (e.g., “exon”) and then type Enter. Less will jump to the first occurrence of that pattern.</a:t>
            </a:r>
            <a:endParaRPr sz="1600" b="1" dirty="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endParaRPr sz="2133" b="1" dirty="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r>
              <a:rPr lang="en" sz="1600" b="1" dirty="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Typing “n” will take you to the </a:t>
            </a:r>
            <a:r>
              <a:rPr lang="en" sz="1600" b="1" u="sng" dirty="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next</a:t>
            </a:r>
            <a:r>
              <a:rPr lang="en" sz="1600" b="1" dirty="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 occurrence of the pattern. </a:t>
            </a:r>
            <a:endParaRPr sz="1600" b="1" dirty="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r>
              <a:rPr lang="en" sz="1600" b="1" dirty="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Repeat ad infinitum</a:t>
            </a:r>
            <a:endParaRPr sz="1600" b="1" dirty="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224" name="Google Shape;224;p31"/>
          <p:cNvCxnSpPr/>
          <p:nvPr/>
        </p:nvCxnSpPr>
        <p:spPr>
          <a:xfrm>
            <a:off x="3608232" y="4389787"/>
            <a:ext cx="1706000" cy="27920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0DC631-128B-8144-BF44-BBDBA8FA24B5}"/>
              </a:ext>
            </a:extLst>
          </p:cNvPr>
          <p:cNvSpPr txBox="1"/>
          <p:nvPr/>
        </p:nvSpPr>
        <p:spPr>
          <a:xfrm>
            <a:off x="11425594" y="107988"/>
            <a:ext cx="68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ARQ</a:t>
            </a:r>
          </a:p>
        </p:txBody>
      </p:sp>
    </p:spTree>
    <p:extLst>
      <p:ext uri="{BB962C8B-B14F-4D97-AF65-F5344CB8AC3E}">
        <p14:creationId xmlns:p14="http://schemas.microsoft.com/office/powerpoint/2010/main" val="2496766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D6831-8144-8541-A8FB-C54D52F5A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67" y="600200"/>
            <a:ext cx="11380678" cy="5454400"/>
          </a:xfrm>
        </p:spPr>
        <p:txBody>
          <a:bodyPr/>
          <a:lstStyle/>
          <a:p>
            <a:pPr algn="ctr"/>
            <a:r>
              <a:rPr lang="en-US" dirty="0"/>
              <a:t>I recommend using less for viewing file output, otherwise it will try to print the entire file to </a:t>
            </a:r>
            <a:r>
              <a:rPr lang="en-US" dirty="0" err="1"/>
              <a:t>stdout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62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>
            <a:spLocks noGrp="1"/>
          </p:cNvSpPr>
          <p:nvPr>
            <p:ph type="title"/>
          </p:nvPr>
        </p:nvSpPr>
        <p:spPr>
          <a:xfrm>
            <a:off x="415600" y="116433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5400" dirty="0"/>
              <a:t>The </a:t>
            </a:r>
            <a:r>
              <a:rPr lang="en" sz="54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grep</a:t>
            </a:r>
            <a:r>
              <a:rPr lang="en" sz="5400" dirty="0"/>
              <a:t> command (this is </a:t>
            </a:r>
            <a:r>
              <a:rPr lang="en" sz="5400" b="1" u="sng" dirty="0">
                <a:solidFill>
                  <a:srgbClr val="A61C00"/>
                </a:solidFill>
              </a:rPr>
              <a:t>VERY</a:t>
            </a:r>
            <a:r>
              <a:rPr lang="en" sz="5400" dirty="0"/>
              <a:t> useful)</a:t>
            </a:r>
            <a:endParaRPr sz="5400" dirty="0"/>
          </a:p>
          <a:p>
            <a:r>
              <a:rPr lang="en" sz="2400" dirty="0"/>
              <a:t>(find lines in an input file or stream that match a specific pattern you are looking for)</a:t>
            </a:r>
            <a:endParaRPr sz="2400" dirty="0"/>
          </a:p>
        </p:txBody>
      </p:sp>
      <p:sp>
        <p:nvSpPr>
          <p:cNvPr id="260" name="Google Shape;260;p36"/>
          <p:cNvSpPr txBox="1"/>
          <p:nvPr/>
        </p:nvSpPr>
        <p:spPr>
          <a:xfrm>
            <a:off x="3843500" y="1476167"/>
            <a:ext cx="8146000" cy="5160800"/>
          </a:xfrm>
          <a:prstGeom prst="rect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	havana	</a:t>
            </a:r>
            <a:r>
              <a:rPr lang="en" sz="1333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exon</a:t>
            </a:r>
            <a:r>
              <a:rPr lang="en" sz="1333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11869	12227	.	+	.	gene_id "ENSG00000223972"; gene_version "5"; transcript_id "ENST00000456328"; transcript_version "2"; exon_number "1"; gene_name "DDX11L1"; gene_source "havana"; gene_biotype "transcribed_unprocessed_pseudogene"; havana_gene "OTTHUMG00000000961"; havana_gene_version "2"; transcript_name "DDX11L1-002"; transcript_source "havana"; transcript_biotype "processed_transcript"; havana_transcript "OTTHUMT00000362751"; havana_transcript_version "1"; exon_id "ENSE00002234944"; exon_version "1"; tag "basic"; transcript_support_level "1";</a:t>
            </a:r>
            <a:endParaRPr sz="1333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33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	havana	</a:t>
            </a:r>
            <a:r>
              <a:rPr lang="en" sz="1333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exon</a:t>
            </a:r>
            <a:r>
              <a:rPr lang="en" sz="1333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12613	12721	.	+	.	gene_id "ENSG00000223972"; gene_version "5"; transcript_id "ENST00000456328"; transcript_version "2"; exon_number "2"; gene_name "DDX11L1"; gene_source "havana"; gene_biotype "transcribed_unprocessed_pseudogene"; havana_gene "OTTHUMG00000000961"; havana_gene_version "2"; transcript_name "DDX11L1-002"; transcript_source "havana"; transcript_biotype "processed_transcript"; havana_transcript "OTTHUMT00000362751"; havana_transcript_version "1"; exon_id "ENSE00003582793"; exon_version "1"; tag "basic"; transcript_support_level "1";</a:t>
            </a:r>
            <a:endParaRPr sz="1333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33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	havana	</a:t>
            </a:r>
            <a:r>
              <a:rPr lang="en" sz="1333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exon</a:t>
            </a:r>
            <a:r>
              <a:rPr lang="en" sz="1333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13221	14409	.	+	.	gene_id "ENSG00000223972"; gene_version "5"; transcript_id "ENST00000456328"; transcript_version "2"; exon_number "3"; gene_name "DDX11L1"; gene_source "havana"; gene_biotype "transcribed_unprocessed_pseudogene"; havana_gene "OTTHUMG00000000961"; havana_gene_version "2"; transcript_name "DDX11L1-002"; transcript_source "havana"; transcript_biotype "processed_transcript"; havana_transcript "OTTHUMT00000362751"; havana_transcript_version "1"; exon_id "ENSE00002312635"; exon_version "1"; tag "basic"; transcript_support_level "1";</a:t>
            </a:r>
            <a:endParaRPr sz="1333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33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333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415600" y="1492310"/>
            <a:ext cx="4000000" cy="8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b="1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24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grep "exon" </a:t>
            </a:r>
            <a:r>
              <a:rPr lang="en" sz="2400" b="1" dirty="0" err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genes.gtf</a:t>
            </a:r>
            <a:endParaRPr sz="2400" b="1" dirty="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36"/>
          <p:cNvSpPr txBox="1"/>
          <p:nvPr/>
        </p:nvSpPr>
        <p:spPr>
          <a:xfrm rot="-747">
            <a:off x="131432" y="4061187"/>
            <a:ext cx="3680000" cy="6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b="1" u="sng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Result:</a:t>
            </a:r>
            <a:r>
              <a:rPr lang="en" sz="2400" b="1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sz="2400" b="1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r>
              <a:rPr lang="en" sz="2400" b="1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Only lines that contain the text "exon" </a:t>
            </a:r>
            <a:r>
              <a:rPr lang="en" sz="2400" b="1" u="sng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anywhere in the line</a:t>
            </a:r>
            <a:r>
              <a:rPr lang="en" sz="2400" b="1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 will be returned.</a:t>
            </a:r>
            <a:endParaRPr sz="2400" b="1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646D51-AA0A-6A43-8198-3C0BFDF81854}"/>
              </a:ext>
            </a:extLst>
          </p:cNvPr>
          <p:cNvSpPr txBox="1"/>
          <p:nvPr/>
        </p:nvSpPr>
        <p:spPr>
          <a:xfrm>
            <a:off x="11425594" y="107988"/>
            <a:ext cx="68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ARQ</a:t>
            </a:r>
          </a:p>
        </p:txBody>
      </p:sp>
    </p:spTree>
    <p:extLst>
      <p:ext uri="{BB962C8B-B14F-4D97-AF65-F5344CB8AC3E}">
        <p14:creationId xmlns:p14="http://schemas.microsoft.com/office/powerpoint/2010/main" val="1337669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>
            <a:spLocks noGrp="1"/>
          </p:cNvSpPr>
          <p:nvPr>
            <p:ph type="title"/>
          </p:nvPr>
        </p:nvSpPr>
        <p:spPr>
          <a:xfrm>
            <a:off x="415600" y="116433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See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grep</a:t>
            </a:r>
            <a:r>
              <a:rPr lang="en"/>
              <a:t> matches with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--color</a:t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sz="2400"/>
          </a:p>
        </p:txBody>
      </p:sp>
      <p:sp>
        <p:nvSpPr>
          <p:cNvPr id="268" name="Google Shape;268;p37"/>
          <p:cNvSpPr txBox="1"/>
          <p:nvPr/>
        </p:nvSpPr>
        <p:spPr>
          <a:xfrm>
            <a:off x="3843500" y="2055433"/>
            <a:ext cx="8146000" cy="4581600"/>
          </a:xfrm>
          <a:prstGeom prst="rect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	havana	</a:t>
            </a:r>
            <a:r>
              <a:rPr lang="en" sz="1200" b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exon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11869	12227	.	+	.	gene_id "ENSG00000223972"; gene_version "5"; transcript_id "ENST00000456328"; transcript_version "2"; exon_number "1"; gene_name "DDX11L1"; gene_source "havana"; gene_biotype "transcribed_unprocessed_pseudogene"; havana_gene "OTTHUMG00000000961"; havana_gene_version "2"; transcript_name "DDX11L1-002"; transcript_source "havana"; transcript_biotype "processed_transcript"; havana_transcript "OTTHUMT00000362751"; havana_transcript_version "1"; exon_id "ENSE00002234944"; exon_version "1"; tag "basic"; transcript_support_level "1";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	havana	</a:t>
            </a:r>
            <a:r>
              <a:rPr lang="en" sz="1200" b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exon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12613	12721	.	+	.	gene_id "ENSG00000223972"; gene_version "5"; transcript_id "ENST00000456328"; transcript_version "2"; exon_number "2"; gene_name "DDX11L1"; gene_source "havana"; gene_biotype "transcribed_unprocessed_pseudogene"; havana_gene "OTTHUMG00000000961"; havana_gene_version "2"; transcript_name "DDX11L1-002"; transcript_source "havana"; transcript_biotype "processed_transcript"; havana_transcript "OTTHUMT00000362751"; havana_transcript_version "1"; exon_id "ENSE00003582793"; exon_version "1"; tag "basic"; transcript_support_level "1";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	havana	</a:t>
            </a:r>
            <a:r>
              <a:rPr lang="en" sz="1200" b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exon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13221	14409	.	+	.	gene_id "ENSG00000223972"; gene_version "5"; transcript_id "ENST00000456328"; transcript_version "2"; exon_number "3"; gene_name "DDX11L1"; gene_source "havana"; gene_biotype "transcribed_unprocessed_pseudogene"; havana_gene "OTTHUMG00000000961"; havana_gene_version "2"; transcript_name "DDX11L1-002"; transcript_source "havana"; transcript_biotype "processed_transcript"; havana_transcript "OTTHUMT00000362751"; havana_transcript_version "1"; exon_id "ENSE00002312635"; exon_version "1"; tag "basic"; transcript_support_level "1";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9" name="Google Shape;269;p37"/>
          <p:cNvSpPr txBox="1"/>
          <p:nvPr/>
        </p:nvSpPr>
        <p:spPr>
          <a:xfrm>
            <a:off x="163133" y="1185033"/>
            <a:ext cx="4987200" cy="8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b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24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grep --color "exon" genes.gtf</a:t>
            </a:r>
            <a:endParaRPr sz="2400" b="1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Google Shape;270;p37"/>
          <p:cNvSpPr txBox="1"/>
          <p:nvPr/>
        </p:nvSpPr>
        <p:spPr>
          <a:xfrm rot="-747">
            <a:off x="131432" y="4061187"/>
            <a:ext cx="3680000" cy="6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b="1" u="sng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Tips:</a:t>
            </a:r>
            <a:r>
              <a:rPr lang="en" sz="2400" b="1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sz="2400" b="1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marL="609585" indent="-457189">
              <a:buClr>
                <a:srgbClr val="38761D"/>
              </a:buClr>
              <a:buSzPts val="1800"/>
              <a:buFont typeface="Economica"/>
              <a:buAutoNum type="arabicParenBoth"/>
            </a:pPr>
            <a:r>
              <a:rPr lang="en" sz="2400" b="1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Use the right and left arrows to move towards the end and beginning of a line, respectively.</a:t>
            </a:r>
            <a:endParaRPr sz="2400" b="1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54CBFC-5AFA-0041-897A-7BB38B256C3A}"/>
              </a:ext>
            </a:extLst>
          </p:cNvPr>
          <p:cNvSpPr txBox="1"/>
          <p:nvPr/>
        </p:nvSpPr>
        <p:spPr>
          <a:xfrm>
            <a:off x="11425594" y="107988"/>
            <a:ext cx="68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ARQ</a:t>
            </a:r>
          </a:p>
        </p:txBody>
      </p:sp>
    </p:spTree>
    <p:extLst>
      <p:ext uri="{BB962C8B-B14F-4D97-AF65-F5344CB8AC3E}">
        <p14:creationId xmlns:p14="http://schemas.microsoft.com/office/powerpoint/2010/main" val="363181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>
            <a:spLocks noGrp="1"/>
          </p:cNvSpPr>
          <p:nvPr>
            <p:ph type="title"/>
          </p:nvPr>
        </p:nvSpPr>
        <p:spPr>
          <a:xfrm>
            <a:off x="415600" y="116433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See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grep</a:t>
            </a:r>
            <a:r>
              <a:rPr lang="en"/>
              <a:t> matches with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--color</a:t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sz="2400"/>
          </a:p>
        </p:txBody>
      </p:sp>
      <p:sp>
        <p:nvSpPr>
          <p:cNvPr id="276" name="Google Shape;276;p38"/>
          <p:cNvSpPr txBox="1"/>
          <p:nvPr/>
        </p:nvSpPr>
        <p:spPr>
          <a:xfrm>
            <a:off x="3843500" y="1837000"/>
            <a:ext cx="8146000" cy="4800000"/>
          </a:xfrm>
          <a:prstGeom prst="rect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</a:t>
            </a:r>
            <a:r>
              <a:rPr lang="en" sz="1200" b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build-last-updated 2016-06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	havana	</a:t>
            </a:r>
            <a:r>
              <a:rPr lang="en" sz="1200" b="1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11869	14409	.	+	.	</a:t>
            </a:r>
            <a:r>
              <a:rPr lang="en" sz="1200" b="1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_id "ENSG00000223972"; </a:t>
            </a:r>
            <a:r>
              <a:rPr lang="en" sz="1200" b="1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_version "5"; </a:t>
            </a:r>
            <a:r>
              <a:rPr lang="en" sz="1200" b="1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_name "DDX11L1"; </a:t>
            </a:r>
            <a:r>
              <a:rPr lang="en" sz="1200" b="1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_source "havana"; </a:t>
            </a:r>
            <a:r>
              <a:rPr lang="en" sz="1200" b="1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_biotype "transcribed_unprocessed_pseudo</a:t>
            </a:r>
            <a:r>
              <a:rPr lang="en" sz="1200" b="1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"; havana_</a:t>
            </a:r>
            <a:r>
              <a:rPr lang="en" sz="1200" b="1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"OTTHUMG00000000961"; havana_</a:t>
            </a:r>
            <a:r>
              <a:rPr lang="en" sz="1200" b="1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_version "2";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	havana	transcript	11869	14409	.	+	.	gene_id "ENSG00000223972"; gene_version "5"; transcript_id "ENST00000456328"; transcript_version "2"; gene_name "DDX11L1"; gene_source "havana"; gene_biotype "transcribed_unprocessed_pseudogene"; havana_gene "OTTHUMG00000000961"; havana_gene_version "2"; transcript_name "DDX11L1-002"; transcript_source "havana"; transcript_biotype "processed_transcript"; havana_transcript "OTTHUMT00000362751"; havana_transcript_version "1"; tag "basic"; transcript_support_level "1";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	havana	exon	11869	12227	.	+	.	gene_id "ENSG00000223972"; gene_version "5"; transcript_id "ENST00000456328"; transcript_version "2"; exon_number "1"; gene_name "DDX11L1"; gene_source "havana"; gene_biotype "transcribed_unprocessed_pseudogene"; havana_gene "OTTHUMG00000000961"; havana_gene_version "2"; transcript_name "DDX11L1-002"; transcript_source "havana"; transcript_biotype "processed_transcript"; havana_transcript "OTTHUMT00000362751"; havana_transcript_version "1"; exon_id "ENSE00002234944"; exon_version "1"; tag "basic"; transcript_support_level "1";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	havana	exon	12613	12721	.	+	.	gene_id "ENSG00000223972"; gene_version "5"; transcript_id "ENST00000456328"; transcript_version "2"; exon_number "2"; gene_name "DDX11L1"; gene_source "havana"; gene_biotype "transcribed_unprocessed_pseudogene"; havana_gene "OTTHUMG00000000961"; havana_gene_version "2"; transcript_name "DDX11L1-002"; transcript_source "havana"; transcript_biotype "processed_transcript"; havana_transcript "OTTHUMT00000362751"; havana_transcript_version "1"; exon_id "ENSE00003582793"; exon_version "1"; tag "basic"; transcript_support_level "1";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7" name="Google Shape;277;p38"/>
          <p:cNvSpPr txBox="1"/>
          <p:nvPr/>
        </p:nvSpPr>
        <p:spPr>
          <a:xfrm>
            <a:off x="163133" y="1185033"/>
            <a:ext cx="4987200" cy="8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b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24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grep --color "gene" genes.gtf</a:t>
            </a:r>
            <a:endParaRPr sz="2400" b="1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8" name="Google Shape;278;p38"/>
          <p:cNvSpPr txBox="1"/>
          <p:nvPr/>
        </p:nvSpPr>
        <p:spPr>
          <a:xfrm rot="-747">
            <a:off x="131432" y="4061187"/>
            <a:ext cx="3680000" cy="6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b="1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By default, grep reports a pattern match anywhere it find it on the line.</a:t>
            </a:r>
            <a:endParaRPr sz="2400" b="1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endParaRPr sz="2400" b="1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r>
              <a:rPr lang="en" sz="2400" b="1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What if we want to match "gene" but not things like "gene_name"?</a:t>
            </a:r>
            <a:endParaRPr sz="2400" b="1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386EF9-253A-1442-8882-AFD6EBD8D2A4}"/>
              </a:ext>
            </a:extLst>
          </p:cNvPr>
          <p:cNvSpPr txBox="1"/>
          <p:nvPr/>
        </p:nvSpPr>
        <p:spPr>
          <a:xfrm>
            <a:off x="11425594" y="107988"/>
            <a:ext cx="68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ARQ</a:t>
            </a:r>
          </a:p>
        </p:txBody>
      </p:sp>
    </p:spTree>
    <p:extLst>
      <p:ext uri="{BB962C8B-B14F-4D97-AF65-F5344CB8AC3E}">
        <p14:creationId xmlns:p14="http://schemas.microsoft.com/office/powerpoint/2010/main" val="2202799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>
            <a:spLocks noGrp="1"/>
          </p:cNvSpPr>
          <p:nvPr>
            <p:ph type="title"/>
          </p:nvPr>
        </p:nvSpPr>
        <p:spPr>
          <a:xfrm>
            <a:off x="405613" y="371597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4800" dirty="0"/>
              <a:t>Matches flanked by "whitespace" with </a:t>
            </a:r>
            <a:r>
              <a:rPr lang="en" sz="48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-w</a:t>
            </a:r>
            <a:endParaRPr sz="4800" dirty="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sz="2400" dirty="0"/>
          </a:p>
        </p:txBody>
      </p:sp>
      <p:sp>
        <p:nvSpPr>
          <p:cNvPr id="284" name="Google Shape;284;p39"/>
          <p:cNvSpPr txBox="1"/>
          <p:nvPr/>
        </p:nvSpPr>
        <p:spPr>
          <a:xfrm>
            <a:off x="3843500" y="1837000"/>
            <a:ext cx="8146000" cy="4800000"/>
          </a:xfrm>
          <a:prstGeom prst="rect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</a:t>
            </a:r>
            <a:r>
              <a:rPr lang="en" sz="1200" b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11869   14409   .       +       .       gene_id "ENSG00000223972"; gene_version "5"; gene_name "DDX11L1"; gene_source "havana"; gene_biotype "transcribed_unprocessed_pseudogene"; havana_gene "OTTHUMG00000000961"; havana_gene_version "2";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</a:t>
            </a:r>
            <a:r>
              <a:rPr lang="en" sz="1200" b="1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14404   29570   .       -       .       gene_id "ENSG00000227232"; gene_version "5"; gene_name "WASH7P"; gene_source "havana"; gene_biotype "unprocessed_pseudogene"; havana_gene "OTTHUMG00000000958"; havana_gene_version "1";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mirbase </a:t>
            </a:r>
            <a:r>
              <a:rPr lang="en" sz="1200" b="1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17369   17436   .       -       .       gene_id "ENSG00000278267"; gene_version "1"; gene_name "MIR6859-1"; gene_source "mirbase"; gene_biotype "miRNA";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ensembl_havana  </a:t>
            </a:r>
            <a:r>
              <a:rPr lang="en" sz="1200" b="1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29554   31109   .       +       .       gene_id "ENSG00000243485"; gene_version "4"; gene_name "MIR1302-2"; gene_source "ensembl_havana"; gene_biotype "lincRNA"; havana_gene "OTTHUMG00000000959"; havana_gene_version "2";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</a:t>
            </a:r>
            <a:r>
              <a:rPr lang="en" sz="1200" b="1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34554   36081   .       -       .       gene_id "ENSG00000237613"; gene_version "2"; gene_name "FAM138A"; gene_source "havana"; gene_biotype "lincRNA"; havana_gene "OTTHUMG00000000960"; havana_gene_version "1";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</a:t>
            </a:r>
            <a:r>
              <a:rPr lang="en" sz="1200" b="1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52473   53312   .       +       .       gene_id "ENSG00000268020"; gene_version "3"; gene_name "OR4G4P"; gene_source "havana"; gene_biotype "unprocessed_pseudogene"; havana_gene "OTTHUMG00000185779"; havana_gene_version "1";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</a:t>
            </a:r>
            <a:r>
              <a:rPr lang="en" sz="1200" b="1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62948   63887   .       +       .       gene_id "ENSG00000240361"; gene_version "1"; gene_name "OR4G11P"; gene_source "havana"; gene_biotype "unprocessed_pseudogene"; havana_gene "OTTHUMG00000001095"; havana_gene_version "2";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ensembl_havana  </a:t>
            </a:r>
            <a:r>
              <a:rPr lang="en" sz="1200" b="1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69091   70008   .       +       .       gene_id "ENSG00000186092"; gene_version "4"; gene_name "OR4F5"; gene_source "ensembl_havana"; gene_biotype "protein_coding"; havana_gene "OTTHUMG00000001094"; havana_gene_version "2";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" name="Google Shape;285;p39"/>
          <p:cNvSpPr txBox="1"/>
          <p:nvPr/>
        </p:nvSpPr>
        <p:spPr>
          <a:xfrm>
            <a:off x="202500" y="1401800"/>
            <a:ext cx="5807200" cy="8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b="1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24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grep --color "gene" </a:t>
            </a:r>
            <a:r>
              <a:rPr lang="en" sz="2400" b="1" dirty="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-w</a:t>
            </a:r>
            <a:r>
              <a:rPr lang="en" sz="24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dirty="0" err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genes.gtf</a:t>
            </a:r>
            <a:endParaRPr sz="2400" b="1" dirty="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Google Shape;286;p39"/>
          <p:cNvSpPr txBox="1"/>
          <p:nvPr/>
        </p:nvSpPr>
        <p:spPr>
          <a:xfrm rot="-747">
            <a:off x="131432" y="4061187"/>
            <a:ext cx="3680000" cy="6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b="1" dirty="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By default, grep reports a pattern match anywhere it find it on the line.</a:t>
            </a:r>
            <a:endParaRPr sz="2400" b="1" dirty="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endParaRPr sz="2400" b="1" dirty="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r>
              <a:rPr lang="en" sz="2400" b="1" dirty="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What if we want to match "gene" but not things like "</a:t>
            </a:r>
            <a:r>
              <a:rPr lang="en" sz="2400" b="1" dirty="0" err="1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gene_name</a:t>
            </a:r>
            <a:r>
              <a:rPr lang="en" sz="2400" b="1" dirty="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"?</a:t>
            </a:r>
            <a:endParaRPr sz="2400" b="1" dirty="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054341-3435-F443-9688-8D56024DB162}"/>
              </a:ext>
            </a:extLst>
          </p:cNvPr>
          <p:cNvSpPr txBox="1"/>
          <p:nvPr/>
        </p:nvSpPr>
        <p:spPr>
          <a:xfrm>
            <a:off x="11425594" y="107988"/>
            <a:ext cx="68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ARQ</a:t>
            </a:r>
          </a:p>
        </p:txBody>
      </p:sp>
    </p:spTree>
    <p:extLst>
      <p:ext uri="{BB962C8B-B14F-4D97-AF65-F5344CB8AC3E}">
        <p14:creationId xmlns:p14="http://schemas.microsoft.com/office/powerpoint/2010/main" val="240361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2D99-A2BA-C743-9C28-3F8F66D7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221" y="2103437"/>
            <a:ext cx="10515600" cy="1325563"/>
          </a:xfrm>
        </p:spPr>
        <p:txBody>
          <a:bodyPr/>
          <a:lstStyle/>
          <a:p>
            <a:r>
              <a:rPr lang="en-US" dirty="0"/>
              <a:t>Access the slides and files here: 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53121B-F976-974C-8963-03F6AF4F9F81}"/>
              </a:ext>
            </a:extLst>
          </p:cNvPr>
          <p:cNvSpPr/>
          <p:nvPr/>
        </p:nvSpPr>
        <p:spPr>
          <a:xfrm>
            <a:off x="1316390" y="3038855"/>
            <a:ext cx="95592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hlinkClick r:id="rId3"/>
              </a:rPr>
              <a:t>https://github.com/j-berg/rutter_lab_coding_bootcamp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E11636-F074-7243-9394-FAA18EA83F11}"/>
              </a:ext>
            </a:extLst>
          </p:cNvPr>
          <p:cNvSpPr txBox="1"/>
          <p:nvPr/>
        </p:nvSpPr>
        <p:spPr>
          <a:xfrm>
            <a:off x="610203" y="4072030"/>
            <a:ext cx="10971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Or on fileserver at LAB INFO &gt; Jordan’s Coding Bootcamp &gt; Zoom</a:t>
            </a:r>
          </a:p>
        </p:txBody>
      </p:sp>
    </p:spTree>
    <p:extLst>
      <p:ext uri="{BB962C8B-B14F-4D97-AF65-F5344CB8AC3E}">
        <p14:creationId xmlns:p14="http://schemas.microsoft.com/office/powerpoint/2010/main" val="4286255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>
            <a:spLocks noGrp="1"/>
          </p:cNvSpPr>
          <p:nvPr>
            <p:ph type="title"/>
          </p:nvPr>
        </p:nvSpPr>
        <p:spPr>
          <a:xfrm>
            <a:off x="415600" y="535738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5400" dirty="0"/>
              <a:t>Report lines that </a:t>
            </a:r>
            <a:r>
              <a:rPr lang="en" sz="5400" u="sng" dirty="0"/>
              <a:t>lack</a:t>
            </a:r>
            <a:r>
              <a:rPr lang="en" sz="5400" dirty="0"/>
              <a:t> a pattern with </a:t>
            </a:r>
            <a:r>
              <a:rPr lang="en" sz="54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-v</a:t>
            </a:r>
            <a:endParaRPr sz="5400" dirty="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sz="2400" dirty="0"/>
          </a:p>
        </p:txBody>
      </p:sp>
      <p:sp>
        <p:nvSpPr>
          <p:cNvPr id="292" name="Google Shape;292;p40"/>
          <p:cNvSpPr txBox="1"/>
          <p:nvPr/>
        </p:nvSpPr>
        <p:spPr>
          <a:xfrm>
            <a:off x="4351500" y="1532200"/>
            <a:ext cx="7390800" cy="4522400"/>
          </a:xfrm>
          <a:prstGeom prst="rect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#!genome-build GRCh38.p7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#!genome-version GRCh38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#!genome-date 2013-12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#!genome-build-accession NCBI:GCA_000001405.22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3" name="Google Shape;293;p40"/>
          <p:cNvSpPr txBox="1"/>
          <p:nvPr/>
        </p:nvSpPr>
        <p:spPr>
          <a:xfrm>
            <a:off x="288800" y="1644138"/>
            <a:ext cx="5807200" cy="8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1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grep "gene" </a:t>
            </a:r>
            <a:r>
              <a:rPr lang="en" b="1" dirty="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-v</a:t>
            </a:r>
            <a:r>
              <a:rPr lang="en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dirty="0" err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genes.gtf</a:t>
            </a:r>
            <a:endParaRPr b="1" dirty="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Google Shape;294;p40"/>
          <p:cNvSpPr txBox="1"/>
          <p:nvPr/>
        </p:nvSpPr>
        <p:spPr>
          <a:xfrm rot="-747">
            <a:off x="131432" y="4061187"/>
            <a:ext cx="3680000" cy="6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b="1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Why are these the only lines that are reported?</a:t>
            </a:r>
            <a:endParaRPr sz="2400" b="1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A3457-7F66-0643-87E1-4911EEBE92DD}"/>
              </a:ext>
            </a:extLst>
          </p:cNvPr>
          <p:cNvSpPr txBox="1"/>
          <p:nvPr/>
        </p:nvSpPr>
        <p:spPr>
          <a:xfrm>
            <a:off x="11425594" y="107988"/>
            <a:ext cx="68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ARQ</a:t>
            </a:r>
          </a:p>
        </p:txBody>
      </p:sp>
    </p:spTree>
    <p:extLst>
      <p:ext uri="{BB962C8B-B14F-4D97-AF65-F5344CB8AC3E}">
        <p14:creationId xmlns:p14="http://schemas.microsoft.com/office/powerpoint/2010/main" val="2155774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>
            <a:spLocks noGrp="1"/>
          </p:cNvSpPr>
          <p:nvPr>
            <p:ph type="title"/>
          </p:nvPr>
        </p:nvSpPr>
        <p:spPr>
          <a:xfrm>
            <a:off x="289933" y="477320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4400" dirty="0"/>
              <a:t>Report lines that </a:t>
            </a:r>
            <a:r>
              <a:rPr lang="en" sz="4400" u="sng" dirty="0"/>
              <a:t>lack</a:t>
            </a:r>
            <a:r>
              <a:rPr lang="en" sz="4400" dirty="0"/>
              <a:t> a pattern with </a:t>
            </a:r>
            <a:r>
              <a:rPr lang="en" sz="44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-v</a:t>
            </a:r>
            <a:r>
              <a:rPr lang="en" sz="4400" dirty="0">
                <a:solidFill>
                  <a:srgbClr val="000000"/>
                </a:solidFill>
              </a:rPr>
              <a:t> and</a:t>
            </a:r>
            <a:r>
              <a:rPr lang="en" sz="44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-w</a:t>
            </a:r>
            <a:endParaRPr sz="4400" dirty="0"/>
          </a:p>
        </p:txBody>
      </p:sp>
      <p:sp>
        <p:nvSpPr>
          <p:cNvPr id="300" name="Google Shape;300;p41"/>
          <p:cNvSpPr txBox="1"/>
          <p:nvPr/>
        </p:nvSpPr>
        <p:spPr>
          <a:xfrm>
            <a:off x="4656300" y="1532200"/>
            <a:ext cx="7390800" cy="4522400"/>
          </a:xfrm>
          <a:prstGeom prst="rect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#!genome-build GRCh38.p7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#!genome-version GRCh38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#!genome-date 2013-12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#!genome-build-accession NCBI:GCA_000001405.22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#!genebuild-last-updated 2016-06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	havana	transcript	11869	14409	.	+	.	gene_id "ENSG00000223972"; gene_version "5"; transcript_id "ENST00000456328"; transcript_version "2"; gene_name "DDX11L1"; gene_source "havana"; gene_biotype "transcribed_unprocessed_pseudogene"; havana_gene "OTTHUMG00000000961"; havana_gene_version "2"; transcript_name "DDX11L1-002"; transcript_source "havana"; transcript_biotype "processed_transcript"; havana_transcript "OTTHUMT00000362751"; havana_transcript_version "1"; tag "basic"; transcript_support_level "1";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	havana	exon	11869	12227	.	+	.	gene_id "ENSG00000223972"; gene_version "5"; transcript_id "ENST00000456328"; transcript_version "2"; exon_number "1"; gene_name "DDX11L1"; gene_source "havana"; gene_biotype "transcribed_unprocessed_pseudogene"; havana_gene "OTTHUMG00000000961"; havana_gene_version "2"; transcript_name "DDX11L1-002"; transcript_source "havana"; transcript_biotype "processed_transcript"; havana_transcript "OTTHUMT00000362751"; havana_transcript_version "1"; exon_id "ENSE00002234944"; exon_version "1"; tag "basic"; transcript_support_level "1";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Google Shape;301;p41"/>
          <p:cNvSpPr txBox="1"/>
          <p:nvPr/>
        </p:nvSpPr>
        <p:spPr>
          <a:xfrm>
            <a:off x="163133" y="1490286"/>
            <a:ext cx="5807200" cy="8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1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grep "gene" </a:t>
            </a:r>
            <a:r>
              <a:rPr lang="en" b="1" dirty="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-v</a:t>
            </a:r>
            <a:r>
              <a:rPr lang="en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dirty="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-w</a:t>
            </a:r>
            <a:r>
              <a:rPr lang="en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dirty="0" err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genes.gtf</a:t>
            </a:r>
            <a:endParaRPr b="1" dirty="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3B095-0A72-F04D-BACF-A42095B46D2A}"/>
              </a:ext>
            </a:extLst>
          </p:cNvPr>
          <p:cNvSpPr txBox="1"/>
          <p:nvPr/>
        </p:nvSpPr>
        <p:spPr>
          <a:xfrm>
            <a:off x="11425594" y="107988"/>
            <a:ext cx="68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ARQ</a:t>
            </a:r>
          </a:p>
        </p:txBody>
      </p:sp>
    </p:spTree>
    <p:extLst>
      <p:ext uri="{BB962C8B-B14F-4D97-AF65-F5344CB8AC3E}">
        <p14:creationId xmlns:p14="http://schemas.microsoft.com/office/powerpoint/2010/main" val="1242696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>
            <a:spLocks noGrp="1"/>
          </p:cNvSpPr>
          <p:nvPr>
            <p:ph type="title"/>
          </p:nvPr>
        </p:nvSpPr>
        <p:spPr>
          <a:xfrm>
            <a:off x="415600" y="477320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5400" dirty="0"/>
              <a:t>Matching patterns that include quotes</a:t>
            </a:r>
            <a:endParaRPr sz="5400" dirty="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sz="2400" dirty="0"/>
          </a:p>
        </p:txBody>
      </p:sp>
      <p:sp>
        <p:nvSpPr>
          <p:cNvPr id="307" name="Google Shape;307;p42"/>
          <p:cNvSpPr txBox="1"/>
          <p:nvPr/>
        </p:nvSpPr>
        <p:spPr>
          <a:xfrm>
            <a:off x="3843500" y="1837000"/>
            <a:ext cx="8146000" cy="4800000"/>
          </a:xfrm>
          <a:prstGeom prst="rect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	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ensembl_havana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gene	113813811	113871759	.	-	.	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gene_id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"ENSG00000134242";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gene_version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"15";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gene_name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en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PTPN22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gene_source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ensembl_havana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gene_biotype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protein_coding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havana_gene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"OTTHUMG00000011936";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havana_gene_version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"2";</a:t>
            </a:r>
            <a:endParaRPr sz="12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	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transcript	113813811	113871712	.	-	.	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gene_id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"ENSG00000134242";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gene_version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"15";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transcript_id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"ENST00000460620";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transcript_version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"5";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gene_name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en" sz="1200" b="1" dirty="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PTPN22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gene_source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ensembl_havana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gene_biotype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protein_coding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havana_gene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"OTTHUMG00000011936";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havana_gene_version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"2";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transcript_name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en" sz="1200" b="1" dirty="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PTPN22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-002";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transcript_source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transcript_biotype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protein_coding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havana_transcript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"OTTHUMT00000033016";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havana_transcript_version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"2"; tag "basic";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transcript_support_level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"1";</a:t>
            </a:r>
            <a:endParaRPr sz="12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	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exon	113871537	113871712	.	-	.	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gene_id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"ENSG00000134242";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gene_version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"15";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transcript_id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"ENST00000460620";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transcript_version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"5";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exon_number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"1";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gene_name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en" sz="1200" b="1" dirty="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PTPN22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gene_source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ensembl_havana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gene_biotype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protein_coding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havana_gene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"OTTHUMG00000011936";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havana_gene_version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"2";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transcript_name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"PTPN22-002";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transcript_source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transcript_biotype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protein_coding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havana_transcript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"OTTHUMT00000033016";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havana_transcript_version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"2";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exon_id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"ENSE00001835701";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exon_version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"1"; tag "basic";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transcript_support_level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"1";</a:t>
            </a:r>
            <a:endParaRPr sz="12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	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CDS	113871537	113871623	.	-	0	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gene_id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"ENSG00000134242";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gene_version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"15";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transcript_id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"ENST00000460620";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transcript_version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"5";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exon_number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"1";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gene_name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en" sz="1200" b="1" dirty="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PTPN22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gene_source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ensembl_havana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gene_biotype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protein_coding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havana_gene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"OTTHUMG00000011936";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havana_gene_version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"2";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transcript_name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"PTPN22-002";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transcript_source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transcript_biotype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protein_coding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havana_transcript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"OTTHUMT00000033016";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havana_transcript_version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"2";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protein_id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"ENSP00000433141";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protein_version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"1"; tag "basic"; </a:t>
            </a:r>
            <a:r>
              <a:rPr lang="en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transcript_support_level</a:t>
            </a:r>
            <a:r>
              <a:rPr lang="en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"1";</a:t>
            </a:r>
            <a:endParaRPr sz="12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2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Google Shape;308;p42"/>
          <p:cNvSpPr txBox="1"/>
          <p:nvPr/>
        </p:nvSpPr>
        <p:spPr>
          <a:xfrm>
            <a:off x="202500" y="1150520"/>
            <a:ext cx="5993200" cy="8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1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grep --color ”</a:t>
            </a:r>
            <a:r>
              <a:rPr lang="en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PTPN22</a:t>
            </a:r>
            <a:r>
              <a:rPr lang="en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" b="1" dirty="0" err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genes.gtf</a:t>
            </a:r>
            <a:endParaRPr b="1" dirty="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Google Shape;309;p42"/>
          <p:cNvSpPr txBox="1"/>
          <p:nvPr/>
        </p:nvSpPr>
        <p:spPr>
          <a:xfrm>
            <a:off x="0" y="195730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What if we want to find lines with a specific gene name (note that the GFF has gene names in quotes). We need to tell grep to </a:t>
            </a:r>
            <a:r>
              <a:rPr lang="en" sz="1600" b="1" u="sng" dirty="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treat quote characters literally</a:t>
            </a:r>
            <a:r>
              <a:rPr lang="en" sz="1600" b="1" dirty="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! </a:t>
            </a:r>
            <a:endParaRPr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276A3D-532E-6540-903F-F4DD6EEEA61E}"/>
              </a:ext>
            </a:extLst>
          </p:cNvPr>
          <p:cNvSpPr txBox="1"/>
          <p:nvPr/>
        </p:nvSpPr>
        <p:spPr>
          <a:xfrm>
            <a:off x="11425594" y="107988"/>
            <a:ext cx="68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ARQ</a:t>
            </a:r>
          </a:p>
        </p:txBody>
      </p:sp>
    </p:spTree>
    <p:extLst>
      <p:ext uri="{BB962C8B-B14F-4D97-AF65-F5344CB8AC3E}">
        <p14:creationId xmlns:p14="http://schemas.microsoft.com/office/powerpoint/2010/main" val="3004766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>
            <a:spLocks noGrp="1"/>
          </p:cNvSpPr>
          <p:nvPr>
            <p:ph type="title"/>
          </p:nvPr>
        </p:nvSpPr>
        <p:spPr>
          <a:xfrm>
            <a:off x="405613" y="328804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5400" dirty="0"/>
              <a:t>Matching patterns that include quotes</a:t>
            </a:r>
            <a:endParaRPr sz="5400" dirty="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sz="2400" dirty="0"/>
          </a:p>
        </p:txBody>
      </p:sp>
      <p:sp>
        <p:nvSpPr>
          <p:cNvPr id="315" name="Google Shape;315;p43"/>
          <p:cNvSpPr txBox="1"/>
          <p:nvPr/>
        </p:nvSpPr>
        <p:spPr>
          <a:xfrm>
            <a:off x="102800" y="1157707"/>
            <a:ext cx="5993200" cy="8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1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grep --color </a:t>
            </a:r>
            <a:r>
              <a:rPr lang="en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\”</a:t>
            </a:r>
            <a:r>
              <a:rPr lang="en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PTPN22</a:t>
            </a:r>
            <a:r>
              <a:rPr lang="en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en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dirty="0" err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genes.gtf</a:t>
            </a:r>
            <a:endParaRPr b="1" dirty="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6" name="Google Shape;316;p43"/>
          <p:cNvSpPr txBox="1"/>
          <p:nvPr/>
        </p:nvSpPr>
        <p:spPr>
          <a:xfrm>
            <a:off x="0" y="195730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What if we want to find lines with a specific gene name (note that the GFF has gene names in quotes). We need to tell grep to </a:t>
            </a:r>
            <a:r>
              <a:rPr lang="en" sz="1600" b="1" u="sng" dirty="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treat quote characters literally</a:t>
            </a:r>
            <a:r>
              <a:rPr lang="en" sz="1600" b="1" dirty="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! </a:t>
            </a:r>
            <a:endParaRPr sz="1600" b="1" dirty="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endParaRPr sz="2400" b="1" dirty="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r>
              <a:rPr lang="en" sz="1600" b="1" dirty="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To do so, we must "</a:t>
            </a:r>
            <a:r>
              <a:rPr lang="en" sz="1600" b="1" u="sng" dirty="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escape</a:t>
            </a:r>
            <a:r>
              <a:rPr lang="en" sz="1600" b="1" dirty="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" them.</a:t>
            </a:r>
            <a:endParaRPr sz="1600" b="1" dirty="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endParaRPr sz="2400" b="1" dirty="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r>
              <a:rPr lang="en" sz="1600" b="1" dirty="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Note this match from our last attempt disappeared. Why?</a:t>
            </a:r>
            <a:endParaRPr sz="1600" b="1" dirty="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17" name="Google Shape;317;p43"/>
          <p:cNvSpPr txBox="1"/>
          <p:nvPr/>
        </p:nvSpPr>
        <p:spPr>
          <a:xfrm>
            <a:off x="3843500" y="1837000"/>
            <a:ext cx="8146000" cy="4800000"/>
          </a:xfrm>
          <a:prstGeom prst="rect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	ensembl_havana	gene	113813811	113871759	.	-	.	gene_id "ENSG00000134242"; gene_version "15"; gene_name 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 b="1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PTPN22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gene_source "ensembl_havana"; gene_biotype "protein_coding"; havana_gene "OTTHUMG00000011936"; havana_gene_version "2";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	havana	transcript	113813811	113871712	.	-	.	gene_id "ENSG00000134242"; gene_version "15"; transcript_id "ENST00000460620"; transcript_version "5"; gene_name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 b="1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PTPN22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gene_source "ensembl_havana"; gene_biotype "protein_coding"; havana_gene "OTTHUMG00000011936"; havana_gene_version "2"; transcript_name "</a:t>
            </a:r>
            <a:r>
              <a:rPr lang="en" sz="1200" b="1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PTPN22</a:t>
            </a:r>
            <a:r>
              <a:rPr lang="en" sz="1200" b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-002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"; transcript_source "havana"; transcript_biotype "protein_coding"; havana_transcript "OTTHUMT00000033016"; havana_transcript_version "2"; tag "basic"; transcript_support_level "1";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	havana	exon	113871537	113871712	.	-	.	gene_id "ENSG00000134242"; gene_version "15"; transcript_id "ENST00000460620"; transcript_version "5"; exon_number "1"; gene_name 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 b="1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PTPN22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gene_source "ensembl_havana"; gene_biotype "protein_coding"; havana_gene "OTTHUMG00000011936"; havana_gene_version "2"; transcript_name "PTPN22-002"; transcript_source "havana"; transcript_biotype "protein_coding"; havana_transcript "OTTHUMT00000033016"; havana_transcript_version "2"; exon_id "ENSE00001835701"; exon_version "1"; tag "basic"; transcript_support_level "1";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	havana	CDS	113871537	113871623	.	-	0	gene_id "ENSG00000134242"; gene_version "15"; transcript_id "ENST00000460620"; transcript_version "5"; exon_number "1"; gene_name 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 b="1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PTPN22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gene_source "ensembl_havana"; gene_biotype "protein_coding"; havana_gene "OTTHUMG00000011936"; havana_gene_version "2"; transcript_name "PTPN22-002"; transcript_source "havana"; transcript_biotype "protein_coding"; havana_transcript "OTTHUMT00000033016"; havana_transcript_version "2"; protein_id "ENSP00000433141"; protein_version "1"; tag "basic"; transcript_support_level "1";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8" name="Google Shape;318;p43"/>
          <p:cNvCxnSpPr>
            <a:cxnSpLocks/>
          </p:cNvCxnSpPr>
          <p:nvPr/>
        </p:nvCxnSpPr>
        <p:spPr>
          <a:xfrm flipV="1">
            <a:off x="3447393" y="3153103"/>
            <a:ext cx="3373821" cy="1676791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FBCFA6-E814-1F44-B6B2-6A220C891A4A}"/>
              </a:ext>
            </a:extLst>
          </p:cNvPr>
          <p:cNvSpPr txBox="1"/>
          <p:nvPr/>
        </p:nvSpPr>
        <p:spPr>
          <a:xfrm>
            <a:off x="11425594" y="107988"/>
            <a:ext cx="68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ARQ</a:t>
            </a:r>
          </a:p>
        </p:txBody>
      </p:sp>
    </p:spTree>
    <p:extLst>
      <p:ext uri="{BB962C8B-B14F-4D97-AF65-F5344CB8AC3E}">
        <p14:creationId xmlns:p14="http://schemas.microsoft.com/office/powerpoint/2010/main" val="275902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>
            <a:spLocks noGrp="1"/>
          </p:cNvSpPr>
          <p:nvPr>
            <p:ph type="title"/>
          </p:nvPr>
        </p:nvSpPr>
        <p:spPr>
          <a:xfrm>
            <a:off x="415600" y="1030833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4800" dirty="0">
                <a:solidFill>
                  <a:srgbClr val="38761D"/>
                </a:solidFill>
              </a:rPr>
              <a:t>Piping Unix commands together with "|"</a:t>
            </a:r>
            <a:endParaRPr sz="4800" dirty="0">
              <a:solidFill>
                <a:srgbClr val="38761D"/>
              </a:solidFill>
            </a:endParaRPr>
          </a:p>
          <a:p>
            <a:r>
              <a:rPr lang="en" sz="2400" dirty="0"/>
              <a:t>The sum is greater than its parts.</a:t>
            </a:r>
            <a:endParaRPr sz="2400" dirty="0"/>
          </a:p>
          <a:p>
            <a:endParaRPr sz="4800" dirty="0">
              <a:solidFill>
                <a:srgbClr val="38761D"/>
              </a:solidFill>
            </a:endParaRPr>
          </a:p>
          <a:p>
            <a:endParaRPr sz="2400" dirty="0"/>
          </a:p>
        </p:txBody>
      </p:sp>
      <p:pic>
        <p:nvPicPr>
          <p:cNvPr id="324" name="Google Shape;324;p44" descr="His inexhaustible reservoir of elaborate contraptions that mutated simple tasks into madcap feats of ingenuity made Rube Goldberg rich and famous. But he was also an all-around cartoon man and artist.&#10;&#10;Read the story here: http://nyti.ms/J8eZnD&#10;&#10;Subscribe to the Times Video newsletter for free and get a handpicked selection of the best videos from The New York Times every week: http://bit.ly/timesvideonewsletter&#10;&#10;Subscribe on YouTube: http://bit.ly/U8Ys7n&#10;&#10;Watch more videos at: http://nytimes.com/video&#10;&#10;---------------------------------------------------------------&#10;&#10;Want more from The New York Times?&#10;&#10;Twitter: https://twitter.com/nytvideo&#10;&#10;Instagram: http://instagram.com/nytvideo&#10;&#10;Facebook: https://www.facebook.com/nytimes&#10;&#10;Google+: https://plus.google.com/+nytimes&#10;&#10;Whether it's reporting on conflicts abroad and political divisions at home, or covering the latest style trends and scientific developments, New York Times video journalists provide a revealing and unforgettable view of the world. It's all the news that's fit to watch. On YouTube.&#10;&#10;Inside the Book: Rube Goldberg&#10;http://www.youtube.com/user/TheNewYorkTimes" title="Inside the Book: Rube Goldberg | The New York Time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5267" y="2037634"/>
            <a:ext cx="5749823" cy="4312367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4"/>
          <p:cNvSpPr txBox="1"/>
          <p:nvPr/>
        </p:nvSpPr>
        <p:spPr>
          <a:xfrm>
            <a:off x="163133" y="3826633"/>
            <a:ext cx="5807200" cy="8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1" dirty="0">
                <a:solidFill>
                  <a:srgbClr val="3876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find the first 10 "gene" matches</a:t>
            </a:r>
            <a:endParaRPr b="1" dirty="0">
              <a:solidFill>
                <a:srgbClr val="38761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00" b="1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14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grep "gene" </a:t>
            </a:r>
            <a:r>
              <a:rPr lang="en" sz="1400" b="1" dirty="0" err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genes.gtf</a:t>
            </a:r>
            <a:r>
              <a:rPr lang="en" sz="14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| head</a:t>
            </a:r>
          </a:p>
          <a:p>
            <a:r>
              <a:rPr lang="en" sz="14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cat </a:t>
            </a:r>
            <a:r>
              <a:rPr lang="en" sz="1400" b="1" dirty="0" err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genes.gtf</a:t>
            </a:r>
            <a:r>
              <a:rPr lang="en" sz="14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| grep “gene” | head </a:t>
            </a:r>
            <a:endParaRPr sz="1400" b="1" dirty="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endParaRPr sz="2400" b="1" dirty="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endParaRPr sz="2400" b="1" dirty="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b="1" dirty="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how many total "gene" matches?</a:t>
            </a:r>
            <a:endParaRPr b="1" dirty="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00" b="1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1400" b="1" dirty="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grep "gene" </a:t>
            </a:r>
            <a:r>
              <a:rPr lang="en" sz="1400" b="1" dirty="0" err="1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genes.gtf</a:t>
            </a:r>
            <a:r>
              <a:rPr lang="en" sz="1400" b="1" dirty="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en" sz="1400" b="1" dirty="0" err="1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wc</a:t>
            </a:r>
            <a:r>
              <a:rPr lang="en" sz="1400" b="1" dirty="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-l</a:t>
            </a:r>
            <a:endParaRPr sz="1400" b="1" dirty="0">
              <a:solidFill>
                <a:srgbClr val="33333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endParaRPr sz="2400" b="1" dirty="0">
              <a:solidFill>
                <a:srgbClr val="33333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endParaRPr sz="2400" b="1" dirty="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b="1" dirty="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alphabetically sort the "gene" match lines and report the first 10 in alphabetical order</a:t>
            </a:r>
            <a:endParaRPr b="1" dirty="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00" b="1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1400" b="1" dirty="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grep "gene" </a:t>
            </a:r>
            <a:r>
              <a:rPr lang="en" sz="1400" b="1" dirty="0" err="1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genes.gtf</a:t>
            </a:r>
            <a:r>
              <a:rPr lang="en" sz="1400" b="1" dirty="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| sort | head | less -S </a:t>
            </a:r>
            <a:endParaRPr sz="1400" b="1" dirty="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CD591-4F45-7F48-8C5C-5A76938BC0E6}"/>
              </a:ext>
            </a:extLst>
          </p:cNvPr>
          <p:cNvSpPr txBox="1"/>
          <p:nvPr/>
        </p:nvSpPr>
        <p:spPr>
          <a:xfrm>
            <a:off x="11425594" y="107988"/>
            <a:ext cx="68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ARQ</a:t>
            </a:r>
          </a:p>
        </p:txBody>
      </p:sp>
    </p:spTree>
    <p:extLst>
      <p:ext uri="{BB962C8B-B14F-4D97-AF65-F5344CB8AC3E}">
        <p14:creationId xmlns:p14="http://schemas.microsoft.com/office/powerpoint/2010/main" val="3332589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 txBox="1">
            <a:spLocks noGrp="1"/>
          </p:cNvSpPr>
          <p:nvPr>
            <p:ph type="title"/>
          </p:nvPr>
        </p:nvSpPr>
        <p:spPr>
          <a:xfrm>
            <a:off x="415600" y="1030833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4800" dirty="0">
                <a:solidFill>
                  <a:srgbClr val="38761D"/>
                </a:solidFill>
              </a:rPr>
              <a:t>Piping Unix commands together with "|"</a:t>
            </a:r>
            <a:endParaRPr sz="4800" dirty="0">
              <a:solidFill>
                <a:srgbClr val="38761D"/>
              </a:solidFill>
            </a:endParaRPr>
          </a:p>
          <a:p>
            <a:r>
              <a:rPr lang="en" sz="4800" dirty="0"/>
              <a:t>The sum is greater than its parts.</a:t>
            </a:r>
            <a:endParaRPr sz="4800" dirty="0"/>
          </a:p>
          <a:p>
            <a:endParaRPr sz="4800" dirty="0">
              <a:solidFill>
                <a:srgbClr val="38761D"/>
              </a:solidFill>
            </a:endParaRPr>
          </a:p>
          <a:p>
            <a:endParaRPr sz="2400" dirty="0"/>
          </a:p>
        </p:txBody>
      </p:sp>
      <p:sp>
        <p:nvSpPr>
          <p:cNvPr id="331" name="Google Shape;331;p45"/>
          <p:cNvSpPr txBox="1"/>
          <p:nvPr/>
        </p:nvSpPr>
        <p:spPr>
          <a:xfrm>
            <a:off x="467933" y="2201033"/>
            <a:ext cx="11613200" cy="8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 dirty="0">
              <a:solidFill>
                <a:srgbClr val="33333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endParaRPr sz="2400" b="1" dirty="0">
              <a:solidFill>
                <a:srgbClr val="33333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endParaRPr sz="2400" b="1" dirty="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 b="1" dirty="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alphabetically sort the "gene" match lines and report the first 10 in alphabetical order</a:t>
            </a:r>
            <a:endParaRPr sz="2400" b="1" dirty="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 b="1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2400" b="1" dirty="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grep "gene" </a:t>
            </a:r>
            <a:r>
              <a:rPr lang="en" sz="2400" b="1" dirty="0" err="1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genes.gtf</a:t>
            </a:r>
            <a:r>
              <a:rPr lang="en" sz="2400" b="1" dirty="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| sort | head </a:t>
            </a:r>
            <a:endParaRPr sz="2400" b="1" dirty="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2" name="Google Shape;332;p45"/>
          <p:cNvCxnSpPr>
            <a:cxnSpLocks/>
          </p:cNvCxnSpPr>
          <p:nvPr/>
        </p:nvCxnSpPr>
        <p:spPr>
          <a:xfrm>
            <a:off x="858929" y="3790060"/>
            <a:ext cx="3923278" cy="0"/>
          </a:xfrm>
          <a:prstGeom prst="straightConnector1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3" name="Google Shape;333;p45"/>
          <p:cNvCxnSpPr>
            <a:cxnSpLocks/>
          </p:cNvCxnSpPr>
          <p:nvPr/>
        </p:nvCxnSpPr>
        <p:spPr>
          <a:xfrm>
            <a:off x="5279710" y="3790060"/>
            <a:ext cx="721697" cy="0"/>
          </a:xfrm>
          <a:prstGeom prst="straightConnector1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45"/>
          <p:cNvCxnSpPr>
            <a:cxnSpLocks/>
          </p:cNvCxnSpPr>
          <p:nvPr/>
        </p:nvCxnSpPr>
        <p:spPr>
          <a:xfrm>
            <a:off x="6637867" y="3790060"/>
            <a:ext cx="666823" cy="0"/>
          </a:xfrm>
          <a:prstGeom prst="straightConnector1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Google Shape;335;p45"/>
          <p:cNvCxnSpPr/>
          <p:nvPr/>
        </p:nvCxnSpPr>
        <p:spPr>
          <a:xfrm>
            <a:off x="4782207" y="4130146"/>
            <a:ext cx="6068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" name="Google Shape;336;p45"/>
          <p:cNvCxnSpPr/>
          <p:nvPr/>
        </p:nvCxnSpPr>
        <p:spPr>
          <a:xfrm>
            <a:off x="6096000" y="4115462"/>
            <a:ext cx="6068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7" name="Google Shape;337;p45"/>
          <p:cNvSpPr txBox="1"/>
          <p:nvPr/>
        </p:nvSpPr>
        <p:spPr>
          <a:xfrm>
            <a:off x="4881724" y="4292011"/>
            <a:ext cx="15916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 b="1">
                <a:solidFill>
                  <a:srgbClr val="1155C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command 2</a:t>
            </a:r>
            <a:endParaRPr sz="2133">
              <a:solidFill>
                <a:srgbClr val="1155CC"/>
              </a:solidFill>
            </a:endParaRPr>
          </a:p>
        </p:txBody>
      </p:sp>
      <p:sp>
        <p:nvSpPr>
          <p:cNvPr id="338" name="Google Shape;338;p45"/>
          <p:cNvSpPr txBox="1"/>
          <p:nvPr/>
        </p:nvSpPr>
        <p:spPr>
          <a:xfrm>
            <a:off x="1835350" y="3862946"/>
            <a:ext cx="15916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 b="1" dirty="0">
                <a:solidFill>
                  <a:srgbClr val="1155C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command 1</a:t>
            </a:r>
            <a:endParaRPr sz="2133" dirty="0">
              <a:solidFill>
                <a:srgbClr val="1155CC"/>
              </a:solidFill>
            </a:endParaRPr>
          </a:p>
        </p:txBody>
      </p:sp>
      <p:sp>
        <p:nvSpPr>
          <p:cNvPr id="339" name="Google Shape;339;p45"/>
          <p:cNvSpPr txBox="1"/>
          <p:nvPr/>
        </p:nvSpPr>
        <p:spPr>
          <a:xfrm>
            <a:off x="6401953" y="4239459"/>
            <a:ext cx="15916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 b="1" dirty="0">
                <a:solidFill>
                  <a:srgbClr val="1155C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command 3</a:t>
            </a:r>
            <a:endParaRPr sz="2133" dirty="0">
              <a:solidFill>
                <a:srgbClr val="1155CC"/>
              </a:solidFill>
            </a:endParaRPr>
          </a:p>
        </p:txBody>
      </p:sp>
      <p:cxnSp>
        <p:nvCxnSpPr>
          <p:cNvPr id="340" name="Google Shape;340;p45"/>
          <p:cNvCxnSpPr/>
          <p:nvPr/>
        </p:nvCxnSpPr>
        <p:spPr>
          <a:xfrm>
            <a:off x="7386753" y="4115462"/>
            <a:ext cx="6068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41" name="Google Shape;34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8885" y="3157827"/>
            <a:ext cx="1394101" cy="8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5"/>
          <p:cNvSpPr txBox="1"/>
          <p:nvPr/>
        </p:nvSpPr>
        <p:spPr>
          <a:xfrm>
            <a:off x="8250135" y="4292011"/>
            <a:ext cx="15916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 b="1" dirty="0">
                <a:solidFill>
                  <a:srgbClr val="1155C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133" b="1" dirty="0" err="1">
                <a:solidFill>
                  <a:srgbClr val="1155C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stdout</a:t>
            </a:r>
            <a:r>
              <a:rPr lang="en" sz="2133" b="1" dirty="0">
                <a:solidFill>
                  <a:srgbClr val="1155C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2133" dirty="0">
              <a:solidFill>
                <a:srgbClr val="1155CC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B6EEEE-6B41-1741-A10E-001EE3DD6858}"/>
              </a:ext>
            </a:extLst>
          </p:cNvPr>
          <p:cNvSpPr txBox="1"/>
          <p:nvPr/>
        </p:nvSpPr>
        <p:spPr>
          <a:xfrm>
            <a:off x="11425594" y="107988"/>
            <a:ext cx="68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ARQ</a:t>
            </a:r>
          </a:p>
        </p:txBody>
      </p:sp>
    </p:spTree>
    <p:extLst>
      <p:ext uri="{BB962C8B-B14F-4D97-AF65-F5344CB8AC3E}">
        <p14:creationId xmlns:p14="http://schemas.microsoft.com/office/powerpoint/2010/main" val="400265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 txBox="1">
            <a:spLocks noGrp="1"/>
          </p:cNvSpPr>
          <p:nvPr>
            <p:ph type="title"/>
          </p:nvPr>
        </p:nvSpPr>
        <p:spPr>
          <a:xfrm>
            <a:off x="331518" y="635900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How many lines contain </a:t>
            </a:r>
            <a:r>
              <a:rPr lang="en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PTPN22</a:t>
            </a:r>
            <a:r>
              <a:rPr lang="en" dirty="0"/>
              <a:t>?</a:t>
            </a:r>
            <a:endParaRPr dirty="0"/>
          </a:p>
          <a:p>
            <a:endParaRPr sz="2400" dirty="0"/>
          </a:p>
        </p:txBody>
      </p:sp>
      <p:sp>
        <p:nvSpPr>
          <p:cNvPr id="348" name="Google Shape;348;p46"/>
          <p:cNvSpPr txBox="1"/>
          <p:nvPr/>
        </p:nvSpPr>
        <p:spPr>
          <a:xfrm>
            <a:off x="523988" y="2094433"/>
            <a:ext cx="7886000" cy="8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1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grep --color </a:t>
            </a:r>
            <a:r>
              <a:rPr lang="en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\”</a:t>
            </a:r>
            <a:r>
              <a:rPr lang="en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PTPN22</a:t>
            </a:r>
            <a:r>
              <a:rPr lang="en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en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dirty="0" err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genes.gtf</a:t>
            </a:r>
            <a:r>
              <a:rPr lang="en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en" b="1" dirty="0" err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wc</a:t>
            </a:r>
            <a:r>
              <a:rPr lang="en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-l</a:t>
            </a:r>
            <a:endParaRPr b="1" dirty="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BE2B5-EEA2-2C4B-8087-64C6FB068EAB}"/>
              </a:ext>
            </a:extLst>
          </p:cNvPr>
          <p:cNvSpPr txBox="1"/>
          <p:nvPr/>
        </p:nvSpPr>
        <p:spPr>
          <a:xfrm>
            <a:off x="11425594" y="107988"/>
            <a:ext cx="68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ARQ</a:t>
            </a:r>
          </a:p>
        </p:txBody>
      </p:sp>
    </p:spTree>
    <p:extLst>
      <p:ext uri="{BB962C8B-B14F-4D97-AF65-F5344CB8AC3E}">
        <p14:creationId xmlns:p14="http://schemas.microsoft.com/office/powerpoint/2010/main" val="289027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"/>
          <p:cNvSpPr txBox="1">
            <a:spLocks noGrp="1"/>
          </p:cNvSpPr>
          <p:nvPr>
            <p:ph type="title"/>
          </p:nvPr>
        </p:nvSpPr>
        <p:spPr>
          <a:xfrm>
            <a:off x="415600" y="624433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How many exon records are there for PTPN22?</a:t>
            </a:r>
            <a:endParaRPr dirty="0"/>
          </a:p>
          <a:p>
            <a:endParaRPr sz="2400" dirty="0"/>
          </a:p>
        </p:txBody>
      </p:sp>
      <p:sp>
        <p:nvSpPr>
          <p:cNvPr id="357" name="Google Shape;357;p47"/>
          <p:cNvSpPr txBox="1"/>
          <p:nvPr/>
        </p:nvSpPr>
        <p:spPr>
          <a:xfrm>
            <a:off x="1100667" y="2912233"/>
            <a:ext cx="9285200" cy="8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1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grep --color </a:t>
            </a:r>
            <a:r>
              <a:rPr lang="en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\”</a:t>
            </a:r>
            <a:r>
              <a:rPr lang="en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PTPN22</a:t>
            </a:r>
            <a:r>
              <a:rPr lang="en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en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dirty="0" err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genes.gtf</a:t>
            </a:r>
            <a:r>
              <a:rPr lang="en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| grep -w exon | </a:t>
            </a:r>
            <a:r>
              <a:rPr lang="en" b="1" dirty="0" err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wc</a:t>
            </a:r>
            <a:r>
              <a:rPr lang="en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-l</a:t>
            </a:r>
            <a:endParaRPr b="1" dirty="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6CA98-3612-084F-A9D1-6E3B249B6D07}"/>
              </a:ext>
            </a:extLst>
          </p:cNvPr>
          <p:cNvSpPr txBox="1"/>
          <p:nvPr/>
        </p:nvSpPr>
        <p:spPr>
          <a:xfrm>
            <a:off x="11425594" y="107988"/>
            <a:ext cx="68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ARQ</a:t>
            </a:r>
          </a:p>
        </p:txBody>
      </p:sp>
    </p:spTree>
    <p:extLst>
      <p:ext uri="{BB962C8B-B14F-4D97-AF65-F5344CB8AC3E}">
        <p14:creationId xmlns:p14="http://schemas.microsoft.com/office/powerpoint/2010/main" val="71772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8"/>
          <p:cNvSpPr txBox="1">
            <a:spLocks noGrp="1"/>
          </p:cNvSpPr>
          <p:nvPr>
            <p:ph type="title"/>
          </p:nvPr>
        </p:nvSpPr>
        <p:spPr>
          <a:xfrm>
            <a:off x="415600" y="1030833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endParaRPr sz="4800">
              <a:solidFill>
                <a:srgbClr val="38761D"/>
              </a:solidFill>
            </a:endParaRPr>
          </a:p>
          <a:p>
            <a:endParaRPr sz="2400"/>
          </a:p>
        </p:txBody>
      </p:sp>
      <p:sp>
        <p:nvSpPr>
          <p:cNvPr id="364" name="Google Shape;364;p48"/>
          <p:cNvSpPr txBox="1"/>
          <p:nvPr/>
        </p:nvSpPr>
        <p:spPr>
          <a:xfrm>
            <a:off x="203200" y="1320800"/>
            <a:ext cx="117632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dirty="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The ability to pipe together many simple tools to create something quite complex is one of UNIX's key strengths.</a:t>
            </a:r>
            <a:endParaRPr sz="4000" dirty="0">
              <a:solidFill>
                <a:srgbClr val="38761D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499EF-C200-EF48-8227-AD9D173CE9F3}"/>
              </a:ext>
            </a:extLst>
          </p:cNvPr>
          <p:cNvSpPr txBox="1"/>
          <p:nvPr/>
        </p:nvSpPr>
        <p:spPr>
          <a:xfrm>
            <a:off x="11425594" y="107988"/>
            <a:ext cx="68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ARQ</a:t>
            </a:r>
          </a:p>
        </p:txBody>
      </p:sp>
    </p:spTree>
    <p:extLst>
      <p:ext uri="{BB962C8B-B14F-4D97-AF65-F5344CB8AC3E}">
        <p14:creationId xmlns:p14="http://schemas.microsoft.com/office/powerpoint/2010/main" val="4203259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"/>
          <p:cNvSpPr txBox="1">
            <a:spLocks noGrp="1"/>
          </p:cNvSpPr>
          <p:nvPr>
            <p:ph type="title"/>
          </p:nvPr>
        </p:nvSpPr>
        <p:spPr>
          <a:xfrm>
            <a:off x="415600" y="116433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5400" dirty="0"/>
              <a:t>The </a:t>
            </a:r>
            <a:r>
              <a:rPr lang="en" sz="54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cut</a:t>
            </a:r>
            <a:r>
              <a:rPr lang="en" sz="5400" dirty="0"/>
              <a:t> command</a:t>
            </a:r>
            <a:endParaRPr sz="5400" dirty="0"/>
          </a:p>
          <a:p>
            <a:r>
              <a:rPr lang="en" sz="2400" dirty="0"/>
              <a:t>(cut out specific columns/fields from a file or input stream)</a:t>
            </a:r>
            <a:endParaRPr sz="2400" dirty="0"/>
          </a:p>
        </p:txBody>
      </p:sp>
      <p:sp>
        <p:nvSpPr>
          <p:cNvPr id="370" name="Google Shape;370;p49"/>
          <p:cNvSpPr txBox="1"/>
          <p:nvPr/>
        </p:nvSpPr>
        <p:spPr>
          <a:xfrm>
            <a:off x="620900" y="3039533"/>
            <a:ext cx="11006800" cy="16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800" dirty="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So far, we have been working with </a:t>
            </a:r>
            <a:r>
              <a:rPr lang="en" sz="2800" u="sng" dirty="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entire lines</a:t>
            </a:r>
            <a:r>
              <a:rPr lang="en" sz="2800" dirty="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 of files. Many times we want to just explore specific subsets of information in a file. The grep command helps to isolate specific </a:t>
            </a:r>
            <a:r>
              <a:rPr lang="en" sz="2800" u="sng" dirty="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lines.</a:t>
            </a:r>
            <a:r>
              <a:rPr lang="en" sz="2800" dirty="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 The cut command helps us to extract specific </a:t>
            </a:r>
            <a:r>
              <a:rPr lang="en" sz="2800" u="sng" dirty="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columns</a:t>
            </a:r>
            <a:r>
              <a:rPr lang="en" sz="2800" dirty="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 from lines.</a:t>
            </a:r>
            <a:endParaRPr sz="2800" dirty="0">
              <a:solidFill>
                <a:srgbClr val="38761D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endParaRPr sz="4267" dirty="0">
              <a:solidFill>
                <a:srgbClr val="38761D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r>
              <a:rPr lang="en" sz="2800" dirty="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The cut command assumes that your file or input stream (in the case of a pipe) is </a:t>
            </a:r>
            <a:r>
              <a:rPr lang="en" sz="2800" b="1" dirty="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tab-delimited.</a:t>
            </a:r>
            <a:r>
              <a:rPr lang="en" sz="2800" dirty="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sz="2800" dirty="0">
              <a:solidFill>
                <a:srgbClr val="38761D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394362-E9B4-A344-9E11-1E63510E7DE2}"/>
              </a:ext>
            </a:extLst>
          </p:cNvPr>
          <p:cNvSpPr txBox="1"/>
          <p:nvPr/>
        </p:nvSpPr>
        <p:spPr>
          <a:xfrm>
            <a:off x="11425594" y="107988"/>
            <a:ext cx="68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ARQ</a:t>
            </a:r>
          </a:p>
        </p:txBody>
      </p:sp>
    </p:spTree>
    <p:extLst>
      <p:ext uri="{BB962C8B-B14F-4D97-AF65-F5344CB8AC3E}">
        <p14:creationId xmlns:p14="http://schemas.microsoft.com/office/powerpoint/2010/main" val="424562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8"/>
          <p:cNvSpPr txBox="1">
            <a:spLocks noGrp="1"/>
          </p:cNvSpPr>
          <p:nvPr>
            <p:ph type="title"/>
          </p:nvPr>
        </p:nvSpPr>
        <p:spPr>
          <a:xfrm>
            <a:off x="415600" y="116433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600" dirty="0"/>
              <a:t>Unix reference “cheat sheet”: (print/mark the link below!)</a:t>
            </a:r>
            <a:endParaRPr sz="3600" dirty="0"/>
          </a:p>
        </p:txBody>
      </p:sp>
      <p:pic>
        <p:nvPicPr>
          <p:cNvPr id="875" name="Google Shape;875;p48" descr="Untitled.png"/>
          <p:cNvPicPr preferRelativeResize="0"/>
          <p:nvPr/>
        </p:nvPicPr>
        <p:blipFill rotWithShape="1">
          <a:blip r:embed="rId3">
            <a:alphaModFix/>
          </a:blip>
          <a:srcRect t="6270"/>
          <a:stretch/>
        </p:blipFill>
        <p:spPr>
          <a:xfrm>
            <a:off x="1524001" y="1247733"/>
            <a:ext cx="9061500" cy="4899067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Google Shape;876;p48"/>
          <p:cNvSpPr txBox="1"/>
          <p:nvPr/>
        </p:nvSpPr>
        <p:spPr>
          <a:xfrm>
            <a:off x="0" y="6215733"/>
            <a:ext cx="5020000" cy="5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dirty="0">
                <a:latin typeface="Economica"/>
                <a:ea typeface="Economica"/>
                <a:cs typeface="Economica"/>
                <a:sym typeface="Economica"/>
              </a:rPr>
              <a:t>http://</a:t>
            </a:r>
            <a:r>
              <a:rPr lang="en" sz="1600" dirty="0" err="1">
                <a:latin typeface="Economica"/>
                <a:ea typeface="Economica"/>
                <a:cs typeface="Economica"/>
                <a:sym typeface="Economica"/>
              </a:rPr>
              <a:t>practicalcomputing.org</a:t>
            </a:r>
            <a:r>
              <a:rPr lang="en" sz="1600" dirty="0">
                <a:latin typeface="Economica"/>
                <a:ea typeface="Economica"/>
                <a:cs typeface="Economica"/>
                <a:sym typeface="Economica"/>
              </a:rPr>
              <a:t>/files/</a:t>
            </a:r>
            <a:r>
              <a:rPr lang="en" sz="1600" dirty="0" err="1">
                <a:latin typeface="Economica"/>
                <a:ea typeface="Economica"/>
                <a:cs typeface="Economica"/>
                <a:sym typeface="Economica"/>
              </a:rPr>
              <a:t>PCfB_Appendices.pdf</a:t>
            </a:r>
            <a:endParaRPr sz="160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CBEA1-3BC0-ED43-B076-876A61D1011C}"/>
              </a:ext>
            </a:extLst>
          </p:cNvPr>
          <p:cNvSpPr txBox="1"/>
          <p:nvPr/>
        </p:nvSpPr>
        <p:spPr>
          <a:xfrm>
            <a:off x="11425594" y="107988"/>
            <a:ext cx="68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ARQ</a:t>
            </a:r>
          </a:p>
        </p:txBody>
      </p:sp>
    </p:spTree>
    <p:extLst>
      <p:ext uri="{BB962C8B-B14F-4D97-AF65-F5344CB8AC3E}">
        <p14:creationId xmlns:p14="http://schemas.microsoft.com/office/powerpoint/2010/main" val="459500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0"/>
          <p:cNvSpPr txBox="1">
            <a:spLocks noGrp="1"/>
          </p:cNvSpPr>
          <p:nvPr>
            <p:ph type="title"/>
          </p:nvPr>
        </p:nvSpPr>
        <p:spPr>
          <a:xfrm>
            <a:off x="415600" y="116433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The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cut</a:t>
            </a:r>
            <a:r>
              <a:rPr lang="en"/>
              <a:t> command</a:t>
            </a:r>
            <a:endParaRPr/>
          </a:p>
          <a:p>
            <a:r>
              <a:rPr lang="en" sz="2400"/>
              <a:t>(cut out specific columns/fields from a file or input stream)</a:t>
            </a:r>
            <a:endParaRPr sz="2400"/>
          </a:p>
        </p:txBody>
      </p:sp>
      <p:sp>
        <p:nvSpPr>
          <p:cNvPr id="376" name="Google Shape;376;p50"/>
          <p:cNvSpPr txBox="1"/>
          <p:nvPr/>
        </p:nvSpPr>
        <p:spPr>
          <a:xfrm>
            <a:off x="296333" y="1837000"/>
            <a:ext cx="12064800" cy="4160400"/>
          </a:xfrm>
          <a:prstGeom prst="rect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#!genome-build GRCh38.p7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#!genome-version GRCh38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#!genome-date 2013-12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#!genome-build-accession NCBI:GCA_000001405.22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#!genebuild-last-updated 2016-06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gene    11869   14409   .       +       .       gene_id "ENSG00000223972"; gene_version "5"; gene_name "DDX11L1"; gene_source "havana";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transcript      11869   14409   .       +       .       gene_id "ENSG00000223972"; gene_version "5"; transcript_id "ENST00000456328"; tr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11869   12227   .       +       .       gene_id "ENSG00000223972"; gene_version "5"; transcript_id "ENST00000456328"; transcript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12613   12721   .       +       .       gene_id "ENSG00000223972"; gene_version "5"; transcript_id "ENST00000456328"; transcript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13221   14409   .       +       .       gene_id "ENSG00000223972"; gene_version "5"; transcript_id "ENST00000456328"; transcript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transcript      12010   13670   .       +       .       gene_id "ENSG00000223972"; gene_version "5"; transcript_id "ENST00000450305"; tr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12010   12057   .       +       .       gene_id "ENSG00000223972"; gene_version "5"; transcript_id "ENST00000450305"; transcript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12179   12227   .       +       .       gene_id "ENSG00000223972"; gene_version "5"; transcript_id "ENST00000450305"; transcript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12613   12697   .       +       .       gene_id "ENSG00000223972"; gene_version "5"; transcript_id "ENST00000450305"; transcript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12975   13052   .       +       .       gene_id "ENSG00000223972"; gene_version "5"; transcript_id "ENST00000450305"; transcript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13221   13374   .       +       .       gene_id "ENSG00000223972"; gene_version "5"; transcript_id "ENST00000450305"; transcript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13453   13670   .       +       .       gene_id "ENSG00000223972"; gene_version "5"; transcript_id "ENST00000450305"; transcript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gene    14404   29570   .       -       .       gene_id "ENSG00000227232"; gene_version "5"; gene_name "WASH7P"; gene_source "havana"; g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transcript      14404   29570   .       -       .       gene_id "ENSG00000227232"; gene_version "5"; transcript_id "ENST00000488147"; tr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29534   29570   .       -       .       gene_id "ENSG00000227232"; gene_version "5"; transcript_id "ENST00000488147"; transcript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24738   24891   .       -       .       gene_id "ENSG00000227232"; gene_version "5"; transcript_id "ENST00000488147"; transcript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18268   18366   .       -       .       gene_id "ENSG00000227232"; gene_version "5"; transcript_id "ENST00000488147"; transcript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17915   18061   .       -       .       gene_id "ENSG00000227232"; gene_version "5"; transcript_id "ENST00000488147"; transcript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17606   17742   .       -       .       gene_id "ENSG00000227232"; gene_version "5"; transcript_id "ENST00000488147"; transcript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7" name="Google Shape;377;p50"/>
          <p:cNvSpPr txBox="1"/>
          <p:nvPr/>
        </p:nvSpPr>
        <p:spPr>
          <a:xfrm>
            <a:off x="264733" y="1185033"/>
            <a:ext cx="5993200" cy="8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b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24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less -S genes.gtf</a:t>
            </a:r>
            <a:endParaRPr sz="2400" b="1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8" name="Google Shape;378;p50"/>
          <p:cNvSpPr txBox="1"/>
          <p:nvPr/>
        </p:nvSpPr>
        <p:spPr>
          <a:xfrm>
            <a:off x="304800" y="5513300"/>
            <a:ext cx="3866400" cy="1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b="1">
                <a:solidFill>
                  <a:srgbClr val="1155CC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Invisible tab (\t) characters </a:t>
            </a:r>
            <a:endParaRPr sz="2400" b="1">
              <a:solidFill>
                <a:srgbClr val="1155CC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379" name="Google Shape;379;p50"/>
          <p:cNvCxnSpPr/>
          <p:nvPr/>
        </p:nvCxnSpPr>
        <p:spPr>
          <a:xfrm rot="10800000" flipH="1">
            <a:off x="674599" y="5813753"/>
            <a:ext cx="14000" cy="2964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0" name="Google Shape;380;p50"/>
          <p:cNvSpPr/>
          <p:nvPr/>
        </p:nvSpPr>
        <p:spPr>
          <a:xfrm>
            <a:off x="635000" y="2737567"/>
            <a:ext cx="141200" cy="30340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81" name="Google Shape;381;p50"/>
          <p:cNvCxnSpPr/>
          <p:nvPr/>
        </p:nvCxnSpPr>
        <p:spPr>
          <a:xfrm rot="10800000" flipH="1">
            <a:off x="1487399" y="5813753"/>
            <a:ext cx="14000" cy="2964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2" name="Google Shape;382;p50"/>
          <p:cNvSpPr/>
          <p:nvPr/>
        </p:nvSpPr>
        <p:spPr>
          <a:xfrm>
            <a:off x="1447800" y="2737567"/>
            <a:ext cx="141200" cy="30340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83" name="Google Shape;383;p50"/>
          <p:cNvCxnSpPr/>
          <p:nvPr/>
        </p:nvCxnSpPr>
        <p:spPr>
          <a:xfrm rot="10800000" flipH="1">
            <a:off x="1995399" y="5813753"/>
            <a:ext cx="14000" cy="2964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4" name="Google Shape;384;p50"/>
          <p:cNvSpPr/>
          <p:nvPr/>
        </p:nvSpPr>
        <p:spPr>
          <a:xfrm>
            <a:off x="1955800" y="2737567"/>
            <a:ext cx="141200" cy="30340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85" name="Google Shape;385;p50"/>
          <p:cNvCxnSpPr/>
          <p:nvPr/>
        </p:nvCxnSpPr>
        <p:spPr>
          <a:xfrm rot="10800000" flipH="1">
            <a:off x="2661432" y="5813753"/>
            <a:ext cx="14000" cy="2964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6" name="Google Shape;386;p50"/>
          <p:cNvSpPr/>
          <p:nvPr/>
        </p:nvSpPr>
        <p:spPr>
          <a:xfrm>
            <a:off x="2621833" y="2737567"/>
            <a:ext cx="141200" cy="30340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87" name="Google Shape;387;p50"/>
          <p:cNvCxnSpPr/>
          <p:nvPr/>
        </p:nvCxnSpPr>
        <p:spPr>
          <a:xfrm rot="10800000" flipH="1">
            <a:off x="3271032" y="5813753"/>
            <a:ext cx="14000" cy="2964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8" name="Google Shape;388;p50"/>
          <p:cNvSpPr/>
          <p:nvPr/>
        </p:nvSpPr>
        <p:spPr>
          <a:xfrm>
            <a:off x="3231433" y="2737567"/>
            <a:ext cx="141200" cy="30340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89" name="Google Shape;389;p50"/>
          <p:cNvCxnSpPr/>
          <p:nvPr/>
        </p:nvCxnSpPr>
        <p:spPr>
          <a:xfrm rot="10800000" flipH="1">
            <a:off x="3779032" y="5813753"/>
            <a:ext cx="14000" cy="2964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0" name="Google Shape;390;p50"/>
          <p:cNvSpPr/>
          <p:nvPr/>
        </p:nvSpPr>
        <p:spPr>
          <a:xfrm>
            <a:off x="3739433" y="2737567"/>
            <a:ext cx="141200" cy="30340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91" name="Google Shape;391;p50"/>
          <p:cNvCxnSpPr/>
          <p:nvPr/>
        </p:nvCxnSpPr>
        <p:spPr>
          <a:xfrm rot="10800000" flipH="1">
            <a:off x="4287032" y="5813753"/>
            <a:ext cx="14000" cy="2964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2" name="Google Shape;392;p50"/>
          <p:cNvSpPr/>
          <p:nvPr/>
        </p:nvSpPr>
        <p:spPr>
          <a:xfrm>
            <a:off x="4247433" y="2737567"/>
            <a:ext cx="141200" cy="30340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93" name="Google Shape;393;p50"/>
          <p:cNvCxnSpPr/>
          <p:nvPr/>
        </p:nvCxnSpPr>
        <p:spPr>
          <a:xfrm rot="10800000" flipH="1">
            <a:off x="4896632" y="5813753"/>
            <a:ext cx="14000" cy="2964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4" name="Google Shape;394;p50"/>
          <p:cNvSpPr/>
          <p:nvPr/>
        </p:nvSpPr>
        <p:spPr>
          <a:xfrm>
            <a:off x="4857033" y="2737567"/>
            <a:ext cx="141200" cy="30340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44FFF9-D6A5-574C-8565-6F52A8B4FCFC}"/>
              </a:ext>
            </a:extLst>
          </p:cNvPr>
          <p:cNvSpPr txBox="1"/>
          <p:nvPr/>
        </p:nvSpPr>
        <p:spPr>
          <a:xfrm>
            <a:off x="11425594" y="107988"/>
            <a:ext cx="68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ARQ</a:t>
            </a:r>
          </a:p>
        </p:txBody>
      </p:sp>
    </p:spTree>
    <p:extLst>
      <p:ext uri="{BB962C8B-B14F-4D97-AF65-F5344CB8AC3E}">
        <p14:creationId xmlns:p14="http://schemas.microsoft.com/office/powerpoint/2010/main" val="3046905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1"/>
          <p:cNvSpPr txBox="1">
            <a:spLocks noGrp="1"/>
          </p:cNvSpPr>
          <p:nvPr>
            <p:ph type="title"/>
          </p:nvPr>
        </p:nvSpPr>
        <p:spPr>
          <a:xfrm>
            <a:off x="415600" y="249567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4400" dirty="0"/>
              <a:t>The </a:t>
            </a:r>
            <a:r>
              <a:rPr lang="en" sz="44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cut</a:t>
            </a:r>
            <a:r>
              <a:rPr lang="en" sz="4400" dirty="0"/>
              <a:t> command identifies columns by number</a:t>
            </a:r>
            <a:endParaRPr sz="4400" dirty="0"/>
          </a:p>
          <a:p>
            <a:endParaRPr sz="2400" dirty="0"/>
          </a:p>
        </p:txBody>
      </p:sp>
      <p:sp>
        <p:nvSpPr>
          <p:cNvPr id="400" name="Google Shape;400;p51"/>
          <p:cNvSpPr txBox="1"/>
          <p:nvPr/>
        </p:nvSpPr>
        <p:spPr>
          <a:xfrm>
            <a:off x="296333" y="1837000"/>
            <a:ext cx="12064800" cy="4160400"/>
          </a:xfrm>
          <a:prstGeom prst="rect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#!genome-build GRCh38.p7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#!genome-version GRCh38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#!genome-date 2013-12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#!genome-build-accession NCBI:GCA_000001405.22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#!genebuild-last-updated 2016-06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gene    11869   14409   .       +       .       gene_id "ENSG00000223972"; gene_version "5"; gene_name "DDX11L1"; gene_source "havana";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transcript      11869   14409   .       +       .       gene_id "ENSG00000223972"; gene_version "5"; transcript_id "ENST00000456328"; tr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11869   12227   .       +       .       gene_id "ENSG00000223972"; gene_version "5"; transcript_id "ENST00000456328"; transcript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12613   12721   .       +       .       gene_id "ENSG00000223972"; gene_version "5"; transcript_id "ENST00000456328"; transcript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13221   14409   .       +       .       gene_id "ENSG00000223972"; gene_version "5"; transcript_id "ENST00000456328"; transcript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transcript      12010   13670   .       +       .       gene_id "ENSG00000223972"; gene_version "5"; transcript_id "ENST00000450305"; tr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12010   12057   .       +       .       gene_id "ENSG00000223972"; gene_version "5"; transcript_id "ENST00000450305"; transcript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12179   12227   .       +       .       gene_id "ENSG00000223972"; gene_version "5"; transcript_id "ENST00000450305"; transcript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12613   12697   .       +       .       gene_id "ENSG00000223972"; gene_version "5"; transcript_id "ENST00000450305"; transcript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12975   13052   .       +       .       gene_id "ENSG00000223972"; gene_version "5"; transcript_id "ENST00000450305"; transcript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13221   13374   .       +       .       gene_id "ENSG00000223972"; gene_version "5"; transcript_id "ENST00000450305"; transcript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13453   13670   .       +       .       gene_id "ENSG00000223972"; gene_version "5"; transcript_id "ENST00000450305"; transcript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gene    14404   29570   .       -       .       gene_id "ENSG00000227232"; gene_version "5"; gene_name "WASH7P"; gene_source "havana"; g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transcript      14404   29570   .       -       .       gene_id "ENSG00000227232"; gene_version "5"; transcript_id "ENST00000488147"; tr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29534   29570   .       -       .       gene_id "ENSG00000227232"; gene_version "5"; transcript_id "ENST00000488147"; transcript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24738   24891   .       -       .       gene_id "ENSG00000227232"; gene_version "5"; transcript_id "ENST00000488147"; transcript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18268   18366   .       -       .       gene_id "ENSG00000227232"; gene_version "5"; transcript_id "ENST00000488147"; transcript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17915   18061   .       -       .       gene_id "ENSG00000227232"; gene_version "5"; transcript_id "ENST00000488147"; transcript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17606   17742   .       -       .       gene_id "ENSG00000227232"; gene_version "5"; transcript_id "ENST00000488147"; transcript</a:t>
            </a:r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067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1" name="Google Shape;401;p51"/>
          <p:cNvSpPr txBox="1"/>
          <p:nvPr/>
        </p:nvSpPr>
        <p:spPr>
          <a:xfrm>
            <a:off x="264733" y="1185033"/>
            <a:ext cx="5993200" cy="8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b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2400"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less -S genes.gtf</a:t>
            </a:r>
            <a:endParaRPr sz="2400" b="1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2" name="Google Shape;402;p51"/>
          <p:cNvSpPr txBox="1"/>
          <p:nvPr/>
        </p:nvSpPr>
        <p:spPr>
          <a:xfrm>
            <a:off x="287800" y="6152367"/>
            <a:ext cx="381200" cy="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980000"/>
                </a:solidFill>
              </a:rPr>
              <a:t>1</a:t>
            </a:r>
            <a:endParaRPr sz="2400">
              <a:solidFill>
                <a:srgbClr val="980000"/>
              </a:solidFill>
            </a:endParaRPr>
          </a:p>
        </p:txBody>
      </p:sp>
      <p:sp>
        <p:nvSpPr>
          <p:cNvPr id="403" name="Google Shape;403;p51"/>
          <p:cNvSpPr txBox="1"/>
          <p:nvPr/>
        </p:nvSpPr>
        <p:spPr>
          <a:xfrm>
            <a:off x="999000" y="6152367"/>
            <a:ext cx="381200" cy="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980000"/>
                </a:solidFill>
              </a:rPr>
              <a:t>2</a:t>
            </a:r>
            <a:endParaRPr sz="2400">
              <a:solidFill>
                <a:srgbClr val="980000"/>
              </a:solidFill>
            </a:endParaRPr>
          </a:p>
        </p:txBody>
      </p:sp>
      <p:sp>
        <p:nvSpPr>
          <p:cNvPr id="404" name="Google Shape;404;p51"/>
          <p:cNvSpPr txBox="1"/>
          <p:nvPr/>
        </p:nvSpPr>
        <p:spPr>
          <a:xfrm>
            <a:off x="1507000" y="6152367"/>
            <a:ext cx="381200" cy="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980000"/>
                </a:solidFill>
              </a:rPr>
              <a:t>3</a:t>
            </a:r>
            <a:endParaRPr sz="2400">
              <a:solidFill>
                <a:srgbClr val="980000"/>
              </a:solidFill>
            </a:endParaRPr>
          </a:p>
        </p:txBody>
      </p:sp>
      <p:sp>
        <p:nvSpPr>
          <p:cNvPr id="405" name="Google Shape;405;p51"/>
          <p:cNvSpPr txBox="1"/>
          <p:nvPr/>
        </p:nvSpPr>
        <p:spPr>
          <a:xfrm>
            <a:off x="2116600" y="6152367"/>
            <a:ext cx="381200" cy="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980000"/>
                </a:solidFill>
              </a:rPr>
              <a:t>4</a:t>
            </a:r>
            <a:endParaRPr sz="2400">
              <a:solidFill>
                <a:srgbClr val="980000"/>
              </a:solidFill>
            </a:endParaRPr>
          </a:p>
        </p:txBody>
      </p:sp>
      <p:sp>
        <p:nvSpPr>
          <p:cNvPr id="406" name="Google Shape;406;p51"/>
          <p:cNvSpPr txBox="1"/>
          <p:nvPr/>
        </p:nvSpPr>
        <p:spPr>
          <a:xfrm>
            <a:off x="2827800" y="6152367"/>
            <a:ext cx="381200" cy="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980000"/>
                </a:solidFill>
              </a:rPr>
              <a:t>5</a:t>
            </a:r>
            <a:endParaRPr sz="2400">
              <a:solidFill>
                <a:srgbClr val="980000"/>
              </a:solidFill>
            </a:endParaRPr>
          </a:p>
        </p:txBody>
      </p:sp>
      <p:sp>
        <p:nvSpPr>
          <p:cNvPr id="407" name="Google Shape;407;p51"/>
          <p:cNvSpPr txBox="1"/>
          <p:nvPr/>
        </p:nvSpPr>
        <p:spPr>
          <a:xfrm>
            <a:off x="3234200" y="6152367"/>
            <a:ext cx="381200" cy="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980000"/>
                </a:solidFill>
              </a:rPr>
              <a:t>6</a:t>
            </a:r>
            <a:endParaRPr sz="2400">
              <a:solidFill>
                <a:srgbClr val="980000"/>
              </a:solidFill>
            </a:endParaRPr>
          </a:p>
        </p:txBody>
      </p:sp>
      <p:sp>
        <p:nvSpPr>
          <p:cNvPr id="408" name="Google Shape;408;p51"/>
          <p:cNvSpPr txBox="1"/>
          <p:nvPr/>
        </p:nvSpPr>
        <p:spPr>
          <a:xfrm>
            <a:off x="3843800" y="6152367"/>
            <a:ext cx="381200" cy="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980000"/>
                </a:solidFill>
              </a:rPr>
              <a:t>7</a:t>
            </a:r>
            <a:endParaRPr sz="2400">
              <a:solidFill>
                <a:srgbClr val="980000"/>
              </a:solidFill>
            </a:endParaRPr>
          </a:p>
        </p:txBody>
      </p:sp>
      <p:sp>
        <p:nvSpPr>
          <p:cNvPr id="409" name="Google Shape;409;p51"/>
          <p:cNvSpPr txBox="1"/>
          <p:nvPr/>
        </p:nvSpPr>
        <p:spPr>
          <a:xfrm>
            <a:off x="4453400" y="6152367"/>
            <a:ext cx="381200" cy="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980000"/>
                </a:solidFill>
              </a:rPr>
              <a:t>8</a:t>
            </a:r>
            <a:endParaRPr sz="2400">
              <a:solidFill>
                <a:srgbClr val="980000"/>
              </a:solidFill>
            </a:endParaRPr>
          </a:p>
        </p:txBody>
      </p:sp>
      <p:sp>
        <p:nvSpPr>
          <p:cNvPr id="410" name="Google Shape;410;p51"/>
          <p:cNvSpPr txBox="1"/>
          <p:nvPr/>
        </p:nvSpPr>
        <p:spPr>
          <a:xfrm>
            <a:off x="8009400" y="6152367"/>
            <a:ext cx="381200" cy="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980000"/>
                </a:solidFill>
              </a:rPr>
              <a:t>9</a:t>
            </a:r>
            <a:endParaRPr sz="2400">
              <a:solidFill>
                <a:srgbClr val="980000"/>
              </a:solidFill>
            </a:endParaRPr>
          </a:p>
        </p:txBody>
      </p:sp>
      <p:cxnSp>
        <p:nvCxnSpPr>
          <p:cNvPr id="411" name="Google Shape;411;p51"/>
          <p:cNvCxnSpPr/>
          <p:nvPr/>
        </p:nvCxnSpPr>
        <p:spPr>
          <a:xfrm>
            <a:off x="5221100" y="6223733"/>
            <a:ext cx="6531600" cy="0"/>
          </a:xfrm>
          <a:prstGeom prst="straightConnector1">
            <a:avLst/>
          </a:prstGeom>
          <a:noFill/>
          <a:ln w="9525" cap="flat" cmpd="sng">
            <a:solidFill>
              <a:srgbClr val="85200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2" name="Google Shape;412;p51"/>
          <p:cNvSpPr txBox="1"/>
          <p:nvPr/>
        </p:nvSpPr>
        <p:spPr>
          <a:xfrm>
            <a:off x="5302967" y="1123233"/>
            <a:ext cx="6149600" cy="13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1" dirty="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The long strings of text at the end of each line are treated as a single column. Why?</a:t>
            </a:r>
            <a:endParaRPr b="1" dirty="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endParaRPr sz="2400" b="1" dirty="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r>
              <a:rPr lang="en" b="1" dirty="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Because the text within is separated by </a:t>
            </a:r>
            <a:r>
              <a:rPr lang="en" b="1" u="sng" dirty="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spaces</a:t>
            </a:r>
            <a:r>
              <a:rPr lang="en" b="1" dirty="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, not </a:t>
            </a:r>
            <a:r>
              <a:rPr lang="en" b="1" u="sng" dirty="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tabs</a:t>
            </a:r>
            <a:r>
              <a:rPr lang="en" b="1" dirty="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.</a:t>
            </a:r>
            <a:endParaRPr b="1" dirty="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813944-D8F9-8440-84B6-212D1531111F}"/>
              </a:ext>
            </a:extLst>
          </p:cNvPr>
          <p:cNvSpPr txBox="1"/>
          <p:nvPr/>
        </p:nvSpPr>
        <p:spPr>
          <a:xfrm>
            <a:off x="11425594" y="107988"/>
            <a:ext cx="68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ARQ</a:t>
            </a:r>
          </a:p>
        </p:txBody>
      </p:sp>
    </p:spTree>
    <p:extLst>
      <p:ext uri="{BB962C8B-B14F-4D97-AF65-F5344CB8AC3E}">
        <p14:creationId xmlns:p14="http://schemas.microsoft.com/office/powerpoint/2010/main" val="358345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2"/>
          <p:cNvSpPr txBox="1">
            <a:spLocks noGrp="1"/>
          </p:cNvSpPr>
          <p:nvPr>
            <p:ph type="title"/>
          </p:nvPr>
        </p:nvSpPr>
        <p:spPr>
          <a:xfrm>
            <a:off x="415600" y="431433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4800" dirty="0"/>
              <a:t>Use </a:t>
            </a:r>
            <a:r>
              <a:rPr lang="en" sz="48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cut</a:t>
            </a:r>
            <a:r>
              <a:rPr lang="en" sz="4800" dirty="0"/>
              <a:t> to extract solely the second column</a:t>
            </a:r>
            <a:endParaRPr sz="4800" dirty="0"/>
          </a:p>
          <a:p>
            <a:endParaRPr sz="2400" dirty="0"/>
          </a:p>
        </p:txBody>
      </p:sp>
      <p:sp>
        <p:nvSpPr>
          <p:cNvPr id="418" name="Google Shape;418;p52"/>
          <p:cNvSpPr txBox="1"/>
          <p:nvPr/>
        </p:nvSpPr>
        <p:spPr>
          <a:xfrm>
            <a:off x="390700" y="1895333"/>
            <a:ext cx="11259200" cy="3822000"/>
          </a:xfrm>
          <a:prstGeom prst="rect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107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#!genome-build R64-1-1</a:t>
            </a:r>
          </a:p>
          <a:p>
            <a:r>
              <a:rPr lang="en-US" sz="107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#!genome-version R64-1-1</a:t>
            </a:r>
          </a:p>
          <a:p>
            <a:r>
              <a:rPr lang="en-US" sz="107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#!genome-date 2011-09</a:t>
            </a:r>
          </a:p>
          <a:p>
            <a:r>
              <a:rPr lang="en-US" sz="107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#!genome-build-accession GCA_000146045.2</a:t>
            </a:r>
          </a:p>
          <a:p>
            <a:r>
              <a:rPr lang="en-US" sz="107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#!</a:t>
            </a:r>
            <a:r>
              <a:rPr lang="en-US" sz="1070" dirty="0" err="1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genebuild</a:t>
            </a:r>
            <a:r>
              <a:rPr lang="en-US" sz="107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-last-updated 2018-10</a:t>
            </a:r>
          </a:p>
          <a:p>
            <a:r>
              <a:rPr lang="en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9" name="Google Shape;419;p52"/>
          <p:cNvSpPr txBox="1"/>
          <p:nvPr/>
        </p:nvSpPr>
        <p:spPr>
          <a:xfrm>
            <a:off x="264733" y="1185033"/>
            <a:ext cx="6524950" cy="8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b="1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24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cut </a:t>
            </a:r>
            <a:r>
              <a:rPr lang="en" sz="2400" b="1" dirty="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-f 2</a:t>
            </a:r>
            <a:r>
              <a:rPr lang="en" sz="24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dirty="0" err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genes.gtf</a:t>
            </a:r>
            <a:r>
              <a:rPr lang="en" sz="24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| head –n 20</a:t>
            </a:r>
            <a:endParaRPr sz="2400" b="1" dirty="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0" name="Google Shape;420;p52"/>
          <p:cNvSpPr txBox="1"/>
          <p:nvPr/>
        </p:nvSpPr>
        <p:spPr>
          <a:xfrm>
            <a:off x="6022200" y="2766433"/>
            <a:ext cx="5576400" cy="2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 b="1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Why were the first 5 lines reported?</a:t>
            </a:r>
            <a:endParaRPr sz="3200" b="1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r>
              <a:rPr lang="en" sz="3200" b="1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How could we prevent that?</a:t>
            </a:r>
            <a:endParaRPr sz="3200" b="1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29313-258C-B349-9678-7A67C94B5F95}"/>
              </a:ext>
            </a:extLst>
          </p:cNvPr>
          <p:cNvSpPr txBox="1"/>
          <p:nvPr/>
        </p:nvSpPr>
        <p:spPr>
          <a:xfrm>
            <a:off x="11425594" y="107988"/>
            <a:ext cx="68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ARQ</a:t>
            </a:r>
          </a:p>
        </p:txBody>
      </p:sp>
    </p:spTree>
    <p:extLst>
      <p:ext uri="{BB962C8B-B14F-4D97-AF65-F5344CB8AC3E}">
        <p14:creationId xmlns:p14="http://schemas.microsoft.com/office/powerpoint/2010/main" val="61326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3"/>
          <p:cNvSpPr txBox="1">
            <a:spLocks noGrp="1"/>
          </p:cNvSpPr>
          <p:nvPr>
            <p:ph type="title"/>
          </p:nvPr>
        </p:nvSpPr>
        <p:spPr>
          <a:xfrm>
            <a:off x="415600" y="116433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5333" dirty="0"/>
              <a:t>Let's omit the header lines first.</a:t>
            </a:r>
            <a:endParaRPr sz="5333" dirty="0"/>
          </a:p>
          <a:p>
            <a:endParaRPr sz="2400" dirty="0"/>
          </a:p>
        </p:txBody>
      </p:sp>
      <p:sp>
        <p:nvSpPr>
          <p:cNvPr id="427" name="Google Shape;427;p53"/>
          <p:cNvSpPr txBox="1"/>
          <p:nvPr/>
        </p:nvSpPr>
        <p:spPr>
          <a:xfrm>
            <a:off x="264732" y="1185033"/>
            <a:ext cx="10581608" cy="8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b="1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24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grep -v "#\!gen" </a:t>
            </a:r>
            <a:r>
              <a:rPr lang="en" sz="2400" b="1" dirty="0" err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genes.gtf</a:t>
            </a:r>
            <a:r>
              <a:rPr lang="en" sz="2400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| cut -f 2 | head -n 20</a:t>
            </a:r>
            <a:endParaRPr sz="2400" b="1" dirty="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0DD805-EA53-C148-969D-F5062D1284CE}"/>
              </a:ext>
            </a:extLst>
          </p:cNvPr>
          <p:cNvSpPr txBox="1"/>
          <p:nvPr/>
        </p:nvSpPr>
        <p:spPr>
          <a:xfrm>
            <a:off x="11425594" y="107988"/>
            <a:ext cx="68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ARQ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2DAA12-8FA4-9A41-A27F-A941E756774B}"/>
              </a:ext>
            </a:extLst>
          </p:cNvPr>
          <p:cNvSpPr txBox="1"/>
          <p:nvPr/>
        </p:nvSpPr>
        <p:spPr>
          <a:xfrm>
            <a:off x="387266" y="5822731"/>
            <a:ext cx="1138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more specific the command, the better (maybe another line later has a “#” included that we wouldn’t want to miss</a:t>
            </a:r>
          </a:p>
        </p:txBody>
      </p:sp>
      <p:sp>
        <p:nvSpPr>
          <p:cNvPr id="7" name="Google Shape;439;p55">
            <a:extLst>
              <a:ext uri="{FF2B5EF4-FFF2-40B4-BE49-F238E27FC236}">
                <a16:creationId xmlns:a16="http://schemas.microsoft.com/office/drawing/2014/main" id="{97942030-00B4-EE48-9E68-808DC46FFF13}"/>
              </a:ext>
            </a:extLst>
          </p:cNvPr>
          <p:cNvSpPr txBox="1"/>
          <p:nvPr/>
        </p:nvSpPr>
        <p:spPr>
          <a:xfrm>
            <a:off x="387266" y="1850967"/>
            <a:ext cx="11259200" cy="3822000"/>
          </a:xfrm>
          <a:prstGeom prst="rect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lang="en-US"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lang="en-US"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lang="en-US"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lang="en-US"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lang="en-US"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lang="en-US"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lang="en-US"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lang="en-US"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lang="en-US"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lang="en-US"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lang="en-US"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lang="en-US"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lang="en-US"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lang="en-US"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067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</a:p>
          <a:p>
            <a:r>
              <a:rPr lang="en-US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lang="en-US"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lang="en-US"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lang="en-US"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lang="en-US"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lang="en-US"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lang="en-US"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93768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4"/>
          <p:cNvSpPr txBox="1">
            <a:spLocks noGrp="1"/>
          </p:cNvSpPr>
          <p:nvPr>
            <p:ph type="title"/>
          </p:nvPr>
        </p:nvSpPr>
        <p:spPr>
          <a:xfrm>
            <a:off x="405613" y="469694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Saving results to files with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sz="2400"/>
          </a:p>
        </p:txBody>
      </p:sp>
      <p:sp>
        <p:nvSpPr>
          <p:cNvPr id="433" name="Google Shape;433;p54"/>
          <p:cNvSpPr txBox="1"/>
          <p:nvPr/>
        </p:nvSpPr>
        <p:spPr>
          <a:xfrm>
            <a:off x="519300" y="2734733"/>
            <a:ext cx="11277600" cy="16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 dirty="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So far, every command we have run reports the output to the screen (i.e., standard output or "</a:t>
            </a:r>
            <a:r>
              <a:rPr lang="en" sz="3200" dirty="0" err="1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stdout</a:t>
            </a:r>
            <a:r>
              <a:rPr lang="en" sz="3200" dirty="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").</a:t>
            </a:r>
            <a:endParaRPr sz="3200" dirty="0">
              <a:solidFill>
                <a:srgbClr val="38761D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endParaRPr sz="3733" dirty="0">
              <a:solidFill>
                <a:srgbClr val="38761D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r>
              <a:rPr lang="en" sz="3200" dirty="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Obviously, once an analysis is working the way we want, we typically wish to </a:t>
            </a:r>
            <a:r>
              <a:rPr lang="en" sz="3200" u="sng" dirty="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save the results to a file.  </a:t>
            </a:r>
            <a:endParaRPr sz="3200" u="sng" dirty="0">
              <a:solidFill>
                <a:srgbClr val="38761D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r>
              <a:rPr lang="en" sz="3200" u="sng" dirty="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We do this with the "redirect to a file operator":</a:t>
            </a:r>
            <a:r>
              <a:rPr lang="en" sz="3200" dirty="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    </a:t>
            </a:r>
            <a:r>
              <a:rPr lang="en" sz="5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5400" b="1" dirty="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8B140-360E-0645-A91B-2832407552E3}"/>
              </a:ext>
            </a:extLst>
          </p:cNvPr>
          <p:cNvSpPr txBox="1"/>
          <p:nvPr/>
        </p:nvSpPr>
        <p:spPr>
          <a:xfrm>
            <a:off x="11425594" y="107988"/>
            <a:ext cx="68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ARQ</a:t>
            </a:r>
          </a:p>
        </p:txBody>
      </p:sp>
    </p:spTree>
    <p:extLst>
      <p:ext uri="{BB962C8B-B14F-4D97-AF65-F5344CB8AC3E}">
        <p14:creationId xmlns:p14="http://schemas.microsoft.com/office/powerpoint/2010/main" val="1220549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5"/>
          <p:cNvSpPr txBox="1">
            <a:spLocks noGrp="1"/>
          </p:cNvSpPr>
          <p:nvPr>
            <p:ph type="title"/>
          </p:nvPr>
        </p:nvSpPr>
        <p:spPr>
          <a:xfrm>
            <a:off x="415600" y="116433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Saving results to files with </a:t>
            </a:r>
            <a:r>
              <a:rPr lang="en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 dirty="0"/>
          </a:p>
        </p:txBody>
      </p:sp>
      <p:sp>
        <p:nvSpPr>
          <p:cNvPr id="439" name="Google Shape;439;p55"/>
          <p:cNvSpPr txBox="1"/>
          <p:nvPr/>
        </p:nvSpPr>
        <p:spPr>
          <a:xfrm>
            <a:off x="390700" y="2606533"/>
            <a:ext cx="11259200" cy="3822000"/>
          </a:xfrm>
          <a:prstGeom prst="rect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lang="en-US"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lang="en-US"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lang="en-US"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lang="en-US"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lang="en-US"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lang="en-US"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lang="en-US"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lang="en-US"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lang="en-US"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lang="en-US"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lang="en-US"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lang="en-US"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lang="en-US"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lang="en-US"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067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</a:p>
          <a:p>
            <a:r>
              <a:rPr lang="en-US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lang="en-US"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lang="en-US"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lang="en-US"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lang="en-US"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lang="en-US"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0" name="Google Shape;440;p55"/>
          <p:cNvSpPr txBox="1"/>
          <p:nvPr/>
        </p:nvSpPr>
        <p:spPr>
          <a:xfrm>
            <a:off x="264733" y="1489833"/>
            <a:ext cx="11360800" cy="8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1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grep -v "#" </a:t>
            </a:r>
            <a:r>
              <a:rPr lang="en" b="1" dirty="0" err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genes.gtf</a:t>
            </a:r>
            <a:r>
              <a:rPr lang="en" b="1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| cut -f 2 | head -n 20 &gt; column2.first20.txt</a:t>
            </a:r>
            <a:endParaRPr b="1" dirty="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endParaRPr sz="2400" b="1" dirty="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b="1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b="1" dirty="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cat column2.first20.txt</a:t>
            </a:r>
            <a:endParaRPr b="1" dirty="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769CE-57FC-6544-8C08-EBF4D5C33BC5}"/>
              </a:ext>
            </a:extLst>
          </p:cNvPr>
          <p:cNvSpPr txBox="1"/>
          <p:nvPr/>
        </p:nvSpPr>
        <p:spPr>
          <a:xfrm>
            <a:off x="11425594" y="107988"/>
            <a:ext cx="68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ARQ</a:t>
            </a:r>
          </a:p>
        </p:txBody>
      </p:sp>
    </p:spTree>
    <p:extLst>
      <p:ext uri="{BB962C8B-B14F-4D97-AF65-F5344CB8AC3E}">
        <p14:creationId xmlns:p14="http://schemas.microsoft.com/office/powerpoint/2010/main" val="4093994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6"/>
          <p:cNvSpPr txBox="1">
            <a:spLocks noGrp="1"/>
          </p:cNvSpPr>
          <p:nvPr>
            <p:ph type="title"/>
          </p:nvPr>
        </p:nvSpPr>
        <p:spPr>
          <a:xfrm>
            <a:off x="415600" y="685333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6000" dirty="0"/>
              <a:t>The results are just a plain old file!</a:t>
            </a:r>
            <a:endParaRPr sz="6000" dirty="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sz="2400" dirty="0"/>
          </a:p>
        </p:txBody>
      </p:sp>
      <p:sp>
        <p:nvSpPr>
          <p:cNvPr id="446" name="Google Shape;446;p56"/>
          <p:cNvSpPr txBox="1"/>
          <p:nvPr/>
        </p:nvSpPr>
        <p:spPr>
          <a:xfrm>
            <a:off x="415600" y="2808600"/>
            <a:ext cx="11259200" cy="620400"/>
          </a:xfrm>
          <a:prstGeom prst="rect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67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067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56"/>
          <p:cNvSpPr txBox="1"/>
          <p:nvPr/>
        </p:nvSpPr>
        <p:spPr>
          <a:xfrm>
            <a:off x="314000" y="1566546"/>
            <a:ext cx="11360800" cy="8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b="1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2400" b="1" dirty="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head -n 2 column2.first20.txt</a:t>
            </a:r>
            <a:endParaRPr sz="2400" b="1" dirty="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A35C5-E7C6-0247-B8CD-0F9615310FCD}"/>
              </a:ext>
            </a:extLst>
          </p:cNvPr>
          <p:cNvSpPr txBox="1"/>
          <p:nvPr/>
        </p:nvSpPr>
        <p:spPr>
          <a:xfrm>
            <a:off x="11425594" y="107988"/>
            <a:ext cx="68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ARQ</a:t>
            </a:r>
          </a:p>
        </p:txBody>
      </p:sp>
    </p:spTree>
    <p:extLst>
      <p:ext uri="{BB962C8B-B14F-4D97-AF65-F5344CB8AC3E}">
        <p14:creationId xmlns:p14="http://schemas.microsoft.com/office/powerpoint/2010/main" val="1230672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405B-274A-D04B-879F-197E4074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47368-E06E-4447-A498-169EAE35C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 CHPC application </a:t>
            </a:r>
          </a:p>
          <a:p>
            <a:pPr lvl="1"/>
            <a:r>
              <a:rPr lang="en-US" dirty="0">
                <a:hlinkClick r:id="rId2"/>
              </a:rPr>
              <a:t>https://www.chpc.utah.edu/documentation/gettingstarted.php</a:t>
            </a:r>
            <a:endParaRPr lang="en-US" dirty="0"/>
          </a:p>
          <a:p>
            <a:pPr lvl="1"/>
            <a:r>
              <a:rPr lang="en-US" dirty="0"/>
              <a:t>Choose /bin/bash for environment shell</a:t>
            </a:r>
          </a:p>
        </p:txBody>
      </p:sp>
    </p:spTree>
    <p:extLst>
      <p:ext uri="{BB962C8B-B14F-4D97-AF65-F5344CB8AC3E}">
        <p14:creationId xmlns:p14="http://schemas.microsoft.com/office/powerpoint/2010/main" val="203605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322EA-CA95-DF4C-AC47-4A273F496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FAF93-B802-5743-BEE5-C68CC6A87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28641" cy="4351338"/>
          </a:xfrm>
        </p:spPr>
        <p:txBody>
          <a:bodyPr/>
          <a:lstStyle/>
          <a:p>
            <a:r>
              <a:rPr lang="en-US" dirty="0"/>
              <a:t>Spaces matter!</a:t>
            </a:r>
          </a:p>
          <a:p>
            <a:r>
              <a:rPr lang="en-US" dirty="0"/>
              <a:t>Capitalization matters!</a:t>
            </a:r>
          </a:p>
          <a:p>
            <a:r>
              <a:rPr lang="en-US" dirty="0"/>
              <a:t>The computer is a dumb robot that needs very specific instructions to do anything correctly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7F88FF-1715-E94C-8B91-7A9E25BAE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028" y="1197303"/>
            <a:ext cx="2794000" cy="4064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3B1668-6B03-D24E-BC0D-014DF02C8710}"/>
              </a:ext>
            </a:extLst>
          </p:cNvPr>
          <p:cNvSpPr/>
          <p:nvPr/>
        </p:nvSpPr>
        <p:spPr>
          <a:xfrm>
            <a:off x="7073462" y="6492875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hlinkClick r:id="rId4"/>
              </a:rPr>
              <a:t>https://en.wikipedia.org/wiki/Bender_(Futurama)#/media/File:Bender_Rodriguez.png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6474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87C1-B9A4-9643-9AB1-7C558380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 (copy)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2A024-70BA-8A4A-8958-26176D17C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a file from one location to another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cp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file.txt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../../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file.txt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/>
              <a:t>or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cp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file.txt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../../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Can specify a different name for the copied file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cp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file.txt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../../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file_copy.txt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/>
              <a:t>Or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cp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file.txt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file_copy.txt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(“.” is a shortcut for current directory, this is optional here)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00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D066-389F-364C-82FC-704C2B8B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 (move)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1FD5F-B0C7-354B-9A1B-F27D50691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a file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mv ./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file.txt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../</a:t>
            </a:r>
          </a:p>
          <a:p>
            <a:pPr marL="457200" lvl="1" indent="0">
              <a:buNone/>
            </a:pPr>
            <a:r>
              <a:rPr lang="en-US" dirty="0"/>
              <a:t>or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mv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file.txt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..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be used to rename a file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mv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file.txt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new_name.txt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570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F137-F620-5946-8757-54DEBA2B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 (remove)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D2112-D342-ED44-B3EC-9DA1AD9DD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 CAREFUL!!!!</a:t>
            </a:r>
          </a:p>
          <a:p>
            <a:r>
              <a:rPr lang="en-US" dirty="0"/>
              <a:t>BE CAREFUL!!!!</a:t>
            </a:r>
          </a:p>
          <a:p>
            <a:r>
              <a:rPr lang="en-US" dirty="0"/>
              <a:t>Don’t accidently wipe your whole desktop or someone else’s data. A file or directory removed with “rm” is NOT RECOVERABLE. Always double-check the command before executing. Don’t leave a space where it shouldn’t be. DOUBLE CHECK EVERY TIME!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Remove a file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rm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file.txt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Remove a directory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rm –r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directory_name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dirty="0"/>
              <a:t>(-r means recursive remove)</a:t>
            </a:r>
          </a:p>
        </p:txBody>
      </p:sp>
    </p:spTree>
    <p:extLst>
      <p:ext uri="{BB962C8B-B14F-4D97-AF65-F5344CB8AC3E}">
        <p14:creationId xmlns:p14="http://schemas.microsoft.com/office/powerpoint/2010/main" val="89482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9879200" cy="545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8000"/>
              <a:t>But what about doing </a:t>
            </a:r>
            <a:endParaRPr sz="8000"/>
          </a:p>
          <a:p>
            <a:r>
              <a:rPr lang="en" sz="8000"/>
              <a:t>something </a:t>
            </a:r>
            <a:r>
              <a:rPr lang="en" sz="8000" u="sng"/>
              <a:t>useful</a:t>
            </a:r>
            <a:r>
              <a:rPr lang="en" sz="8000"/>
              <a:t>?</a:t>
            </a:r>
            <a:endParaRPr sz="8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ABC57B-8DA3-6549-8A3F-EEC7204BBE25}"/>
              </a:ext>
            </a:extLst>
          </p:cNvPr>
          <p:cNvSpPr txBox="1"/>
          <p:nvPr/>
        </p:nvSpPr>
        <p:spPr>
          <a:xfrm>
            <a:off x="11425594" y="107988"/>
            <a:ext cx="68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ARQ</a:t>
            </a:r>
          </a:p>
        </p:txBody>
      </p:sp>
    </p:spTree>
    <p:extLst>
      <p:ext uri="{BB962C8B-B14F-4D97-AF65-F5344CB8AC3E}">
        <p14:creationId xmlns:p14="http://schemas.microsoft.com/office/powerpoint/2010/main" val="807425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11072000" cy="545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4000" dirty="0"/>
              <a:t>Let’s imagine you are studying gene regulation in human muscle development.</a:t>
            </a:r>
            <a:endParaRPr sz="4000" dirty="0"/>
          </a:p>
          <a:p>
            <a:endParaRPr sz="4000" dirty="0"/>
          </a:p>
          <a:p>
            <a:r>
              <a:rPr lang="en" sz="4000" dirty="0"/>
              <a:t>You will need a list of genes and transcripts in the human genome.</a:t>
            </a:r>
            <a:endParaRPr sz="4000" dirty="0"/>
          </a:p>
          <a:p>
            <a:endParaRPr sz="4000" dirty="0"/>
          </a:p>
          <a:p>
            <a:endParaRPr sz="1333"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4000" i="1" dirty="0">
                <a:solidFill>
                  <a:srgbClr val="38761D"/>
                </a:solidFill>
              </a:rPr>
              <a:t>How would we get to the file, figure out what it is called, and see its contents?</a:t>
            </a:r>
            <a:endParaRPr sz="4000" i="1" dirty="0">
              <a:solidFill>
                <a:srgbClr val="38761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CC98C-EE27-7C4E-83C0-8BACA02B1D81}"/>
              </a:ext>
            </a:extLst>
          </p:cNvPr>
          <p:cNvSpPr txBox="1"/>
          <p:nvPr/>
        </p:nvSpPr>
        <p:spPr>
          <a:xfrm>
            <a:off x="11425594" y="107988"/>
            <a:ext cx="68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ARQ</a:t>
            </a:r>
          </a:p>
        </p:txBody>
      </p:sp>
    </p:spTree>
    <p:extLst>
      <p:ext uri="{BB962C8B-B14F-4D97-AF65-F5344CB8AC3E}">
        <p14:creationId xmlns:p14="http://schemas.microsoft.com/office/powerpoint/2010/main" val="413679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2938</TotalTime>
  <Words>6999</Words>
  <Application>Microsoft Macintosh PowerPoint</Application>
  <PresentationFormat>Widescreen</PresentationFormat>
  <Paragraphs>431</Paragraphs>
  <Slides>37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Courier New</vt:lpstr>
      <vt:lpstr>Economica</vt:lpstr>
      <vt:lpstr>Office Theme</vt:lpstr>
      <vt:lpstr>Rutter Lab Isolation Bootcamp</vt:lpstr>
      <vt:lpstr>Access the slides and files here:   </vt:lpstr>
      <vt:lpstr>Unix reference “cheat sheet”: (print/mark the link below!)</vt:lpstr>
      <vt:lpstr>Important reminders</vt:lpstr>
      <vt:lpstr>cp (copy)</vt:lpstr>
      <vt:lpstr>mv (move)</vt:lpstr>
      <vt:lpstr>rm (remove)</vt:lpstr>
      <vt:lpstr>But what about doing  something useful?</vt:lpstr>
      <vt:lpstr>Let’s imagine you are studying gene regulation in human muscle development.  You will need a list of genes and transcripts in the human genome.   How would we get to the file, figure out what it is called, and see its contents?</vt:lpstr>
      <vt:lpstr>Downloading a file</vt:lpstr>
      <vt:lpstr>The GFF format</vt:lpstr>
      <vt:lpstr>The man command man is the manual viewer; it can be used to display manual pages for options, scroll up and down, search for occurrences of specific text, and other useful functions.</vt:lpstr>
      <vt:lpstr>The less command (scroll through the contents of files page by page. less is “more” , because you can go forwards and backwards)</vt:lpstr>
      <vt:lpstr>The less command (searching)</vt:lpstr>
      <vt:lpstr>I recommend using less for viewing file output, otherwise it will try to print the entire file to stdout</vt:lpstr>
      <vt:lpstr>The grep command (this is VERY useful) (find lines in an input file or stream that match a specific pattern you are looking for)</vt:lpstr>
      <vt:lpstr>See grep matches with --color </vt:lpstr>
      <vt:lpstr>See grep matches with --color </vt:lpstr>
      <vt:lpstr>Matches flanked by "whitespace" with -w </vt:lpstr>
      <vt:lpstr>Report lines that lack a pattern with -v </vt:lpstr>
      <vt:lpstr>Report lines that lack a pattern with -v and -w</vt:lpstr>
      <vt:lpstr>Matching patterns that include quotes </vt:lpstr>
      <vt:lpstr>Matching patterns that include quotes </vt:lpstr>
      <vt:lpstr>Piping Unix commands together with "|" The sum is greater than its parts.  </vt:lpstr>
      <vt:lpstr>Piping Unix commands together with "|" The sum is greater than its parts.  </vt:lpstr>
      <vt:lpstr>How many lines contain PTPN22? </vt:lpstr>
      <vt:lpstr>How many exon records are there for PTPN22? </vt:lpstr>
      <vt:lpstr> </vt:lpstr>
      <vt:lpstr>The cut command (cut out specific columns/fields from a file or input stream)</vt:lpstr>
      <vt:lpstr>The cut command (cut out specific columns/fields from a file or input stream)</vt:lpstr>
      <vt:lpstr>The cut command identifies columns by number </vt:lpstr>
      <vt:lpstr>Use cut to extract solely the second column </vt:lpstr>
      <vt:lpstr>Let's omit the header lines first. </vt:lpstr>
      <vt:lpstr>Saving results to files with &gt; </vt:lpstr>
      <vt:lpstr>Saving results to files with &gt;</vt:lpstr>
      <vt:lpstr>The results are just a plain old file! 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Rutter Lab Isolation Bootcamp</dc:title>
  <dc:creator>Microsoft Office User</dc:creator>
  <cp:lastModifiedBy>Microsoft Office User</cp:lastModifiedBy>
  <cp:revision>12</cp:revision>
  <dcterms:created xsi:type="dcterms:W3CDTF">2020-03-31T17:09:15Z</dcterms:created>
  <dcterms:modified xsi:type="dcterms:W3CDTF">2020-04-03T20:15:27Z</dcterms:modified>
</cp:coreProperties>
</file>