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19" r:id="rId2"/>
    <p:sldId id="256" r:id="rId3"/>
    <p:sldId id="321" r:id="rId4"/>
    <p:sldId id="324" r:id="rId5"/>
    <p:sldId id="328" r:id="rId6"/>
    <p:sldId id="261" r:id="rId7"/>
    <p:sldId id="262" r:id="rId8"/>
    <p:sldId id="263" r:id="rId9"/>
    <p:sldId id="276" r:id="rId10"/>
    <p:sldId id="277" r:id="rId11"/>
    <p:sldId id="264" r:id="rId12"/>
    <p:sldId id="325" r:id="rId13"/>
    <p:sldId id="269" r:id="rId14"/>
    <p:sldId id="327" r:id="rId15"/>
    <p:sldId id="278" r:id="rId16"/>
    <p:sldId id="279" r:id="rId17"/>
    <p:sldId id="280" r:id="rId18"/>
    <p:sldId id="281" r:id="rId19"/>
    <p:sldId id="282" r:id="rId20"/>
    <p:sldId id="267" r:id="rId21"/>
    <p:sldId id="268" r:id="rId22"/>
    <p:sldId id="326" r:id="rId23"/>
    <p:sldId id="266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2"/>
  </p:normalViewPr>
  <p:slideViewPr>
    <p:cSldViewPr snapToGrid="0" snapToObjects="1">
      <p:cViewPr varScale="1">
        <p:scale>
          <a:sx n="136" d="100"/>
          <a:sy n="136" d="100"/>
        </p:scale>
        <p:origin x="21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40E0-E864-DF4A-BD26-2C2246AC4E05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480C-B22B-9744-AC27-082F71E4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480C-B22B-9744-AC27-082F71E496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DFA0-856B-DC43-8FE7-71A8EE5B9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3E09F-3C2F-574C-ACC2-BB7AF7E33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2AFA-63D3-FB44-ADBD-B00A16BA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E63E-A20D-DF4D-9F94-5ABAF4A0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33A5-CA20-B740-8DD3-671809C3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305F-DD94-474A-A793-5854C51B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60FC-6732-9141-8BEB-B40AB8625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DB8C-8624-F644-96A6-AAEE9F88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89EB-E6C8-EF47-BC08-B8664AD3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D3DD-A1EA-514D-9ECF-8274264C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EA34-931C-1746-B1D7-51181BA64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34F8E-39BF-B34A-9C6A-E2DE151D4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22C5-73E7-2A46-ABC8-715A9EA8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0142-382A-3544-84C0-A6BE3B0F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4E30-2E17-F647-BA58-67FB290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27D2-FD28-ED46-A8DE-F12C2569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DF02-EDE6-8147-BAE0-0F6EDD83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EF54-6612-8843-BC81-307134FD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22A7-6566-A549-AC0F-52733E16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D12B-3222-5547-80FE-B16B385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0DE3-699B-224D-BB70-E69AED5A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D648-3A56-B242-8E53-3A07CA1D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7A0E-7E3D-8F4A-BE9F-6D0F35A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324F-1FFF-BF4D-8E2B-1AB895BB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D8DF-8F9B-A144-8250-60A44C0B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14E2-2E8A-6545-8C12-5AFF1FE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42FF-11DA-EA40-9A2A-46E5269CF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204E-40C3-2F49-A1BC-19D2D7FA1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2339-2100-9A4B-AF33-B628C8F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F592-A120-9541-8CFC-58E2B9EB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27EE5-5A9A-544B-A357-D535AF13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FC2C-1938-7544-9E5B-1FB393CF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AEAC-6FA6-E24C-A1E1-68A8D01E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F5888-A781-4A48-A35C-9CA11547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2AB32-6209-7A46-B79E-66F34952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02A74-8CED-5F4F-B5F0-6E190BCE1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73CE7-D6B3-C645-A11C-4FEA0923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AC65D-1E07-F34D-8381-0181086A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AB71-4D97-7740-87C0-1FCD6F8E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20A6-DFE0-E547-8D78-20E15CC6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8B84B-9668-454B-AC22-5EC02C59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124B-716C-454B-82CE-C4D7178F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7AB81-0B87-EE4A-A272-3CDEF584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BC1E4-A168-F14D-AAE9-DC5C35D7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DE939-6199-5547-8A9D-1929E403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83CE-8CB9-674A-91BA-65B1EC68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9370-CEDD-314B-B9A1-16375682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B9A1-4132-994C-880E-31529D1B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692EB-A3FE-3747-8893-B24B9E6D5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12377-258E-404C-BC8B-3610F34F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986A-92D4-AD4A-BF55-068DF841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B6277-8B78-6E42-806D-F40199C7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031D-3900-6748-926A-36841291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5C74-FF98-B64D-A604-C8C0E26DF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9429F-5290-4240-B2FE-54D2BFE2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70291-3810-7244-891D-E062FFD9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AEA8-0A5D-F74D-B63E-8E642092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E155-9A58-4748-97A0-B7A786D0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2DCE3-3DA7-C54C-9A03-D25FBBAB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91C4-05F9-A346-B7B2-54F18CEE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A0AD-B47C-8E48-B80D-B53C76EF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5629-43F6-3C4F-A3A1-18FEAB524198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0E38-5E3E-7F4C-A3E3-0C88276B2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2486-3C59-4B49-AB56-71B8C61E2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-berg/rutter_lab_coding_bootcam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function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NIrgENd0sAY?utm_source=unsplash&amp;utm_medium=referral&amp;utm_content=creditCopyText" TargetMode="External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oftware.broadinstitute.org/software/igv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web.stanford.edu/class/cs101/bits-byt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2D99-A2BA-C743-9C28-3F8F66D7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21" y="2103437"/>
            <a:ext cx="10515600" cy="1325563"/>
          </a:xfrm>
        </p:spPr>
        <p:txBody>
          <a:bodyPr/>
          <a:lstStyle/>
          <a:p>
            <a:r>
              <a:rPr lang="en-US" dirty="0"/>
              <a:t>Access the slides and files here: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3121B-F976-974C-8963-03F6AF4F9F81}"/>
              </a:ext>
            </a:extLst>
          </p:cNvPr>
          <p:cNvSpPr/>
          <p:nvPr/>
        </p:nvSpPr>
        <p:spPr>
          <a:xfrm>
            <a:off x="1316390" y="3038855"/>
            <a:ext cx="8961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2"/>
              </a:rPr>
              <a:t>https://github.com/j-berg/bioinformatics_bootcamp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95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27D2-F10C-D843-8567-2C342720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Floats and doubles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70BB-D4B3-DC47-90B8-336CED995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Floating point value</a:t>
            </a:r>
          </a:p>
          <a:p>
            <a:r>
              <a:rPr lang="en-US" dirty="0"/>
              <a:t>Represents a fractional value</a:t>
            </a:r>
          </a:p>
          <a:p>
            <a:r>
              <a:rPr lang="en-US" dirty="0"/>
              <a:t>Depending on your system, can have increased precision</a:t>
            </a:r>
          </a:p>
          <a:p>
            <a:r>
              <a:rPr lang="en-US" dirty="0"/>
              <a:t>Ever wonder what the difference is between a 32-bit and 64-bit OS?</a:t>
            </a:r>
          </a:p>
          <a:p>
            <a:pPr lvl="1"/>
            <a:r>
              <a:rPr lang="en-US" dirty="0"/>
              <a:t>32-bit can access 2</a:t>
            </a:r>
            <a:r>
              <a:rPr lang="en-US" baseline="30000" dirty="0"/>
              <a:t>32</a:t>
            </a:r>
            <a:r>
              <a:rPr lang="en-US" dirty="0"/>
              <a:t> memory addresses</a:t>
            </a:r>
          </a:p>
          <a:p>
            <a:pPr lvl="1"/>
            <a:r>
              <a:rPr lang="en-US" dirty="0"/>
              <a:t>64-bit can access 2</a:t>
            </a:r>
            <a:r>
              <a:rPr lang="en-US" baseline="30000" dirty="0"/>
              <a:t>64</a:t>
            </a:r>
            <a:r>
              <a:rPr lang="en-US" dirty="0"/>
              <a:t> memory addresses</a:t>
            </a:r>
          </a:p>
          <a:p>
            <a:pPr lvl="1"/>
            <a:r>
              <a:rPr lang="en-US" dirty="0"/>
              <a:t>Float -&gt; up to 32 points of precision </a:t>
            </a:r>
          </a:p>
          <a:p>
            <a:pPr lvl="1"/>
            <a:r>
              <a:rPr lang="en-US" dirty="0"/>
              <a:t>Double -&gt; up to 64 points of precision (Python will call this a “float”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  <a:p>
            <a:r>
              <a:rPr lang="en-US" dirty="0"/>
              <a:t>By being able to represent higher precision values, able to develop more complicated procedures,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7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A266-36E3-CE4F-912F-242DD102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D770-2933-374D-B812-4A9F0EBE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Combining datatypes may lead to incompatibilities, errors, so be aware!</a:t>
            </a:r>
          </a:p>
          <a:p>
            <a:r>
              <a:rPr lang="en-US" dirty="0"/>
              <a:t>Converting a float to an integer will lose precision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 1.234567890123456789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y = int(x)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print(x)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1.2345678901234567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type(x)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&lt;class 'float’&gt;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type(y)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&lt;class 'int’&gt;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print(y)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531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EC92-1B42-1C46-A9E5-3626219D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FFD8B-3E94-8C49-9320-224C805DD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Represents text instead of numbers </a:t>
            </a:r>
          </a:p>
          <a:p>
            <a:r>
              <a:rPr lang="en-US" dirty="0"/>
              <a:t>Generally indicated with quotes</a:t>
            </a:r>
          </a:p>
          <a:p>
            <a:r>
              <a:rPr lang="en-US" dirty="0"/>
              <a:t>Can force integers and floats/doubles to strings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 “Hello world!”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Hello world!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y = 1.23456789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y = str(y)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print(x, 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Hello world! 1.23456789</a:t>
            </a:r>
          </a:p>
        </p:txBody>
      </p:sp>
    </p:spTree>
    <p:extLst>
      <p:ext uri="{BB962C8B-B14F-4D97-AF65-F5344CB8AC3E}">
        <p14:creationId xmlns:p14="http://schemas.microsoft.com/office/powerpoint/2010/main" val="393027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0322-63FA-A74F-A3F7-9885FBDF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3E5B-2F50-8A40-A620-62CE6ED9A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sequential, ordered list of values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 [1,2,3]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y = [‘a’, ‘b’, ‘c’]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z = [1, 2, 3, “d”, “e”]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 happens when we try this?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[x, y]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[[ 1 ,  2 ,  3 ],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[‘a’, ‘b’, ‘c’]]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Access something from an array</a:t>
            </a:r>
          </a:p>
          <a:p>
            <a:r>
              <a:rPr lang="en-US" dirty="0">
                <a:cs typeface="Consolas" panose="020B0609020204030204" pitchFamily="49" charset="0"/>
              </a:rPr>
              <a:t>What does this do?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[1][1]</a:t>
            </a:r>
          </a:p>
          <a:p>
            <a:r>
              <a:rPr lang="en-US" dirty="0">
                <a:cs typeface="Consolas" panose="020B0609020204030204" pitchFamily="49" charset="0"/>
              </a:rPr>
              <a:t>Why is the output ‘b’?</a:t>
            </a:r>
          </a:p>
        </p:txBody>
      </p:sp>
    </p:spTree>
    <p:extLst>
      <p:ext uri="{BB962C8B-B14F-4D97-AF65-F5344CB8AC3E}">
        <p14:creationId xmlns:p14="http://schemas.microsoft.com/office/powerpoint/2010/main" val="121559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1822-EB46-7745-928A-21AB4CF1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518D-3131-E04A-BCA6-AABDF91C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Indices start at 0 in Python</a:t>
            </a:r>
          </a:p>
          <a:p>
            <a:r>
              <a:rPr lang="en-US" dirty="0"/>
              <a:t>This will vary language to language (R starts at 1)</a:t>
            </a:r>
          </a:p>
        </p:txBody>
      </p:sp>
    </p:spTree>
    <p:extLst>
      <p:ext uri="{BB962C8B-B14F-4D97-AF65-F5344CB8AC3E}">
        <p14:creationId xmlns:p14="http://schemas.microsoft.com/office/powerpoint/2010/main" val="3559483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443F-8407-5040-B831-1FF6D4F4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04780-DF34-FB49-8D12-3719B4551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Try this: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/>
              <a:t>v = set([1,2,3,4,4])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/>
              <a:t>v = {1,2,3,4,4}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v</a:t>
            </a:r>
          </a:p>
          <a:p>
            <a:pPr marL="0" indent="0">
              <a:buNone/>
            </a:pPr>
            <a:r>
              <a:rPr lang="en-US" dirty="0"/>
              <a:t>{1, 2, 3, 4}</a:t>
            </a:r>
          </a:p>
          <a:p>
            <a:pPr marL="0" indent="0">
              <a:buNone/>
            </a:pPr>
            <a:r>
              <a:rPr lang="en-US" dirty="0"/>
              <a:t>Why does this happen? Let’s talk about another similar data type</a:t>
            </a:r>
          </a:p>
        </p:txBody>
      </p:sp>
    </p:spTree>
    <p:extLst>
      <p:ext uri="{BB962C8B-B14F-4D97-AF65-F5344CB8AC3E}">
        <p14:creationId xmlns:p14="http://schemas.microsoft.com/office/powerpoint/2010/main" val="208237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36B9-20E4-B746-A77D-B899DE3F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(or hashes)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EDF6-5DBB-184B-868B-79F0C928E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 = {}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d[“a”] = “Hello”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d[“b”] = “world!”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{'a': 'Hello', 'b': 'world'}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d[“a”]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‘Hello’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d[“a”] = “Goodbye”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{'a': Goodbye ', 'b': 'world'}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7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C3CE-237A-A94C-8658-294DA74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dictionaries, hashes, and sets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6ED8-7F0F-4E4E-813E-7294EFE8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556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value associated with a given key</a:t>
            </a:r>
          </a:p>
          <a:p>
            <a:r>
              <a:rPr lang="en-US" dirty="0"/>
              <a:t>Unordered (unlike a list/array)</a:t>
            </a:r>
          </a:p>
          <a:p>
            <a:r>
              <a:rPr lang="en-US" dirty="0"/>
              <a:t>Two identical values go to same place in memory, so only returns one iteration</a:t>
            </a:r>
          </a:p>
          <a:p>
            <a:endParaRPr lang="en-US" dirty="0"/>
          </a:p>
          <a:p>
            <a:r>
              <a:rPr lang="en-US" dirty="0"/>
              <a:t>What does a hash do?</a:t>
            </a:r>
          </a:p>
          <a:p>
            <a:pPr lvl="1"/>
            <a:r>
              <a:rPr lang="en-US" dirty="0"/>
              <a:t>A function that converts a given input to another (such as a position in memory)</a:t>
            </a:r>
          </a:p>
          <a:p>
            <a:pPr lvl="1"/>
            <a:r>
              <a:rPr lang="en-US" dirty="0"/>
              <a:t>The hash function is constant, the same input will always give the same output</a:t>
            </a:r>
          </a:p>
          <a:p>
            <a:pPr lvl="1"/>
            <a:r>
              <a:rPr lang="en-US" dirty="0"/>
              <a:t>Able to map a value of variable size to a fixed-size output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46F03-4BD7-9040-BDC8-E00D0E194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510" y="1825625"/>
            <a:ext cx="4067503" cy="3118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5423BF-2D81-7443-9957-F6BB92874033}"/>
              </a:ext>
            </a:extLst>
          </p:cNvPr>
          <p:cNvSpPr/>
          <p:nvPr/>
        </p:nvSpPr>
        <p:spPr>
          <a:xfrm>
            <a:off x="7807979" y="6308209"/>
            <a:ext cx="4384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https://en.wikipedia.org/wiki/Hash_function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F58D-9044-EB43-A33D-F45F18AB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 dictionary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3535-5F11-BC43-80CA-3E48B78E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arrays are ordered, they are searched in order</a:t>
            </a:r>
          </a:p>
          <a:p>
            <a:pPr lvl="1"/>
            <a:r>
              <a:rPr lang="en-US" dirty="0"/>
              <a:t>n steps</a:t>
            </a:r>
          </a:p>
          <a:p>
            <a:r>
              <a:rPr lang="en-US" dirty="0"/>
              <a:t>A dictionary finds if a value is set because it translates the string to a hash position to see if its set</a:t>
            </a:r>
          </a:p>
          <a:p>
            <a:pPr lvl="1"/>
            <a:r>
              <a:rPr lang="en-US" dirty="0"/>
              <a:t>One step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Dictionary keys are converted to a hash which corresponds to a given spot in the computer memory</a:t>
            </a:r>
          </a:p>
          <a:p>
            <a:r>
              <a:rPr lang="en-US" dirty="0"/>
              <a:t>To search for the value associated with a key, it only has to re-hash the key value you give it, go straight to that position in memory to check for a value, and return the value if it exists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4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7608-7A14-074F-9421-EC1F1A4D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 dictionary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CC6B-D016-0747-8F32-A96400AA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you want to find Sal’s office, but don’t know the office number, so you have to search office by office until you find Sal’s office -&gt; array/list</a:t>
            </a:r>
          </a:p>
          <a:p>
            <a:r>
              <a:rPr lang="en-US" dirty="0"/>
              <a:t>Or, you know Sal’s office number already, so you go straight there -&gt; dictionary/hash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E8256-D8C6-D843-8185-635756C49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364" y="3954627"/>
            <a:ext cx="3811183" cy="25382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2C8F21-C5FA-2545-A2BA-4A28D6FD8913}"/>
              </a:ext>
            </a:extLst>
          </p:cNvPr>
          <p:cNvSpPr/>
          <p:nvPr/>
        </p:nvSpPr>
        <p:spPr>
          <a:xfrm>
            <a:off x="5129048" y="6614291"/>
            <a:ext cx="120632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https://unsplash.com/photos/NIrgENd0sAY?utm_source=unsplash&amp;utm_medium=referral&amp;utm_content=creditCopyText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172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D462-78F6-1744-88DC-90F986F10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#3.1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582C-40E6-9F40-82E3-C38CD19A4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Transferring files between CHPC and personal computer</a:t>
            </a:r>
          </a:p>
          <a:p>
            <a:r>
              <a:rPr lang="en-US" dirty="0"/>
              <a:t>IGV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Internal and External libraries</a:t>
            </a:r>
          </a:p>
        </p:txBody>
      </p:sp>
    </p:spTree>
    <p:extLst>
      <p:ext uri="{BB962C8B-B14F-4D97-AF65-F5344CB8AC3E}">
        <p14:creationId xmlns:p14="http://schemas.microsoft.com/office/powerpoint/2010/main" val="1185113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55FF-0E21-C74D-AF6B-09A5BA57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A not-so-black box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0143A5-A259-3F42-A0EC-270A6E3555DA}"/>
              </a:ext>
            </a:extLst>
          </p:cNvPr>
          <p:cNvSpPr/>
          <p:nvPr/>
        </p:nvSpPr>
        <p:spPr>
          <a:xfrm>
            <a:off x="4687614" y="1933903"/>
            <a:ext cx="1965434" cy="6201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FE1BB-FF10-6249-902C-E7E6612A3A14}"/>
              </a:ext>
            </a:extLst>
          </p:cNvPr>
          <p:cNvSpPr/>
          <p:nvPr/>
        </p:nvSpPr>
        <p:spPr>
          <a:xfrm>
            <a:off x="4687614" y="3305503"/>
            <a:ext cx="1965434" cy="6201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83B80-4450-F542-A278-C7DE7092BDD3}"/>
              </a:ext>
            </a:extLst>
          </p:cNvPr>
          <p:cNvSpPr/>
          <p:nvPr/>
        </p:nvSpPr>
        <p:spPr>
          <a:xfrm>
            <a:off x="4687614" y="4677103"/>
            <a:ext cx="1965434" cy="6201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B0C72A-B3B9-6E4D-B6B0-2089AAE933BD}"/>
              </a:ext>
            </a:extLst>
          </p:cNvPr>
          <p:cNvCxnSpPr/>
          <p:nvPr/>
        </p:nvCxnSpPr>
        <p:spPr>
          <a:xfrm>
            <a:off x="3678621" y="2243958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CB5398-EC36-134E-9A0E-D7DD6B3147A3}"/>
              </a:ext>
            </a:extLst>
          </p:cNvPr>
          <p:cNvCxnSpPr/>
          <p:nvPr/>
        </p:nvCxnSpPr>
        <p:spPr>
          <a:xfrm>
            <a:off x="3678621" y="3615558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BEF456-E910-F94A-B8F6-AE494DC9CB51}"/>
              </a:ext>
            </a:extLst>
          </p:cNvPr>
          <p:cNvCxnSpPr/>
          <p:nvPr/>
        </p:nvCxnSpPr>
        <p:spPr>
          <a:xfrm>
            <a:off x="3678621" y="4987158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CA1A5C-F2C5-2646-868E-470F72A6FF35}"/>
              </a:ext>
            </a:extLst>
          </p:cNvPr>
          <p:cNvCxnSpPr/>
          <p:nvPr/>
        </p:nvCxnSpPr>
        <p:spPr>
          <a:xfrm>
            <a:off x="6763407" y="2243958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81E938-D1E5-FF47-B8A7-A48BCE91E574}"/>
              </a:ext>
            </a:extLst>
          </p:cNvPr>
          <p:cNvCxnSpPr/>
          <p:nvPr/>
        </p:nvCxnSpPr>
        <p:spPr>
          <a:xfrm>
            <a:off x="6763407" y="3615558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511CCE-64DF-914C-BFB2-7F05DBEB22C9}"/>
              </a:ext>
            </a:extLst>
          </p:cNvPr>
          <p:cNvCxnSpPr/>
          <p:nvPr/>
        </p:nvCxnSpPr>
        <p:spPr>
          <a:xfrm>
            <a:off x="6763407" y="4934606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DA00FB-4024-054A-9165-7DC5B27BAC98}"/>
              </a:ext>
            </a:extLst>
          </p:cNvPr>
          <p:cNvSpPr txBox="1"/>
          <p:nvPr/>
        </p:nvSpPr>
        <p:spPr>
          <a:xfrm>
            <a:off x="3252565" y="20592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5CDB0F-7CE8-B44C-86AC-A1B59C5EC32F}"/>
              </a:ext>
            </a:extLst>
          </p:cNvPr>
          <p:cNvSpPr txBox="1"/>
          <p:nvPr/>
        </p:nvSpPr>
        <p:spPr>
          <a:xfrm>
            <a:off x="7873633" y="20439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90EE2D-F679-144C-88E0-BE6081C46212}"/>
              </a:ext>
            </a:extLst>
          </p:cNvPr>
          <p:cNvSpPr txBox="1"/>
          <p:nvPr/>
        </p:nvSpPr>
        <p:spPr>
          <a:xfrm>
            <a:off x="3257956" y="338921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43D18-890D-F945-B503-669DAF19BD8B}"/>
              </a:ext>
            </a:extLst>
          </p:cNvPr>
          <p:cNvSpPr txBox="1"/>
          <p:nvPr/>
        </p:nvSpPr>
        <p:spPr>
          <a:xfrm>
            <a:off x="7848503" y="3430892"/>
            <a:ext cx="47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y, 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E68FBF-4C4A-FF40-B9C0-6F7B86306664}"/>
              </a:ext>
            </a:extLst>
          </p:cNvPr>
          <p:cNvSpPr txBox="1"/>
          <p:nvPr/>
        </p:nvSpPr>
        <p:spPr>
          <a:xfrm>
            <a:off x="3085173" y="47191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x, 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E7FFB2-5B6E-CE4A-9FE2-1A28D165B5A5}"/>
              </a:ext>
            </a:extLst>
          </p:cNvPr>
          <p:cNvSpPr txBox="1"/>
          <p:nvPr/>
        </p:nvSpPr>
        <p:spPr>
          <a:xfrm>
            <a:off x="7947664" y="474994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550015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F2DE-1DCF-0841-B147-5142CF3E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74650-EEC0-2B40-B422-EE6E105C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commonly run tasks</a:t>
            </a:r>
          </a:p>
          <a:p>
            <a:r>
              <a:rPr lang="en-US" dirty="0"/>
              <a:t>Useful for functions others might want to run themselves</a:t>
            </a:r>
          </a:p>
          <a:p>
            <a:pPr lvl="1"/>
            <a:r>
              <a:rPr lang="en-US" dirty="0"/>
              <a:t>Packaged and distributed as “libraries”</a:t>
            </a:r>
          </a:p>
        </p:txBody>
      </p:sp>
    </p:spTree>
    <p:extLst>
      <p:ext uri="{BB962C8B-B14F-4D97-AF65-F5344CB8AC3E}">
        <p14:creationId xmlns:p14="http://schemas.microsoft.com/office/powerpoint/2010/main" val="599517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453-2E6C-DB4A-9D2A-C3188800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796C-6604-DB44-9874-F31A54237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collection of functions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Download as follows:</a:t>
            </a:r>
          </a:p>
          <a:p>
            <a:pPr lvl="1"/>
            <a:r>
              <a:rPr lang="en-US" dirty="0"/>
              <a:t>Basic packages:</a:t>
            </a:r>
          </a:p>
          <a:p>
            <a:pPr lvl="2"/>
            <a:r>
              <a:rPr lang="en-US" dirty="0"/>
              <a:t>Included with Python</a:t>
            </a:r>
          </a:p>
          <a:p>
            <a:pPr lvl="1"/>
            <a:r>
              <a:rPr lang="en-US" dirty="0"/>
              <a:t>External packages:</a:t>
            </a:r>
          </a:p>
          <a:p>
            <a:pPr lvl="2"/>
            <a:r>
              <a:rPr lang="en-US" dirty="0"/>
              <a:t>Download with </a:t>
            </a:r>
            <a:r>
              <a:rPr lang="en-US" dirty="0" err="1"/>
              <a:t>conda</a:t>
            </a:r>
            <a:endParaRPr lang="en-US" dirty="0"/>
          </a:p>
          <a:p>
            <a:pPr marL="914400" lvl="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3753786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BCDC-F2AA-254F-8956-DA53E7D1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E5FC-95F3-3A46-BA44-A5C1C5F24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give the session or script access to the functions from the library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import pandas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66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EA86-A9DA-EB41-90D7-2B68DC16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4907-6873-794B-A9D0-0C5C9B39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Transfer one of the alignment files to your personal computer and open in IGV. Find a gene whose transcripts (isoforms) seem to be differentially expressed.</a:t>
            </a:r>
          </a:p>
          <a:p>
            <a:endParaRPr lang="en-US" dirty="0"/>
          </a:p>
          <a:p>
            <a:r>
              <a:rPr lang="en-US" dirty="0"/>
              <a:t>Create a dictionary of a mock classroom of students and their test scores. </a:t>
            </a:r>
          </a:p>
          <a:p>
            <a:r>
              <a:rPr lang="en-US" dirty="0"/>
              <a:t>Create an array of students’ names, include names that were not in the dictionary. </a:t>
            </a:r>
          </a:p>
          <a:p>
            <a:r>
              <a:rPr lang="en-US" dirty="0"/>
              <a:t>Access each student in the array, determine if they are in the dictionary programmatically, and print out a sentence that states “[student] got a [score] on their test.”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FB46-AE83-9543-AAF8-6C9C7AF6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files to your personal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C07A2-469F-C74D-B12A-A6387253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your personal computer/terminal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uNID@notchpeak.chpc.utah.edu:~/path/to/file.bam ./ 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uNID@notchpeak.chpc.utah.edu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:~/path/to/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file.bam.bai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./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155-FC56-C340-A941-74D43908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read pile-ups with IGV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3C852-0E5C-9348-BD4B-F80F40666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IGV: </a:t>
            </a:r>
          </a:p>
          <a:p>
            <a:pPr lvl="1"/>
            <a:r>
              <a:rPr lang="en-US" dirty="0">
                <a:hlinkClick r:id="rId2"/>
              </a:rPr>
              <a:t>https://software.broadinstitute.org/software/igv/download</a:t>
            </a:r>
            <a:endParaRPr lang="en-US" dirty="0"/>
          </a:p>
          <a:p>
            <a:r>
              <a:rPr lang="en-US" dirty="0"/>
              <a:t>Drag and drop BAM file into viewer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7D0E7-1E92-C14C-A23A-0968B7AB8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EE843-8032-2148-B45D-6FDAFABD6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310" y="3676810"/>
            <a:ext cx="6989379" cy="25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3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ECA2-A3B3-2940-A5C9-071888A8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python in terminal or write a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C0313-BB9A-1D43-9FA6-642EA44A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python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python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script.py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0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0D72-0E6A-F840-ACA9-06808ED7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foundations of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53195-96DD-DB47-B2B3-5BDC5F3B9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types:	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Floats &amp; Doubles</a:t>
            </a:r>
          </a:p>
          <a:p>
            <a:pPr lvl="1"/>
            <a:r>
              <a:rPr lang="en-US" dirty="0"/>
              <a:t>Strings 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Sets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414330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39BB-8409-574D-9E41-1CF2467C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5D61-B3CB-4F43-9B37-37BCA8EC5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 types refer to the precision of the value</a:t>
            </a:r>
          </a:p>
          <a:p>
            <a:r>
              <a:rPr lang="en-US" dirty="0"/>
              <a:t>Integers: whole numbers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 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type(x)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&lt;class 'int’&gt;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y = int(1.0)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type(y)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&lt;class 'int’&gt;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27D2-F10C-D843-8567-2C342720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70BB-D4B3-DC47-90B8-336CED995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value</a:t>
            </a:r>
          </a:p>
          <a:p>
            <a:r>
              <a:rPr lang="en-US" dirty="0"/>
              <a:t>Represents a fractional value</a:t>
            </a:r>
          </a:p>
          <a:p>
            <a:r>
              <a:rPr lang="en-US" dirty="0"/>
              <a:t>Depending on your system, can have increased precision</a:t>
            </a:r>
          </a:p>
          <a:p>
            <a:r>
              <a:rPr lang="en-US" dirty="0"/>
              <a:t>Ever wonder what the difference is between a 32-bit and 64-bit OS?</a:t>
            </a:r>
          </a:p>
          <a:p>
            <a:pPr lvl="1"/>
            <a:r>
              <a:rPr lang="en-US" dirty="0"/>
              <a:t>32-bit can access 2</a:t>
            </a:r>
            <a:r>
              <a:rPr lang="en-US" baseline="30000" dirty="0"/>
              <a:t>32</a:t>
            </a:r>
            <a:r>
              <a:rPr lang="en-US" dirty="0"/>
              <a:t> memory addresses</a:t>
            </a:r>
          </a:p>
          <a:p>
            <a:pPr lvl="1"/>
            <a:r>
              <a:rPr lang="en-US" dirty="0"/>
              <a:t>64-bit can access 2</a:t>
            </a:r>
            <a:r>
              <a:rPr lang="en-US" baseline="30000" dirty="0"/>
              <a:t>64</a:t>
            </a:r>
            <a:r>
              <a:rPr lang="en-US" dirty="0"/>
              <a:t> memory addresses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1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DD2A-202E-9240-90DF-0BA4FD92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how memory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FA108-6BF1-A641-99C0-2E1B1AA51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u="sng" dirty="0"/>
              <a:t>bit</a:t>
            </a:r>
            <a:r>
              <a:rPr lang="en-US" dirty="0"/>
              <a:t> is can be equal to 0 or 1 determined by an presence or absence or an electrical charge at a given position on the computer chip</a:t>
            </a:r>
          </a:p>
          <a:p>
            <a:r>
              <a:rPr lang="en-US" dirty="0"/>
              <a:t>A </a:t>
            </a:r>
            <a:r>
              <a:rPr lang="en-US" u="sng" dirty="0"/>
              <a:t>byte</a:t>
            </a:r>
            <a:r>
              <a:rPr lang="en-US" dirty="0"/>
              <a:t> is a collection of 8 bits that represent a higher value</a:t>
            </a:r>
          </a:p>
          <a:p>
            <a:pPr lvl="1"/>
            <a:r>
              <a:rPr lang="en-US" dirty="0"/>
              <a:t>A byte can store ”A”, or “X”, or “$”, etc.</a:t>
            </a:r>
          </a:p>
          <a:p>
            <a:pPr lvl="2"/>
            <a:r>
              <a:rPr lang="en-US" dirty="0"/>
              <a:t>0010 0001 = “!”</a:t>
            </a:r>
          </a:p>
          <a:p>
            <a:pPr lvl="2"/>
            <a:r>
              <a:rPr lang="en-US" dirty="0"/>
              <a:t>0011 0000 = “0”</a:t>
            </a:r>
          </a:p>
          <a:p>
            <a:pPr lvl="1"/>
            <a:r>
              <a:rPr lang="en-US" dirty="0"/>
              <a:t>In general: add 1 bit, double the number of patterns</a:t>
            </a:r>
          </a:p>
          <a:p>
            <a:pPr lvl="2"/>
            <a:r>
              <a:rPr lang="en-US" dirty="0"/>
              <a:t>1 bit - 2 patterns</a:t>
            </a:r>
          </a:p>
          <a:p>
            <a:pPr lvl="2"/>
            <a:r>
              <a:rPr lang="en-US" dirty="0"/>
              <a:t>2 bits - 4</a:t>
            </a:r>
          </a:p>
          <a:p>
            <a:pPr lvl="2"/>
            <a:r>
              <a:rPr lang="en-US" dirty="0"/>
              <a:t>3 bits - 8</a:t>
            </a:r>
          </a:p>
          <a:p>
            <a:pPr lvl="2"/>
            <a:r>
              <a:rPr lang="en-US" dirty="0"/>
              <a:t>4 bits - 16</a:t>
            </a:r>
          </a:p>
          <a:p>
            <a:pPr lvl="2"/>
            <a:r>
              <a:rPr lang="en-US" dirty="0"/>
              <a:t>5 bits - 32</a:t>
            </a:r>
          </a:p>
          <a:p>
            <a:pPr lvl="2"/>
            <a:r>
              <a:rPr lang="en-US" dirty="0"/>
              <a:t>6 bits - 64</a:t>
            </a:r>
          </a:p>
          <a:p>
            <a:pPr lvl="2"/>
            <a:r>
              <a:rPr lang="en-US" dirty="0"/>
              <a:t>7 bits - 128</a:t>
            </a:r>
          </a:p>
          <a:p>
            <a:pPr lvl="2"/>
            <a:r>
              <a:rPr lang="en-US" dirty="0"/>
              <a:t>8 bits - 256 - one byte</a:t>
            </a:r>
          </a:p>
          <a:p>
            <a:pPr lvl="2"/>
            <a:r>
              <a:rPr lang="en-US" dirty="0"/>
              <a:t>Mathematically: n bits yields 2</a:t>
            </a:r>
            <a:r>
              <a:rPr lang="en-US" baseline="30000" dirty="0"/>
              <a:t>n</a:t>
            </a:r>
            <a:r>
              <a:rPr lang="en-US" dirty="0"/>
              <a:t> patterns (2 to the nth power)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E5663-9EDB-A743-B33A-10134B37323D}"/>
              </a:ext>
            </a:extLst>
          </p:cNvPr>
          <p:cNvSpPr/>
          <p:nvPr/>
        </p:nvSpPr>
        <p:spPr>
          <a:xfrm>
            <a:off x="7748598" y="6364893"/>
            <a:ext cx="41793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hlinkClick r:id="rId2"/>
              </a:rPr>
              <a:t>https://web.stanford.edu/class/cs101/bits-bytes.html</a:t>
            </a:r>
            <a:endParaRPr lang="en-US" sz="1100" dirty="0"/>
          </a:p>
          <a:p>
            <a:r>
              <a:rPr lang="en-US" sz="1100" dirty="0"/>
              <a:t>https://</a:t>
            </a:r>
            <a:r>
              <a:rPr lang="en-US" sz="1100" dirty="0" err="1"/>
              <a:t>www.colocationamerica.com</a:t>
            </a:r>
            <a:r>
              <a:rPr lang="en-US" sz="1100" dirty="0"/>
              <a:t>/images/bit-byte-</a:t>
            </a:r>
            <a:r>
              <a:rPr lang="en-US" sz="1100" dirty="0" err="1"/>
              <a:t>comparison.jpg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B1655-6031-014F-A591-FDF36C087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449" y="3175376"/>
            <a:ext cx="4110420" cy="205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0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1298</Words>
  <Application>Microsoft Macintosh PowerPoint</Application>
  <PresentationFormat>Widescreen</PresentationFormat>
  <Paragraphs>195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Wingdings</vt:lpstr>
      <vt:lpstr>Office Theme</vt:lpstr>
      <vt:lpstr>Access the slides and files here:   </vt:lpstr>
      <vt:lpstr>#3.1</vt:lpstr>
      <vt:lpstr>Transferring files to your personal computer</vt:lpstr>
      <vt:lpstr>Visualizing read pile-ups with IGV</vt:lpstr>
      <vt:lpstr>Open python in terminal or write a script</vt:lpstr>
      <vt:lpstr>The foundations of coding</vt:lpstr>
      <vt:lpstr>Integers</vt:lpstr>
      <vt:lpstr>Floats</vt:lpstr>
      <vt:lpstr>Let’s talk about how memory works</vt:lpstr>
      <vt:lpstr>Floats and doubles</vt:lpstr>
      <vt:lpstr>Mixing data types</vt:lpstr>
      <vt:lpstr>Strings</vt:lpstr>
      <vt:lpstr>Arrays</vt:lpstr>
      <vt:lpstr>Indexing</vt:lpstr>
      <vt:lpstr>Sets</vt:lpstr>
      <vt:lpstr>Dictionaries (or hashes)</vt:lpstr>
      <vt:lpstr>How to dictionaries, hashes, and sets work?</vt:lpstr>
      <vt:lpstr>Array vs dictionary performance</vt:lpstr>
      <vt:lpstr>Array vs dictionary performance</vt:lpstr>
      <vt:lpstr>Functions: A not-so-black box</vt:lpstr>
      <vt:lpstr>Functions</vt:lpstr>
      <vt:lpstr>Libraries</vt:lpstr>
      <vt:lpstr>Loading a library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#2.1</dc:title>
  <dc:creator>Microsoft Office User</dc:creator>
  <cp:lastModifiedBy>Microsoft Office User</cp:lastModifiedBy>
  <cp:revision>9</cp:revision>
  <dcterms:created xsi:type="dcterms:W3CDTF">2020-06-03T20:35:14Z</dcterms:created>
  <dcterms:modified xsi:type="dcterms:W3CDTF">2020-06-14T19:10:13Z</dcterms:modified>
</cp:coreProperties>
</file>