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319" r:id="rId2"/>
    <p:sldId id="256" r:id="rId3"/>
    <p:sldId id="285" r:id="rId4"/>
    <p:sldId id="260" r:id="rId5"/>
    <p:sldId id="286" r:id="rId6"/>
    <p:sldId id="287" r:id="rId7"/>
    <p:sldId id="288" r:id="rId8"/>
    <p:sldId id="270" r:id="rId9"/>
    <p:sldId id="271" r:id="rId10"/>
    <p:sldId id="272" r:id="rId11"/>
    <p:sldId id="273" r:id="rId12"/>
    <p:sldId id="289" r:id="rId13"/>
    <p:sldId id="321" r:id="rId14"/>
    <p:sldId id="290" r:id="rId15"/>
    <p:sldId id="291"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940E0-E864-DF4A-BD26-2C2246AC4E05}" type="datetimeFigureOut">
              <a:rPr lang="en-US" smtClean="0"/>
              <a:t>6/14/20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D480C-B22B-9744-AC27-082F71E496D4}" type="slidenum">
              <a:rPr lang="en-US" smtClean="0"/>
              <a:t>‹#›</a:t>
            </a:fld>
            <a:endParaRPr lang="en-US"/>
          </a:p>
        </p:txBody>
      </p:sp>
    </p:spTree>
    <p:extLst>
      <p:ext uri="{BB962C8B-B14F-4D97-AF65-F5344CB8AC3E}">
        <p14:creationId xmlns:p14="http://schemas.microsoft.com/office/powerpoint/2010/main" val="880433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480C-B22B-9744-AC27-082F71E496D4}" type="slidenum">
              <a:rPr lang="en-US" smtClean="0"/>
              <a:t>2</a:t>
            </a:fld>
            <a:endParaRPr lang="en-US"/>
          </a:p>
        </p:txBody>
      </p:sp>
    </p:spTree>
    <p:extLst>
      <p:ext uri="{BB962C8B-B14F-4D97-AF65-F5344CB8AC3E}">
        <p14:creationId xmlns:p14="http://schemas.microsoft.com/office/powerpoint/2010/main" val="327978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DFA0-856B-DC43-8FE7-71A8EE5B95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E3E09F-3C2F-574C-ACC2-BB7AF7E33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372AFA-63D3-FB44-ADBD-B00A16BAFBD9}"/>
              </a:ext>
            </a:extLst>
          </p:cNvPr>
          <p:cNvSpPr>
            <a:spLocks noGrp="1"/>
          </p:cNvSpPr>
          <p:nvPr>
            <p:ph type="dt" sz="half" idx="10"/>
          </p:nvPr>
        </p:nvSpPr>
        <p:spPr/>
        <p:txBody>
          <a:bodyPr/>
          <a:lstStyle/>
          <a:p>
            <a:fld id="{B4805629-43F6-3C4F-A3A1-18FEAB524198}" type="datetimeFigureOut">
              <a:rPr lang="en-US" smtClean="0"/>
              <a:t>6/14/20</a:t>
            </a:fld>
            <a:endParaRPr lang="en-US"/>
          </a:p>
        </p:txBody>
      </p:sp>
      <p:sp>
        <p:nvSpPr>
          <p:cNvPr id="5" name="Footer Placeholder 4">
            <a:extLst>
              <a:ext uri="{FF2B5EF4-FFF2-40B4-BE49-F238E27FC236}">
                <a16:creationId xmlns:a16="http://schemas.microsoft.com/office/drawing/2014/main" id="{601CE63E-A20D-DF4D-9F94-5ABAF4A0E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733A5-CA20-B740-8DD3-671809C39295}"/>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25473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305F-DD94-474A-A793-5854C51BB2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4B60FC-6732-9141-8BEB-B40AB86251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2DB8C-8624-F644-96A6-AAEE9F88D358}"/>
              </a:ext>
            </a:extLst>
          </p:cNvPr>
          <p:cNvSpPr>
            <a:spLocks noGrp="1"/>
          </p:cNvSpPr>
          <p:nvPr>
            <p:ph type="dt" sz="half" idx="10"/>
          </p:nvPr>
        </p:nvSpPr>
        <p:spPr/>
        <p:txBody>
          <a:bodyPr/>
          <a:lstStyle/>
          <a:p>
            <a:fld id="{B4805629-43F6-3C4F-A3A1-18FEAB524198}" type="datetimeFigureOut">
              <a:rPr lang="en-US" smtClean="0"/>
              <a:t>6/14/20</a:t>
            </a:fld>
            <a:endParaRPr lang="en-US"/>
          </a:p>
        </p:txBody>
      </p:sp>
      <p:sp>
        <p:nvSpPr>
          <p:cNvPr id="5" name="Footer Placeholder 4">
            <a:extLst>
              <a:ext uri="{FF2B5EF4-FFF2-40B4-BE49-F238E27FC236}">
                <a16:creationId xmlns:a16="http://schemas.microsoft.com/office/drawing/2014/main" id="{C19A89EB-E6C8-EF47-BC08-B8664AD3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1D3DD-A1EA-514D-9ECF-8274264C3276}"/>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115383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8BEA34-931C-1746-B1D7-51181BA64B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A34F8E-39BF-B34A-9C6A-E2DE151D4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822C5-73E7-2A46-ABC8-715A9EA84B07}"/>
              </a:ext>
            </a:extLst>
          </p:cNvPr>
          <p:cNvSpPr>
            <a:spLocks noGrp="1"/>
          </p:cNvSpPr>
          <p:nvPr>
            <p:ph type="dt" sz="half" idx="10"/>
          </p:nvPr>
        </p:nvSpPr>
        <p:spPr/>
        <p:txBody>
          <a:bodyPr/>
          <a:lstStyle/>
          <a:p>
            <a:fld id="{B4805629-43F6-3C4F-A3A1-18FEAB524198}" type="datetimeFigureOut">
              <a:rPr lang="en-US" smtClean="0"/>
              <a:t>6/14/20</a:t>
            </a:fld>
            <a:endParaRPr lang="en-US"/>
          </a:p>
        </p:txBody>
      </p:sp>
      <p:sp>
        <p:nvSpPr>
          <p:cNvPr id="5" name="Footer Placeholder 4">
            <a:extLst>
              <a:ext uri="{FF2B5EF4-FFF2-40B4-BE49-F238E27FC236}">
                <a16:creationId xmlns:a16="http://schemas.microsoft.com/office/drawing/2014/main" id="{15360142-382A-3544-84C0-A6BE3B0FC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74E30-2E17-F647-BA58-67FB290FBE91}"/>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277649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27D2-FD28-ED46-A8DE-F12C25692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D3DF02-EDE6-8147-BAE0-0F6EDD83A2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BEF54-6612-8843-BC81-307134FD4C9C}"/>
              </a:ext>
            </a:extLst>
          </p:cNvPr>
          <p:cNvSpPr>
            <a:spLocks noGrp="1"/>
          </p:cNvSpPr>
          <p:nvPr>
            <p:ph type="dt" sz="half" idx="10"/>
          </p:nvPr>
        </p:nvSpPr>
        <p:spPr/>
        <p:txBody>
          <a:bodyPr/>
          <a:lstStyle/>
          <a:p>
            <a:fld id="{B4805629-43F6-3C4F-A3A1-18FEAB524198}" type="datetimeFigureOut">
              <a:rPr lang="en-US" smtClean="0"/>
              <a:t>6/14/20</a:t>
            </a:fld>
            <a:endParaRPr lang="en-US"/>
          </a:p>
        </p:txBody>
      </p:sp>
      <p:sp>
        <p:nvSpPr>
          <p:cNvPr id="5" name="Footer Placeholder 4">
            <a:extLst>
              <a:ext uri="{FF2B5EF4-FFF2-40B4-BE49-F238E27FC236}">
                <a16:creationId xmlns:a16="http://schemas.microsoft.com/office/drawing/2014/main" id="{416122A7-6566-A549-AC0F-52733E169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0D12B-3222-5547-80FE-B16B385C8609}"/>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202536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0DE3-699B-224D-BB70-E69AED5A8C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3FD648-3A56-B242-8E53-3A07CA1DBA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D47A0E-7E3D-8F4A-BE9F-6D0F35A0AF85}"/>
              </a:ext>
            </a:extLst>
          </p:cNvPr>
          <p:cNvSpPr>
            <a:spLocks noGrp="1"/>
          </p:cNvSpPr>
          <p:nvPr>
            <p:ph type="dt" sz="half" idx="10"/>
          </p:nvPr>
        </p:nvSpPr>
        <p:spPr/>
        <p:txBody>
          <a:bodyPr/>
          <a:lstStyle/>
          <a:p>
            <a:fld id="{B4805629-43F6-3C4F-A3A1-18FEAB524198}" type="datetimeFigureOut">
              <a:rPr lang="en-US" smtClean="0"/>
              <a:t>6/14/20</a:t>
            </a:fld>
            <a:endParaRPr lang="en-US"/>
          </a:p>
        </p:txBody>
      </p:sp>
      <p:sp>
        <p:nvSpPr>
          <p:cNvPr id="5" name="Footer Placeholder 4">
            <a:extLst>
              <a:ext uri="{FF2B5EF4-FFF2-40B4-BE49-F238E27FC236}">
                <a16:creationId xmlns:a16="http://schemas.microsoft.com/office/drawing/2014/main" id="{3674324F-1FFF-BF4D-8E2B-1AB895BB1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5D8DF-8F9B-A144-8250-60A44C0B43CD}"/>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56205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14E2-2E8A-6545-8C12-5AFF1FE8C7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8142FF-11DA-EA40-9A2A-46E5269CF5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1204E-40C3-2F49-A1BC-19D2D7FA1B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2A2339-2100-9A4B-AF33-B628C8F610F8}"/>
              </a:ext>
            </a:extLst>
          </p:cNvPr>
          <p:cNvSpPr>
            <a:spLocks noGrp="1"/>
          </p:cNvSpPr>
          <p:nvPr>
            <p:ph type="dt" sz="half" idx="10"/>
          </p:nvPr>
        </p:nvSpPr>
        <p:spPr/>
        <p:txBody>
          <a:bodyPr/>
          <a:lstStyle/>
          <a:p>
            <a:fld id="{B4805629-43F6-3C4F-A3A1-18FEAB524198}" type="datetimeFigureOut">
              <a:rPr lang="en-US" smtClean="0"/>
              <a:t>6/14/20</a:t>
            </a:fld>
            <a:endParaRPr lang="en-US"/>
          </a:p>
        </p:txBody>
      </p:sp>
      <p:sp>
        <p:nvSpPr>
          <p:cNvPr id="6" name="Footer Placeholder 5">
            <a:extLst>
              <a:ext uri="{FF2B5EF4-FFF2-40B4-BE49-F238E27FC236}">
                <a16:creationId xmlns:a16="http://schemas.microsoft.com/office/drawing/2014/main" id="{BD06F592-A120-9541-8CFC-58E2B9EB3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27EE5-5A9A-544B-A357-D535AF13A204}"/>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153793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FC2C-1938-7544-9E5B-1FB393CF78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87AEAC-6FA6-E24C-A1E1-68A8D01ED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7F5888-A781-4A48-A35C-9CA115470F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22AB32-6209-7A46-B79E-66F3495201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C02A74-8CED-5F4F-B5F0-6E190BCE11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E73CE7-D6B3-C645-A11C-4FEA092325F6}"/>
              </a:ext>
            </a:extLst>
          </p:cNvPr>
          <p:cNvSpPr>
            <a:spLocks noGrp="1"/>
          </p:cNvSpPr>
          <p:nvPr>
            <p:ph type="dt" sz="half" idx="10"/>
          </p:nvPr>
        </p:nvSpPr>
        <p:spPr/>
        <p:txBody>
          <a:bodyPr/>
          <a:lstStyle/>
          <a:p>
            <a:fld id="{B4805629-43F6-3C4F-A3A1-18FEAB524198}" type="datetimeFigureOut">
              <a:rPr lang="en-US" smtClean="0"/>
              <a:t>6/14/20</a:t>
            </a:fld>
            <a:endParaRPr lang="en-US"/>
          </a:p>
        </p:txBody>
      </p:sp>
      <p:sp>
        <p:nvSpPr>
          <p:cNvPr id="8" name="Footer Placeholder 7">
            <a:extLst>
              <a:ext uri="{FF2B5EF4-FFF2-40B4-BE49-F238E27FC236}">
                <a16:creationId xmlns:a16="http://schemas.microsoft.com/office/drawing/2014/main" id="{64CAC65D-1E07-F34D-8381-0181086ACE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BBAB71-4D97-7740-87C0-1FCD6F8E3205}"/>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4044684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20A6-DFE0-E547-8D78-20E15CC607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98B84B-9668-454B-AC22-5EC02C59C24F}"/>
              </a:ext>
            </a:extLst>
          </p:cNvPr>
          <p:cNvSpPr>
            <a:spLocks noGrp="1"/>
          </p:cNvSpPr>
          <p:nvPr>
            <p:ph type="dt" sz="half" idx="10"/>
          </p:nvPr>
        </p:nvSpPr>
        <p:spPr/>
        <p:txBody>
          <a:bodyPr/>
          <a:lstStyle/>
          <a:p>
            <a:fld id="{B4805629-43F6-3C4F-A3A1-18FEAB524198}" type="datetimeFigureOut">
              <a:rPr lang="en-US" smtClean="0"/>
              <a:t>6/14/20</a:t>
            </a:fld>
            <a:endParaRPr lang="en-US"/>
          </a:p>
        </p:txBody>
      </p:sp>
      <p:sp>
        <p:nvSpPr>
          <p:cNvPr id="4" name="Footer Placeholder 3">
            <a:extLst>
              <a:ext uri="{FF2B5EF4-FFF2-40B4-BE49-F238E27FC236}">
                <a16:creationId xmlns:a16="http://schemas.microsoft.com/office/drawing/2014/main" id="{9FBC124B-716C-454B-82CE-C4D7178F0B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C7AB81-0B87-EE4A-A272-3CDEF5842B2D}"/>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415034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BC1E4-A168-F14D-AAE9-DC5C35D70960}"/>
              </a:ext>
            </a:extLst>
          </p:cNvPr>
          <p:cNvSpPr>
            <a:spLocks noGrp="1"/>
          </p:cNvSpPr>
          <p:nvPr>
            <p:ph type="dt" sz="half" idx="10"/>
          </p:nvPr>
        </p:nvSpPr>
        <p:spPr/>
        <p:txBody>
          <a:bodyPr/>
          <a:lstStyle/>
          <a:p>
            <a:fld id="{B4805629-43F6-3C4F-A3A1-18FEAB524198}" type="datetimeFigureOut">
              <a:rPr lang="en-US" smtClean="0"/>
              <a:t>6/14/20</a:t>
            </a:fld>
            <a:endParaRPr lang="en-US"/>
          </a:p>
        </p:txBody>
      </p:sp>
      <p:sp>
        <p:nvSpPr>
          <p:cNvPr id="3" name="Footer Placeholder 2">
            <a:extLst>
              <a:ext uri="{FF2B5EF4-FFF2-40B4-BE49-F238E27FC236}">
                <a16:creationId xmlns:a16="http://schemas.microsoft.com/office/drawing/2014/main" id="{09CDE939-6199-5547-8A9D-1929E403D6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6683CE-8CB9-674A-91BA-65B1EC682527}"/>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3697953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9370-CEDD-314B-B9A1-163756825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23B9A1-4132-994C-880E-31529D1B13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5692EB-A3FE-3747-8893-B24B9E6D5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12377-258E-404C-BC8B-3610F34F12C6}"/>
              </a:ext>
            </a:extLst>
          </p:cNvPr>
          <p:cNvSpPr>
            <a:spLocks noGrp="1"/>
          </p:cNvSpPr>
          <p:nvPr>
            <p:ph type="dt" sz="half" idx="10"/>
          </p:nvPr>
        </p:nvSpPr>
        <p:spPr/>
        <p:txBody>
          <a:bodyPr/>
          <a:lstStyle/>
          <a:p>
            <a:fld id="{B4805629-43F6-3C4F-A3A1-18FEAB524198}" type="datetimeFigureOut">
              <a:rPr lang="en-US" smtClean="0"/>
              <a:t>6/14/20</a:t>
            </a:fld>
            <a:endParaRPr lang="en-US"/>
          </a:p>
        </p:txBody>
      </p:sp>
      <p:sp>
        <p:nvSpPr>
          <p:cNvPr id="6" name="Footer Placeholder 5">
            <a:extLst>
              <a:ext uri="{FF2B5EF4-FFF2-40B4-BE49-F238E27FC236}">
                <a16:creationId xmlns:a16="http://schemas.microsoft.com/office/drawing/2014/main" id="{E5AC986A-92D4-AD4A-BF55-068DF8411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B6277-8B78-6E42-806D-F40199C7B44B}"/>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106464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031D-3900-6748-926A-36841291C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7C5C74-FF98-B64D-A604-C8C0E26DF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9429F-5290-4240-B2FE-54D2BFE2B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70291-3810-7244-891D-E062FFD94B88}"/>
              </a:ext>
            </a:extLst>
          </p:cNvPr>
          <p:cNvSpPr>
            <a:spLocks noGrp="1"/>
          </p:cNvSpPr>
          <p:nvPr>
            <p:ph type="dt" sz="half" idx="10"/>
          </p:nvPr>
        </p:nvSpPr>
        <p:spPr/>
        <p:txBody>
          <a:bodyPr/>
          <a:lstStyle/>
          <a:p>
            <a:fld id="{B4805629-43F6-3C4F-A3A1-18FEAB524198}" type="datetimeFigureOut">
              <a:rPr lang="en-US" smtClean="0"/>
              <a:t>6/14/20</a:t>
            </a:fld>
            <a:endParaRPr lang="en-US"/>
          </a:p>
        </p:txBody>
      </p:sp>
      <p:sp>
        <p:nvSpPr>
          <p:cNvPr id="6" name="Footer Placeholder 5">
            <a:extLst>
              <a:ext uri="{FF2B5EF4-FFF2-40B4-BE49-F238E27FC236}">
                <a16:creationId xmlns:a16="http://schemas.microsoft.com/office/drawing/2014/main" id="{6F6CAEA8-0A5D-F74D-B63E-8E6420922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DE155-9A58-4748-97A0-B7A786D022DE}"/>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312951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D2DCE3-3DA7-C54C-9A03-D25FBBAB6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0C91C4-05F9-A346-B7B2-54F18CEEC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6A0AD-B47C-8E48-B80D-B53C76EF0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05629-43F6-3C4F-A3A1-18FEAB524198}" type="datetimeFigureOut">
              <a:rPr lang="en-US" smtClean="0"/>
              <a:t>6/14/20</a:t>
            </a:fld>
            <a:endParaRPr lang="en-US"/>
          </a:p>
        </p:txBody>
      </p:sp>
      <p:sp>
        <p:nvSpPr>
          <p:cNvPr id="5" name="Footer Placeholder 4">
            <a:extLst>
              <a:ext uri="{FF2B5EF4-FFF2-40B4-BE49-F238E27FC236}">
                <a16:creationId xmlns:a16="http://schemas.microsoft.com/office/drawing/2014/main" id="{CD240E38-5E3E-7F4C-A3E3-0C88276B2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BD2486-3C59-4B49-AB56-71B8C61E2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6BD74-6EB6-1848-8E95-D6DD2F5ED042}" type="slidenum">
              <a:rPr lang="en-US" smtClean="0"/>
              <a:t>‹#›</a:t>
            </a:fld>
            <a:endParaRPr lang="en-US"/>
          </a:p>
        </p:txBody>
      </p:sp>
    </p:spTree>
    <p:extLst>
      <p:ext uri="{BB962C8B-B14F-4D97-AF65-F5344CB8AC3E}">
        <p14:creationId xmlns:p14="http://schemas.microsoft.com/office/powerpoint/2010/main" val="90520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berg/rutter_lab_coding_bootcamp"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tatmethods.net/management/operator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C2D99-A2BA-C743-9C28-3F8F66D71203}"/>
              </a:ext>
            </a:extLst>
          </p:cNvPr>
          <p:cNvSpPr>
            <a:spLocks noGrp="1"/>
          </p:cNvSpPr>
          <p:nvPr>
            <p:ph type="title"/>
          </p:nvPr>
        </p:nvSpPr>
        <p:spPr>
          <a:xfrm>
            <a:off x="2383221" y="2103437"/>
            <a:ext cx="10515600" cy="1325563"/>
          </a:xfrm>
        </p:spPr>
        <p:txBody>
          <a:bodyPr/>
          <a:lstStyle/>
          <a:p>
            <a:r>
              <a:rPr lang="en-US" dirty="0"/>
              <a:t>Access the slides and files here: </a:t>
            </a:r>
            <a:br>
              <a:rPr lang="en-US" dirty="0"/>
            </a:br>
            <a:r>
              <a:rPr lang="en-US" dirty="0"/>
              <a:t>	</a:t>
            </a:r>
          </a:p>
        </p:txBody>
      </p:sp>
      <p:sp>
        <p:nvSpPr>
          <p:cNvPr id="4" name="Rectangle 3">
            <a:extLst>
              <a:ext uri="{FF2B5EF4-FFF2-40B4-BE49-F238E27FC236}">
                <a16:creationId xmlns:a16="http://schemas.microsoft.com/office/drawing/2014/main" id="{6B53121B-F976-974C-8963-03F6AF4F9F81}"/>
              </a:ext>
            </a:extLst>
          </p:cNvPr>
          <p:cNvSpPr/>
          <p:nvPr/>
        </p:nvSpPr>
        <p:spPr>
          <a:xfrm>
            <a:off x="1316390" y="3038855"/>
            <a:ext cx="8961749" cy="584775"/>
          </a:xfrm>
          <a:prstGeom prst="rect">
            <a:avLst/>
          </a:prstGeom>
        </p:spPr>
        <p:txBody>
          <a:bodyPr wrap="none">
            <a:spAutoFit/>
          </a:bodyPr>
          <a:lstStyle/>
          <a:p>
            <a:r>
              <a:rPr lang="en-US" sz="3200" dirty="0">
                <a:hlinkClick r:id="rId2"/>
              </a:rPr>
              <a:t>https://github.com/j-berg/bioinformatics_bootcamp</a:t>
            </a:r>
            <a:endParaRPr lang="en-US" sz="3200" dirty="0"/>
          </a:p>
        </p:txBody>
      </p:sp>
    </p:spTree>
    <p:extLst>
      <p:ext uri="{BB962C8B-B14F-4D97-AF65-F5344CB8AC3E}">
        <p14:creationId xmlns:p14="http://schemas.microsoft.com/office/powerpoint/2010/main" val="34762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CA21-0513-2D4E-A1D2-3ADBD0CE4A44}"/>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708B1C8A-2B25-6A45-A832-8FA5035BEC87}"/>
              </a:ext>
            </a:extLst>
          </p:cNvPr>
          <p:cNvSpPr>
            <a:spLocks noGrp="1"/>
          </p:cNvSpPr>
          <p:nvPr>
            <p:ph idx="1"/>
          </p:nvPr>
        </p:nvSpPr>
        <p:spPr/>
        <p:txBody>
          <a:bodyPr>
            <a:normAutofit fontScale="92500"/>
          </a:bodyPr>
          <a:lstStyle/>
          <a:p>
            <a:r>
              <a:rPr lang="en-US" dirty="0"/>
              <a:t>What if we don’t know how many iterations we want to run?</a:t>
            </a:r>
          </a:p>
          <a:p>
            <a:pPr marL="0" indent="0">
              <a:buNone/>
            </a:pPr>
            <a:r>
              <a:rPr lang="en-US" dirty="0">
                <a:latin typeface="Consolas" panose="020B0609020204030204" pitchFamily="49" charset="0"/>
                <a:cs typeface="Consolas" panose="020B0609020204030204" pitchFamily="49" charset="0"/>
              </a:rPr>
              <a:t>&gt;&gt;&gt; y = 0      # We initialize the counting variable here</a:t>
            </a:r>
          </a:p>
          <a:p>
            <a:pPr marL="0" indent="0">
              <a:buNone/>
            </a:pPr>
            <a:r>
              <a:rPr lang="en-US" dirty="0">
                <a:latin typeface="Consolas" panose="020B0609020204030204" pitchFamily="49" charset="0"/>
                <a:cs typeface="Consolas" panose="020B0609020204030204" pitchFamily="49" charset="0"/>
              </a:rPr>
              <a:t>&gt;&gt;&gt; while y &lt; 10:</a:t>
            </a:r>
          </a:p>
          <a:p>
            <a:pPr marL="0" indent="0">
              <a:buNone/>
            </a:pPr>
            <a:r>
              <a:rPr lang="en-US" dirty="0">
                <a:latin typeface="Consolas" panose="020B0609020204030204" pitchFamily="49" charset="0"/>
                <a:cs typeface="Consolas" panose="020B0609020204030204" pitchFamily="49" charset="0"/>
              </a:rPr>
              <a:t>	print(“Hello”)</a:t>
            </a:r>
          </a:p>
          <a:p>
            <a:pPr marL="0" indent="0">
              <a:buNone/>
            </a:pPr>
            <a:r>
              <a:rPr lang="en-US" dirty="0">
                <a:latin typeface="Consolas" panose="020B0609020204030204" pitchFamily="49" charset="0"/>
                <a:cs typeface="Consolas" panose="020B0609020204030204" pitchFamily="49" charset="0"/>
              </a:rPr>
              <a:t>	y += 1    # or y = y + 1</a:t>
            </a:r>
          </a:p>
          <a:p>
            <a:pPr marL="0" indent="0">
              <a:buNone/>
            </a:pPr>
            <a:r>
              <a:rPr lang="en-US" dirty="0">
                <a:latin typeface="Consolas" panose="020B0609020204030204" pitchFamily="49" charset="0"/>
                <a:cs typeface="Consolas" panose="020B0609020204030204" pitchFamily="49" charset="0"/>
              </a:rPr>
              <a:t>&gt;&gt;&gt; print(”Goodbye”)</a:t>
            </a:r>
          </a:p>
          <a:p>
            <a:pPr marL="0" indent="0">
              <a:buNone/>
            </a:pPr>
            <a:endParaRPr lang="en-US" dirty="0"/>
          </a:p>
          <a:p>
            <a:r>
              <a:rPr lang="en-US" dirty="0"/>
              <a:t>However, this is flexible, if we changed the iterator to only add 0.5, would run 2x loops</a:t>
            </a:r>
          </a:p>
        </p:txBody>
      </p:sp>
    </p:spTree>
    <p:extLst>
      <p:ext uri="{BB962C8B-B14F-4D97-AF65-F5344CB8AC3E}">
        <p14:creationId xmlns:p14="http://schemas.microsoft.com/office/powerpoint/2010/main" val="368614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D5B6-A81B-0A49-A2B3-AC50C9064784}"/>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078F52B7-0B25-D941-B89F-6AA0C260C1EC}"/>
              </a:ext>
            </a:extLst>
          </p:cNvPr>
          <p:cNvSpPr>
            <a:spLocks noGrp="1"/>
          </p:cNvSpPr>
          <p:nvPr>
            <p:ph idx="1"/>
          </p:nvPr>
        </p:nvSpPr>
        <p:spPr/>
        <p:txBody>
          <a:bodyPr/>
          <a:lstStyle/>
          <a:p>
            <a:r>
              <a:rPr lang="en-US" dirty="0"/>
              <a:t>Helpful for packaging commonly used tasks</a:t>
            </a:r>
          </a:p>
          <a:p>
            <a:r>
              <a:rPr lang="en-US" dirty="0"/>
              <a:t>Components:</a:t>
            </a:r>
          </a:p>
          <a:p>
            <a:pPr lvl="1"/>
            <a:r>
              <a:rPr lang="en-US" dirty="0"/>
              <a:t>Function name </a:t>
            </a:r>
          </a:p>
          <a:p>
            <a:pPr lvl="1"/>
            <a:r>
              <a:rPr lang="en-US" dirty="0"/>
              <a:t>Input variable(s)</a:t>
            </a:r>
          </a:p>
          <a:p>
            <a:pPr lvl="1"/>
            <a:r>
              <a:rPr lang="en-US" dirty="0"/>
              <a:t>Task </a:t>
            </a:r>
          </a:p>
          <a:p>
            <a:pPr lvl="1"/>
            <a:r>
              <a:rPr lang="en-US" dirty="0"/>
              <a:t>Output variable(s)</a:t>
            </a:r>
          </a:p>
        </p:txBody>
      </p:sp>
    </p:spTree>
    <p:extLst>
      <p:ext uri="{BB962C8B-B14F-4D97-AF65-F5344CB8AC3E}">
        <p14:creationId xmlns:p14="http://schemas.microsoft.com/office/powerpoint/2010/main" val="274500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927E-A2AF-274B-8D4D-F0697D072A8D}"/>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4FE28027-DD9D-C447-92A4-C3D042D3541D}"/>
              </a:ext>
            </a:extLst>
          </p:cNvPr>
          <p:cNvSpPr>
            <a:spLocks noGrp="1"/>
          </p:cNvSpPr>
          <p:nvPr>
            <p:ph idx="1"/>
          </p:nvPr>
        </p:nvSpPr>
        <p:spPr/>
        <p:txBody>
          <a:bodyPr>
            <a:normAutofit fontScale="77500" lnSpcReduction="20000"/>
          </a:bodyPr>
          <a:lstStyle/>
          <a:p>
            <a:pPr marL="0" indent="0">
              <a:buNone/>
            </a:pPr>
            <a:r>
              <a:rPr lang="en-US" dirty="0">
                <a:latin typeface="Consolas" panose="020B0609020204030204" pitchFamily="49" charset="0"/>
                <a:cs typeface="Consolas" panose="020B0609020204030204" pitchFamily="49" charset="0"/>
              </a:rPr>
              <a:t>&gt;&gt;&gt; def </a:t>
            </a:r>
            <a:r>
              <a:rPr lang="en-US" dirty="0" err="1">
                <a:latin typeface="Consolas" panose="020B0609020204030204" pitchFamily="49" charset="0"/>
                <a:cs typeface="Consolas" panose="020B0609020204030204" pitchFamily="49" charset="0"/>
              </a:rPr>
              <a:t>addone</a:t>
            </a:r>
            <a:r>
              <a:rPr lang="en-US" dirty="0">
                <a:latin typeface="Consolas" panose="020B0609020204030204" pitchFamily="49" charset="0"/>
                <a:cs typeface="Consolas" panose="020B0609020204030204" pitchFamily="49" charset="0"/>
              </a:rPr>
              <a:t>(x):</a:t>
            </a:r>
          </a:p>
          <a:p>
            <a:pPr marL="0" indent="0">
              <a:buNone/>
            </a:pPr>
            <a:r>
              <a:rPr lang="en-US" dirty="0">
                <a:latin typeface="Consolas" panose="020B0609020204030204" pitchFamily="49" charset="0"/>
                <a:cs typeface="Consolas" panose="020B0609020204030204" pitchFamily="49" charset="0"/>
              </a:rPr>
              <a:t>	x = x + 1</a:t>
            </a:r>
          </a:p>
          <a:p>
            <a:pPr marL="0" indent="0">
              <a:buNone/>
            </a:pPr>
            <a:r>
              <a:rPr lang="en-US" dirty="0">
                <a:latin typeface="Consolas" panose="020B0609020204030204" pitchFamily="49" charset="0"/>
                <a:cs typeface="Consolas" panose="020B0609020204030204" pitchFamily="49" charset="0"/>
              </a:rPr>
              <a:t>	return x</a:t>
            </a:r>
          </a:p>
          <a:p>
            <a:pPr marL="0" indent="0">
              <a:buNone/>
            </a:pPr>
            <a:r>
              <a:rPr lang="en-US" dirty="0">
                <a:latin typeface="Consolas" panose="020B0609020204030204" pitchFamily="49" charset="0"/>
                <a:cs typeface="Consolas" panose="020B0609020204030204" pitchFamily="49" charset="0"/>
              </a:rPr>
              <a:t>&gt;&gt;&gt; </a:t>
            </a:r>
            <a:r>
              <a:rPr lang="en-US" dirty="0" err="1">
                <a:latin typeface="Consolas" panose="020B0609020204030204" pitchFamily="49" charset="0"/>
                <a:cs typeface="Consolas" panose="020B0609020204030204" pitchFamily="49" charset="0"/>
              </a:rPr>
              <a:t>addone</a:t>
            </a:r>
            <a:r>
              <a:rPr lang="en-US" dirty="0">
                <a:latin typeface="Consolas" panose="020B0609020204030204" pitchFamily="49" charset="0"/>
                <a:cs typeface="Consolas" panose="020B0609020204030204" pitchFamily="49" charset="0"/>
              </a:rPr>
              <a:t>(1)</a:t>
            </a:r>
          </a:p>
          <a:p>
            <a:pPr marL="0" indent="0">
              <a:buNone/>
            </a:pPr>
            <a:r>
              <a:rPr lang="en-US" dirty="0">
                <a:latin typeface="Consolas" panose="020B0609020204030204" pitchFamily="49" charset="0"/>
                <a:cs typeface="Consolas" panose="020B0609020204030204" pitchFamily="49" charset="0"/>
              </a:rPr>
              <a:t>2</a:t>
            </a:r>
          </a:p>
          <a:p>
            <a:pPr marL="0" indent="0">
              <a:buNone/>
            </a:pPr>
            <a:r>
              <a:rPr lang="en-US" dirty="0">
                <a:latin typeface="Consolas" panose="020B0609020204030204" pitchFamily="49" charset="0"/>
                <a:cs typeface="Consolas" panose="020B0609020204030204" pitchFamily="49" charset="0"/>
              </a:rPr>
              <a:t>&gt;&gt;&gt; x</a:t>
            </a:r>
          </a:p>
          <a:p>
            <a:pPr marL="0" indent="0">
              <a:buNone/>
            </a:pPr>
            <a:r>
              <a:rPr lang="en-US" dirty="0"/>
              <a:t>Traceback (most recent call last):</a:t>
            </a:r>
          </a:p>
          <a:p>
            <a:pPr marL="0" indent="0">
              <a:buNone/>
            </a:pPr>
            <a:r>
              <a:rPr lang="en-US" dirty="0"/>
              <a:t>    File "&lt;stdin&gt;", line 1, in &lt;module&gt;</a:t>
            </a:r>
          </a:p>
          <a:p>
            <a:pPr marL="0" indent="0">
              <a:buNone/>
            </a:pPr>
            <a:r>
              <a:rPr lang="en-US" dirty="0" err="1"/>
              <a:t>NameError</a:t>
            </a:r>
            <a:r>
              <a:rPr lang="en-US" dirty="0"/>
              <a:t>: name 'x' is not define</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t>Variables set or called in function are only available for that function call, will not set or modify outside variables (usually)</a:t>
            </a:r>
          </a:p>
        </p:txBody>
      </p:sp>
    </p:spTree>
    <p:extLst>
      <p:ext uri="{BB962C8B-B14F-4D97-AF65-F5344CB8AC3E}">
        <p14:creationId xmlns:p14="http://schemas.microsoft.com/office/powerpoint/2010/main" val="3980550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927E-A2AF-274B-8D4D-F0697D072A8D}"/>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4FE28027-DD9D-C447-92A4-C3D042D3541D}"/>
              </a:ext>
            </a:extLst>
          </p:cNvPr>
          <p:cNvSpPr>
            <a:spLocks noGrp="1"/>
          </p:cNvSpPr>
          <p:nvPr>
            <p:ph idx="1"/>
          </p:nvPr>
        </p:nvSpPr>
        <p:spPr/>
        <p:txBody>
          <a:bodyPr>
            <a:normAutofit/>
          </a:bodyPr>
          <a:lstStyle/>
          <a:p>
            <a:pPr marL="0" indent="0">
              <a:buNone/>
            </a:pPr>
            <a:r>
              <a:rPr lang="en-US" dirty="0">
                <a:latin typeface="Consolas" panose="020B0609020204030204" pitchFamily="49" charset="0"/>
                <a:cs typeface="Consolas" panose="020B0609020204030204" pitchFamily="49" charset="0"/>
              </a:rPr>
              <a:t>&gt;&gt;&gt; def </a:t>
            </a:r>
            <a:r>
              <a:rPr lang="en-US" dirty="0" err="1">
                <a:latin typeface="Consolas" panose="020B0609020204030204" pitchFamily="49" charset="0"/>
                <a:cs typeface="Consolas" panose="020B0609020204030204" pitchFamily="49" charset="0"/>
              </a:rPr>
              <a:t>addone</a:t>
            </a:r>
            <a:r>
              <a:rPr lang="en-US" dirty="0">
                <a:latin typeface="Consolas" panose="020B0609020204030204" pitchFamily="49" charset="0"/>
                <a:cs typeface="Consolas" panose="020B0609020204030204" pitchFamily="49" charset="0"/>
              </a:rPr>
              <a:t>(x):</a:t>
            </a:r>
          </a:p>
          <a:p>
            <a:pPr marL="0" indent="0">
              <a:buNone/>
            </a:pPr>
            <a:r>
              <a:rPr lang="en-US" dirty="0">
                <a:latin typeface="Consolas" panose="020B0609020204030204" pitchFamily="49" charset="0"/>
                <a:cs typeface="Consolas" panose="020B0609020204030204" pitchFamily="49" charset="0"/>
              </a:rPr>
              <a:t>	x = x + 1</a:t>
            </a:r>
          </a:p>
          <a:p>
            <a:pPr marL="0" indent="0">
              <a:buNone/>
            </a:pPr>
            <a:r>
              <a:rPr lang="en-US" dirty="0">
                <a:latin typeface="Consolas" panose="020B0609020204030204" pitchFamily="49" charset="0"/>
                <a:cs typeface="Consolas" panose="020B0609020204030204" pitchFamily="49" charset="0"/>
              </a:rPr>
              <a:t>	return x</a:t>
            </a:r>
          </a:p>
          <a:p>
            <a:pPr marL="0" indent="0">
              <a:buNone/>
            </a:pPr>
            <a:r>
              <a:rPr lang="en-US" dirty="0">
                <a:latin typeface="Consolas" panose="020B0609020204030204" pitchFamily="49" charset="0"/>
                <a:cs typeface="Consolas" panose="020B0609020204030204" pitchFamily="49" charset="0"/>
              </a:rPr>
              <a:t>&gt;&gt;&gt; x = </a:t>
            </a:r>
            <a:r>
              <a:rPr lang="en-US" dirty="0" err="1">
                <a:latin typeface="Consolas" panose="020B0609020204030204" pitchFamily="49" charset="0"/>
                <a:cs typeface="Consolas" panose="020B0609020204030204" pitchFamily="49" charset="0"/>
              </a:rPr>
              <a:t>addone</a:t>
            </a:r>
            <a:r>
              <a:rPr lang="en-US" dirty="0">
                <a:latin typeface="Consolas" panose="020B0609020204030204" pitchFamily="49" charset="0"/>
                <a:cs typeface="Consolas" panose="020B0609020204030204" pitchFamily="49" charset="0"/>
              </a:rPr>
              <a:t>(1)</a:t>
            </a:r>
          </a:p>
          <a:p>
            <a:pPr marL="0" indent="0">
              <a:buNone/>
            </a:pPr>
            <a:r>
              <a:rPr lang="en-US" dirty="0">
                <a:latin typeface="Consolas" panose="020B0609020204030204" pitchFamily="49" charset="0"/>
                <a:cs typeface="Consolas" panose="020B0609020204030204" pitchFamily="49" charset="0"/>
              </a:rPr>
              <a:t>&gt;&gt;&gt; x</a:t>
            </a:r>
          </a:p>
          <a:p>
            <a:pPr marL="0" indent="0">
              <a:buNone/>
            </a:pPr>
            <a:r>
              <a:rPr lang="en-US" dirty="0"/>
              <a:t>2</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cs typeface="Consolas" panose="020B0609020204030204" pitchFamily="49" charset="0"/>
              </a:rPr>
              <a:t>Setting the function to a variable saves the output</a:t>
            </a:r>
          </a:p>
        </p:txBody>
      </p:sp>
    </p:spTree>
    <p:extLst>
      <p:ext uri="{BB962C8B-B14F-4D97-AF65-F5344CB8AC3E}">
        <p14:creationId xmlns:p14="http://schemas.microsoft.com/office/powerpoint/2010/main" val="305833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03C6-B552-484E-813B-1BE8B7D078F6}"/>
              </a:ext>
            </a:extLst>
          </p:cNvPr>
          <p:cNvSpPr>
            <a:spLocks noGrp="1"/>
          </p:cNvSpPr>
          <p:nvPr>
            <p:ph type="title"/>
          </p:nvPr>
        </p:nvSpPr>
        <p:spPr/>
        <p:txBody>
          <a:bodyPr/>
          <a:lstStyle/>
          <a:p>
            <a:r>
              <a:rPr lang="en-US" dirty="0"/>
              <a:t>What about multiple inputs?</a:t>
            </a:r>
          </a:p>
        </p:txBody>
      </p:sp>
      <p:sp>
        <p:nvSpPr>
          <p:cNvPr id="3" name="Content Placeholder 2">
            <a:extLst>
              <a:ext uri="{FF2B5EF4-FFF2-40B4-BE49-F238E27FC236}">
                <a16:creationId xmlns:a16="http://schemas.microsoft.com/office/drawing/2014/main" id="{FE631705-B59F-2742-8049-9EE4859BCB55}"/>
              </a:ext>
            </a:extLst>
          </p:cNvPr>
          <p:cNvSpPr>
            <a:spLocks noGrp="1"/>
          </p:cNvSpPr>
          <p:nvPr>
            <p:ph idx="1"/>
          </p:nvPr>
        </p:nvSpPr>
        <p:spPr/>
        <p:txBody>
          <a:bodyPr>
            <a:normAutofit/>
          </a:bodyPr>
          <a:lstStyle/>
          <a:p>
            <a:pPr marL="0" indent="0">
              <a:buNone/>
            </a:pPr>
            <a:r>
              <a:rPr lang="en-US" dirty="0">
                <a:latin typeface="Consolas" panose="020B0609020204030204" pitchFamily="49" charset="0"/>
                <a:cs typeface="Consolas" panose="020B0609020204030204" pitchFamily="49" charset="0"/>
              </a:rPr>
              <a:t>&gt;&gt;&gt; def </a:t>
            </a:r>
            <a:r>
              <a:rPr lang="en-US" dirty="0" err="1">
                <a:latin typeface="Consolas" panose="020B0609020204030204" pitchFamily="49" charset="0"/>
                <a:cs typeface="Consolas" panose="020B0609020204030204" pitchFamily="49" charset="0"/>
              </a:rPr>
              <a:t>addtwo</a:t>
            </a:r>
            <a:r>
              <a:rPr lang="en-US" dirty="0">
                <a:latin typeface="Consolas" panose="020B0609020204030204" pitchFamily="49" charset="0"/>
                <a:cs typeface="Consolas" panose="020B0609020204030204" pitchFamily="49" charset="0"/>
              </a:rPr>
              <a:t>(x, y):</a:t>
            </a:r>
          </a:p>
          <a:p>
            <a:pPr marL="0" indent="0">
              <a:buNone/>
            </a:pPr>
            <a:r>
              <a:rPr lang="en-US" dirty="0">
                <a:latin typeface="Consolas" panose="020B0609020204030204" pitchFamily="49" charset="0"/>
                <a:cs typeface="Consolas" panose="020B0609020204030204" pitchFamily="49" charset="0"/>
              </a:rPr>
              <a:t>	z = (x + 1) / y</a:t>
            </a:r>
          </a:p>
          <a:p>
            <a:pPr marL="0" indent="0">
              <a:buNone/>
            </a:pPr>
            <a:r>
              <a:rPr lang="en-US" dirty="0">
                <a:latin typeface="Consolas" panose="020B0609020204030204" pitchFamily="49" charset="0"/>
                <a:cs typeface="Consolas" panose="020B0609020204030204" pitchFamily="49" charset="0"/>
              </a:rPr>
              <a:t>	return z</a:t>
            </a:r>
          </a:p>
          <a:p>
            <a:pPr marL="0" indent="0">
              <a:buNone/>
            </a:pPr>
            <a:r>
              <a:rPr lang="en-US" dirty="0">
                <a:latin typeface="Consolas" panose="020B0609020204030204" pitchFamily="49" charset="0"/>
                <a:cs typeface="Consolas" panose="020B0609020204030204" pitchFamily="49" charset="0"/>
              </a:rPr>
              <a:t>&gt;&gt;&gt; </a:t>
            </a:r>
            <a:r>
              <a:rPr lang="en-US" dirty="0" err="1">
                <a:latin typeface="Consolas" panose="020B0609020204030204" pitchFamily="49" charset="0"/>
                <a:cs typeface="Consolas" panose="020B0609020204030204" pitchFamily="49" charset="0"/>
              </a:rPr>
              <a:t>addtwo</a:t>
            </a:r>
            <a:r>
              <a:rPr lang="en-US" dirty="0">
                <a:latin typeface="Consolas" panose="020B0609020204030204" pitchFamily="49" charset="0"/>
                <a:cs typeface="Consolas" panose="020B0609020204030204" pitchFamily="49" charset="0"/>
              </a:rPr>
              <a:t>(1, 2)</a:t>
            </a:r>
          </a:p>
          <a:p>
            <a:pPr marL="0" indent="0">
              <a:buNone/>
            </a:pPr>
            <a:r>
              <a:rPr lang="en-US" dirty="0">
                <a:latin typeface="Consolas" panose="020B0609020204030204" pitchFamily="49" charset="0"/>
                <a:cs typeface="Consolas" panose="020B0609020204030204" pitchFamily="49" charset="0"/>
              </a:rPr>
              <a:t>1.0</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358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DFB54-9E6D-E54A-AF3D-71E5CF6147F4}"/>
              </a:ext>
            </a:extLst>
          </p:cNvPr>
          <p:cNvSpPr>
            <a:spLocks noGrp="1"/>
          </p:cNvSpPr>
          <p:nvPr>
            <p:ph type="title"/>
          </p:nvPr>
        </p:nvSpPr>
        <p:spPr/>
        <p:txBody>
          <a:bodyPr/>
          <a:lstStyle/>
          <a:p>
            <a:r>
              <a:rPr lang="en-US" dirty="0"/>
              <a:t>What about multiple outputs?</a:t>
            </a:r>
          </a:p>
        </p:txBody>
      </p:sp>
      <p:sp>
        <p:nvSpPr>
          <p:cNvPr id="3" name="Content Placeholder 2">
            <a:extLst>
              <a:ext uri="{FF2B5EF4-FFF2-40B4-BE49-F238E27FC236}">
                <a16:creationId xmlns:a16="http://schemas.microsoft.com/office/drawing/2014/main" id="{BCC7745A-EB4B-874F-809C-8916D9822B58}"/>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&gt;&gt;&gt; def multitask(x):</a:t>
            </a:r>
          </a:p>
          <a:p>
            <a:pPr marL="0" indent="0">
              <a:buNone/>
            </a:pPr>
            <a:r>
              <a:rPr lang="en-US" dirty="0">
                <a:latin typeface="Consolas" panose="020B0609020204030204" pitchFamily="49" charset="0"/>
                <a:cs typeface="Consolas" panose="020B0609020204030204" pitchFamily="49" charset="0"/>
              </a:rPr>
              <a:t>	if x &gt; 100:</a:t>
            </a:r>
          </a:p>
          <a:p>
            <a:pPr marL="0" indent="0">
              <a:buNone/>
            </a:pPr>
            <a:r>
              <a:rPr lang="en-US" dirty="0">
                <a:latin typeface="Consolas" panose="020B0609020204030204" pitchFamily="49" charset="0"/>
                <a:cs typeface="Consolas" panose="020B0609020204030204" pitchFamily="49" charset="0"/>
              </a:rPr>
              <a:t>		x = x / 2</a:t>
            </a:r>
          </a:p>
          <a:p>
            <a:pPr marL="0" indent="0">
              <a:buNone/>
            </a:pPr>
            <a:r>
              <a:rPr lang="en-US" dirty="0">
                <a:latin typeface="Consolas" panose="020B0609020204030204" pitchFamily="49" charset="0"/>
                <a:cs typeface="Consolas" panose="020B0609020204030204" pitchFamily="49" charset="0"/>
              </a:rPr>
              <a:t>		y = “large number”</a:t>
            </a:r>
          </a:p>
          <a:p>
            <a:pPr marL="0" indent="0">
              <a:buNone/>
            </a:pPr>
            <a:r>
              <a:rPr lang="en-US" dirty="0">
                <a:latin typeface="Consolas" panose="020B0609020204030204" pitchFamily="49" charset="0"/>
                <a:cs typeface="Consolas" panose="020B0609020204030204" pitchFamily="49" charset="0"/>
              </a:rPr>
              <a:t>	else:</a:t>
            </a:r>
          </a:p>
          <a:p>
            <a:pPr marL="0" indent="0">
              <a:buNone/>
            </a:pPr>
            <a:r>
              <a:rPr lang="en-US" dirty="0">
                <a:latin typeface="Consolas" panose="020B0609020204030204" pitchFamily="49" charset="0"/>
                <a:cs typeface="Consolas" panose="020B0609020204030204" pitchFamily="49" charset="0"/>
              </a:rPr>
              <a:t>		# we don’t need to do anything with x here as it is already defined</a:t>
            </a:r>
          </a:p>
          <a:p>
            <a:pPr marL="0" indent="0">
              <a:buNone/>
            </a:pPr>
            <a:r>
              <a:rPr lang="en-US" dirty="0">
                <a:latin typeface="Consolas" panose="020B0609020204030204" pitchFamily="49" charset="0"/>
                <a:cs typeface="Consolas" panose="020B0609020204030204" pitchFamily="49" charset="0"/>
              </a:rPr>
              <a:t>		y = “small number”</a:t>
            </a:r>
          </a:p>
          <a:p>
            <a:pPr marL="0" indent="0">
              <a:buNone/>
            </a:pPr>
            <a:r>
              <a:rPr lang="en-US" dirty="0">
                <a:latin typeface="Consolas" panose="020B0609020204030204" pitchFamily="49" charset="0"/>
                <a:cs typeface="Consolas" panose="020B0609020204030204" pitchFamily="49" charset="0"/>
              </a:rPr>
              <a:t>	return x, y</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&gt;&gt; multitask(1)</a:t>
            </a:r>
          </a:p>
          <a:p>
            <a:pPr marL="0" indent="0">
              <a:buNone/>
            </a:pPr>
            <a:r>
              <a:rPr lang="en-US" dirty="0">
                <a:latin typeface="Consolas" panose="020B0609020204030204" pitchFamily="49" charset="0"/>
                <a:cs typeface="Consolas" panose="020B0609020204030204" pitchFamily="49" charset="0"/>
              </a:rPr>
              <a:t>(1, 'small number')</a:t>
            </a:r>
          </a:p>
          <a:p>
            <a:pPr marL="0" indent="0">
              <a:buNone/>
            </a:pPr>
            <a:r>
              <a:rPr lang="en-US" dirty="0">
                <a:latin typeface="Consolas" panose="020B0609020204030204" pitchFamily="49" charset="0"/>
                <a:cs typeface="Consolas" panose="020B0609020204030204" pitchFamily="49" charset="0"/>
              </a:rPr>
              <a:t>&gt;&gt;&gt; x, y = multitask(101)</a:t>
            </a:r>
          </a:p>
          <a:p>
            <a:pPr marL="0" indent="0">
              <a:buNone/>
            </a:pPr>
            <a:r>
              <a:rPr lang="en-US" dirty="0">
                <a:latin typeface="Consolas" panose="020B0609020204030204" pitchFamily="49" charset="0"/>
                <a:cs typeface="Consolas" panose="020B0609020204030204" pitchFamily="49" charset="0"/>
              </a:rPr>
              <a:t>&gt;&gt;&gt; print(y)</a:t>
            </a:r>
          </a:p>
          <a:p>
            <a:pPr marL="0" indent="0">
              <a:buNone/>
            </a:pPr>
            <a:r>
              <a:rPr lang="en-US" dirty="0">
                <a:latin typeface="Consolas" panose="020B0609020204030204" pitchFamily="49" charset="0"/>
                <a:cs typeface="Consolas" panose="020B0609020204030204" pitchFamily="49" charset="0"/>
              </a:rPr>
              <a:t>‘large number’</a:t>
            </a:r>
          </a:p>
        </p:txBody>
      </p:sp>
    </p:spTree>
    <p:extLst>
      <p:ext uri="{BB962C8B-B14F-4D97-AF65-F5344CB8AC3E}">
        <p14:creationId xmlns:p14="http://schemas.microsoft.com/office/powerpoint/2010/main" val="1998394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44A6-867D-C044-91B9-C0B517C1C70F}"/>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CC2AB957-4C2E-AA4C-A9A9-44F9B585BCCC}"/>
              </a:ext>
            </a:extLst>
          </p:cNvPr>
          <p:cNvSpPr>
            <a:spLocks noGrp="1"/>
          </p:cNvSpPr>
          <p:nvPr>
            <p:ph idx="1"/>
          </p:nvPr>
        </p:nvSpPr>
        <p:spPr/>
        <p:txBody>
          <a:bodyPr>
            <a:normAutofit/>
          </a:bodyPr>
          <a:lstStyle/>
          <a:p>
            <a:r>
              <a:rPr lang="en-US" dirty="0"/>
              <a:t>Create a list of strings. For each string, if the number of characters is greater than 5, print out the string as is. If it is less than or equal to 5, print out the string plus “(this is a small word)”. </a:t>
            </a:r>
          </a:p>
          <a:p>
            <a:r>
              <a:rPr lang="en-US" dirty="0"/>
              <a:t>Create a list of numbers. If the number is less than 100, divide by 2 and append to a new list. If the number falls between 100 and 200, divide by 3 and append to the new list. If the number is greater than 200, divide by 4 and append to the new list. </a:t>
            </a:r>
          </a:p>
          <a:p>
            <a:endParaRPr lang="en-US" dirty="0"/>
          </a:p>
          <a:p>
            <a:pPr marL="0" indent="0">
              <a:buNone/>
            </a:pPr>
            <a:r>
              <a:rPr lang="en-US" dirty="0"/>
              <a:t>Important: For each task, create a function that takes as input the array to be processed and outputs the new array of modified values.</a:t>
            </a:r>
          </a:p>
        </p:txBody>
      </p:sp>
    </p:spTree>
    <p:extLst>
      <p:ext uri="{BB962C8B-B14F-4D97-AF65-F5344CB8AC3E}">
        <p14:creationId xmlns:p14="http://schemas.microsoft.com/office/powerpoint/2010/main" val="328980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D462-78F6-1744-88DC-90F986F10A2F}"/>
              </a:ext>
            </a:extLst>
          </p:cNvPr>
          <p:cNvSpPr>
            <a:spLocks noGrp="1"/>
          </p:cNvSpPr>
          <p:nvPr>
            <p:ph type="ctrTitle"/>
          </p:nvPr>
        </p:nvSpPr>
        <p:spPr/>
        <p:txBody>
          <a:bodyPr/>
          <a:lstStyle/>
          <a:p>
            <a:r>
              <a:rPr lang="en-US" dirty="0"/>
              <a:t>#3.2</a:t>
            </a:r>
          </a:p>
        </p:txBody>
      </p:sp>
      <p:sp>
        <p:nvSpPr>
          <p:cNvPr id="3" name="Subtitle 2">
            <a:extLst>
              <a:ext uri="{FF2B5EF4-FFF2-40B4-BE49-F238E27FC236}">
                <a16:creationId xmlns:a16="http://schemas.microsoft.com/office/drawing/2014/main" id="{C5B9582C-40E6-9F40-82E3-C38CD19A441E}"/>
              </a:ext>
            </a:extLst>
          </p:cNvPr>
          <p:cNvSpPr>
            <a:spLocks noGrp="1"/>
          </p:cNvSpPr>
          <p:nvPr>
            <p:ph type="subTitle" idx="1"/>
          </p:nvPr>
        </p:nvSpPr>
        <p:spPr/>
        <p:txBody>
          <a:bodyPr>
            <a:normAutofit/>
          </a:bodyPr>
          <a:lstStyle/>
          <a:p>
            <a:r>
              <a:rPr lang="en-US" dirty="0"/>
              <a:t>Control flow</a:t>
            </a:r>
          </a:p>
          <a:p>
            <a:r>
              <a:rPr lang="en-US" dirty="0"/>
              <a:t>Modularizing tasks</a:t>
            </a:r>
          </a:p>
        </p:txBody>
      </p:sp>
    </p:spTree>
    <p:extLst>
      <p:ext uri="{BB962C8B-B14F-4D97-AF65-F5344CB8AC3E}">
        <p14:creationId xmlns:p14="http://schemas.microsoft.com/office/powerpoint/2010/main" val="118511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C33B-C758-B847-9C58-03F410CB7973}"/>
              </a:ext>
            </a:extLst>
          </p:cNvPr>
          <p:cNvSpPr>
            <a:spLocks noGrp="1"/>
          </p:cNvSpPr>
          <p:nvPr>
            <p:ph type="title"/>
          </p:nvPr>
        </p:nvSpPr>
        <p:spPr/>
        <p:txBody>
          <a:bodyPr/>
          <a:lstStyle/>
          <a:p>
            <a:r>
              <a:rPr lang="en-US" dirty="0"/>
              <a:t>Iterations	</a:t>
            </a:r>
          </a:p>
        </p:txBody>
      </p:sp>
      <p:sp>
        <p:nvSpPr>
          <p:cNvPr id="3" name="Content Placeholder 2">
            <a:extLst>
              <a:ext uri="{FF2B5EF4-FFF2-40B4-BE49-F238E27FC236}">
                <a16:creationId xmlns:a16="http://schemas.microsoft.com/office/drawing/2014/main" id="{DA2B3A8A-2232-8542-98BE-89F3648C53A3}"/>
              </a:ext>
            </a:extLst>
          </p:cNvPr>
          <p:cNvSpPr>
            <a:spLocks noGrp="1"/>
          </p:cNvSpPr>
          <p:nvPr>
            <p:ph idx="1"/>
          </p:nvPr>
        </p:nvSpPr>
        <p:spPr/>
        <p:txBody>
          <a:bodyPr/>
          <a:lstStyle/>
          <a:p>
            <a:r>
              <a:rPr lang="en-US" dirty="0"/>
              <a:t>How would you perform a similar task over and over for a list of variables?</a:t>
            </a:r>
          </a:p>
          <a:p>
            <a:r>
              <a:rPr lang="en-US" dirty="0"/>
              <a:t>What if you don’t know how many times you want to repeat the task?</a:t>
            </a:r>
          </a:p>
        </p:txBody>
      </p:sp>
    </p:spTree>
    <p:extLst>
      <p:ext uri="{BB962C8B-B14F-4D97-AF65-F5344CB8AC3E}">
        <p14:creationId xmlns:p14="http://schemas.microsoft.com/office/powerpoint/2010/main" val="2028226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AA2D-20DE-3041-8EE7-10D3BC53121B}"/>
              </a:ext>
            </a:extLst>
          </p:cNvPr>
          <p:cNvSpPr>
            <a:spLocks noGrp="1"/>
          </p:cNvSpPr>
          <p:nvPr>
            <p:ph type="title"/>
          </p:nvPr>
        </p:nvSpPr>
        <p:spPr/>
        <p:txBody>
          <a:bodyPr/>
          <a:lstStyle/>
          <a:p>
            <a:r>
              <a:rPr lang="en-US" dirty="0"/>
              <a:t>Conditions</a:t>
            </a:r>
          </a:p>
        </p:txBody>
      </p:sp>
      <p:sp>
        <p:nvSpPr>
          <p:cNvPr id="3" name="Content Placeholder 2">
            <a:extLst>
              <a:ext uri="{FF2B5EF4-FFF2-40B4-BE49-F238E27FC236}">
                <a16:creationId xmlns:a16="http://schemas.microsoft.com/office/drawing/2014/main" id="{5F560198-B692-3744-B55D-1274B0B9F76B}"/>
              </a:ext>
            </a:extLst>
          </p:cNvPr>
          <p:cNvSpPr>
            <a:spLocks noGrp="1"/>
          </p:cNvSpPr>
          <p:nvPr>
            <p:ph idx="1"/>
          </p:nvPr>
        </p:nvSpPr>
        <p:spPr/>
        <p:txBody>
          <a:bodyPr/>
          <a:lstStyle/>
          <a:p>
            <a:r>
              <a:rPr lang="en-US" dirty="0"/>
              <a:t>Helpful workflow logic</a:t>
            </a:r>
          </a:p>
          <a:p>
            <a:endParaRPr lang="en-US" dirty="0"/>
          </a:p>
          <a:p>
            <a:r>
              <a:rPr lang="en-US" dirty="0"/>
              <a:t>if: the first option </a:t>
            </a:r>
          </a:p>
          <a:p>
            <a:r>
              <a:rPr lang="en-US" dirty="0"/>
              <a:t>else if: the n</a:t>
            </a:r>
            <a:r>
              <a:rPr lang="en-US" baseline="30000" dirty="0"/>
              <a:t>th</a:t>
            </a:r>
            <a:r>
              <a:rPr lang="en-US" dirty="0"/>
              <a:t> option</a:t>
            </a:r>
          </a:p>
          <a:p>
            <a:r>
              <a:rPr lang="en-US" dirty="0"/>
              <a:t>else: the final option</a:t>
            </a:r>
          </a:p>
          <a:p>
            <a:endParaRPr lang="en-US" dirty="0"/>
          </a:p>
          <a:p>
            <a:r>
              <a:rPr lang="en-US" dirty="0"/>
              <a:t>Indentation matters in Python to help it know what tasks are part of which conditions</a:t>
            </a:r>
          </a:p>
        </p:txBody>
      </p:sp>
    </p:spTree>
    <p:extLst>
      <p:ext uri="{BB962C8B-B14F-4D97-AF65-F5344CB8AC3E}">
        <p14:creationId xmlns:p14="http://schemas.microsoft.com/office/powerpoint/2010/main" val="433575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4493D-37B5-C546-BBEB-ED2993F6C06B}"/>
              </a:ext>
            </a:extLst>
          </p:cNvPr>
          <p:cNvSpPr>
            <a:spLocks noGrp="1"/>
          </p:cNvSpPr>
          <p:nvPr>
            <p:ph type="title"/>
          </p:nvPr>
        </p:nvSpPr>
        <p:spPr/>
        <p:txBody>
          <a:bodyPr/>
          <a:lstStyle/>
          <a:p>
            <a:r>
              <a:rPr lang="en-US" dirty="0"/>
              <a:t>Conditions</a:t>
            </a:r>
          </a:p>
        </p:txBody>
      </p:sp>
      <p:sp>
        <p:nvSpPr>
          <p:cNvPr id="3" name="Content Placeholder 2">
            <a:extLst>
              <a:ext uri="{FF2B5EF4-FFF2-40B4-BE49-F238E27FC236}">
                <a16:creationId xmlns:a16="http://schemas.microsoft.com/office/drawing/2014/main" id="{531289C5-6717-A847-A9A7-694469F23410}"/>
              </a:ext>
            </a:extLst>
          </p:cNvPr>
          <p:cNvSpPr>
            <a:spLocks noGrp="1"/>
          </p:cNvSpPr>
          <p:nvPr>
            <p:ph idx="1"/>
          </p:nvPr>
        </p:nvSpPr>
        <p:spPr/>
        <p:txBody>
          <a:bodyPr>
            <a:normAutofit/>
          </a:bodyPr>
          <a:lstStyle/>
          <a:p>
            <a:r>
              <a:rPr lang="en-US" dirty="0"/>
              <a:t>Say we want to get the output of a function and depending on that output, perform one of two options</a:t>
            </a:r>
          </a:p>
          <a:p>
            <a:r>
              <a:rPr lang="en-US" dirty="0"/>
              <a:t>For example, we only want to run the next step if the output is less than 100. We will need if/else logic, and will need to use </a:t>
            </a:r>
            <a:r>
              <a:rPr lang="en-US" u="sng" dirty="0"/>
              <a:t>operators</a:t>
            </a:r>
          </a:p>
          <a:p>
            <a:pPr marL="0" indent="0">
              <a:buNone/>
            </a:pPr>
            <a:r>
              <a:rPr lang="en-US" sz="2400" dirty="0">
                <a:latin typeface="Consolas" panose="020B0609020204030204" pitchFamily="49" charset="0"/>
                <a:cs typeface="Consolas" panose="020B0609020204030204" pitchFamily="49" charset="0"/>
              </a:rPr>
              <a:t>y = function(x)</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  if y &lt; 100 </a:t>
            </a:r>
          </a:p>
          <a:p>
            <a:pPr marL="457200" lvl="1" indent="0">
              <a:buNone/>
            </a:pPr>
            <a:r>
              <a:rPr lang="en-US" dirty="0">
                <a:latin typeface="Consolas" panose="020B0609020204030204" pitchFamily="49" charset="0"/>
                <a:cs typeface="Consolas" panose="020B0609020204030204" pitchFamily="49" charset="0"/>
              </a:rPr>
              <a:t>	do a </a:t>
            </a:r>
          </a:p>
          <a:p>
            <a:pPr marL="457200" lvl="1" indent="0">
              <a:buNone/>
            </a:pPr>
            <a:r>
              <a:rPr lang="en-US" dirty="0">
                <a:latin typeface="Consolas" panose="020B0609020204030204" pitchFamily="49" charset="0"/>
                <a:cs typeface="Consolas" panose="020B0609020204030204" pitchFamily="49" charset="0"/>
              </a:rPr>
              <a:t>else </a:t>
            </a:r>
          </a:p>
          <a:p>
            <a:pPr marL="457200" lvl="1" indent="0">
              <a:buNone/>
            </a:pPr>
            <a:r>
              <a:rPr lang="en-US" dirty="0">
                <a:latin typeface="Consolas" panose="020B0609020204030204" pitchFamily="49" charset="0"/>
                <a:cs typeface="Consolas" panose="020B0609020204030204" pitchFamily="49" charset="0"/>
              </a:rPr>
              <a:t>	do b</a:t>
            </a:r>
          </a:p>
          <a:p>
            <a:pPr marL="457200" lvl="1" indent="0">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3863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EC83-DD2C-C44C-BB64-D6524F9BB73B}"/>
              </a:ext>
            </a:extLst>
          </p:cNvPr>
          <p:cNvSpPr>
            <a:spLocks noGrp="1"/>
          </p:cNvSpPr>
          <p:nvPr>
            <p:ph type="title"/>
          </p:nvPr>
        </p:nvSpPr>
        <p:spPr/>
        <p:txBody>
          <a:bodyPr/>
          <a:lstStyle/>
          <a:p>
            <a:r>
              <a:rPr lang="en-US" dirty="0"/>
              <a:t>Conditions</a:t>
            </a:r>
          </a:p>
        </p:txBody>
      </p:sp>
      <p:sp>
        <p:nvSpPr>
          <p:cNvPr id="3" name="Content Placeholder 2">
            <a:extLst>
              <a:ext uri="{FF2B5EF4-FFF2-40B4-BE49-F238E27FC236}">
                <a16:creationId xmlns:a16="http://schemas.microsoft.com/office/drawing/2014/main" id="{6F20427C-3F4A-2947-8210-1A042881C79A}"/>
              </a:ext>
            </a:extLst>
          </p:cNvPr>
          <p:cNvSpPr>
            <a:spLocks noGrp="1"/>
          </p:cNvSpPr>
          <p:nvPr>
            <p:ph idx="1"/>
          </p:nvPr>
        </p:nvSpPr>
        <p:spPr/>
        <p:txBody>
          <a:bodyPr>
            <a:normAutofit fontScale="92500" lnSpcReduction="20000"/>
          </a:bodyPr>
          <a:lstStyle/>
          <a:p>
            <a:r>
              <a:rPr lang="en-US" dirty="0"/>
              <a:t>Let’s break this down and go over some edge cases</a:t>
            </a:r>
          </a:p>
          <a:p>
            <a:pPr marL="0" indent="0">
              <a:buNone/>
            </a:pPr>
            <a:r>
              <a:rPr lang="en-US" dirty="0">
                <a:latin typeface="Consolas" panose="020B0609020204030204" pitchFamily="49" charset="0"/>
                <a:cs typeface="Consolas" panose="020B0609020204030204" pitchFamily="49" charset="0"/>
              </a:rPr>
              <a:t>&gt;&gt;&gt; if y &lt; 100: </a:t>
            </a:r>
          </a:p>
          <a:p>
            <a:pPr marL="0" indent="0">
              <a:buNone/>
            </a:pPr>
            <a:r>
              <a:rPr lang="en-US" dirty="0">
                <a:latin typeface="Consolas" panose="020B0609020204030204" pitchFamily="49" charset="0"/>
                <a:cs typeface="Consolas" panose="020B0609020204030204" pitchFamily="49" charset="0"/>
              </a:rPr>
              <a:t>		do a </a:t>
            </a:r>
          </a:p>
          <a:p>
            <a:pPr marL="0" indent="0">
              <a:buNone/>
            </a:pPr>
            <a:r>
              <a:rPr lang="en-US" dirty="0">
                <a:latin typeface="Consolas" panose="020B0609020204030204" pitchFamily="49" charset="0"/>
                <a:cs typeface="Consolas" panose="020B0609020204030204" pitchFamily="49" charset="0"/>
              </a:rPr>
              <a:t>    else: </a:t>
            </a:r>
          </a:p>
          <a:p>
            <a:pPr marL="0" indent="0">
              <a:buNone/>
            </a:pPr>
            <a:r>
              <a:rPr lang="en-US" dirty="0">
                <a:latin typeface="Consolas" panose="020B0609020204030204" pitchFamily="49" charset="0"/>
                <a:cs typeface="Consolas" panose="020B0609020204030204" pitchFamily="49" charset="0"/>
              </a:rPr>
              <a:t>		do b</a:t>
            </a:r>
            <a:endParaRPr lang="en-US" dirty="0"/>
          </a:p>
          <a:p>
            <a:r>
              <a:rPr lang="en-US" dirty="0"/>
              <a:t>Structure</a:t>
            </a:r>
          </a:p>
          <a:p>
            <a:pPr lvl="1"/>
            <a:r>
              <a:rPr lang="en-US" dirty="0"/>
              <a:t>The statement being evaluated follows “if” and ends with a “:”</a:t>
            </a:r>
          </a:p>
          <a:p>
            <a:pPr lvl="1"/>
            <a:r>
              <a:rPr lang="en-US" dirty="0"/>
              <a:t>The task below is run if the “if” statement is true</a:t>
            </a:r>
          </a:p>
          <a:p>
            <a:pPr lvl="1"/>
            <a:r>
              <a:rPr lang="en-US" dirty="0"/>
              <a:t>The syntax of how to do this will differ language to language</a:t>
            </a:r>
          </a:p>
          <a:p>
            <a:pPr lvl="1"/>
            <a:r>
              <a:rPr lang="en-US" dirty="0"/>
              <a:t>“else” covers all leftover options – this can be left out, or you can follow the ”else” with “pass”</a:t>
            </a:r>
          </a:p>
          <a:p>
            <a:pPr marL="914400" lvl="2" indent="0">
              <a:buNone/>
            </a:pPr>
            <a:r>
              <a:rPr lang="en-US" dirty="0"/>
              <a:t>else:</a:t>
            </a:r>
          </a:p>
          <a:p>
            <a:pPr marL="914400" lvl="2" indent="0">
              <a:buNone/>
            </a:pPr>
            <a:r>
              <a:rPr lang="en-US" dirty="0"/>
              <a:t>	pass</a:t>
            </a:r>
          </a:p>
          <a:p>
            <a:endParaRPr lang="en-US" dirty="0"/>
          </a:p>
        </p:txBody>
      </p:sp>
    </p:spTree>
    <p:extLst>
      <p:ext uri="{BB962C8B-B14F-4D97-AF65-F5344CB8AC3E}">
        <p14:creationId xmlns:p14="http://schemas.microsoft.com/office/powerpoint/2010/main" val="171198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DDAC-C171-044C-9CE1-36CFC968E4F6}"/>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B595531A-E109-9C4A-816A-FA6B90E1DE5B}"/>
              </a:ext>
            </a:extLst>
          </p:cNvPr>
          <p:cNvSpPr>
            <a:spLocks noGrp="1"/>
          </p:cNvSpPr>
          <p:nvPr>
            <p:ph idx="1"/>
          </p:nvPr>
        </p:nvSpPr>
        <p:spPr/>
        <p:txBody>
          <a:bodyPr/>
          <a:lstStyle/>
          <a:p>
            <a:r>
              <a:rPr lang="en-US" dirty="0"/>
              <a:t>&gt;: greater than </a:t>
            </a:r>
          </a:p>
          <a:p>
            <a:r>
              <a:rPr lang="en-US" dirty="0"/>
              <a:t>&lt;: less than </a:t>
            </a:r>
          </a:p>
          <a:p>
            <a:r>
              <a:rPr lang="en-US" dirty="0"/>
              <a:t>&gt;=: greater than or equal to </a:t>
            </a:r>
          </a:p>
          <a:p>
            <a:r>
              <a:rPr lang="en-US" dirty="0"/>
              <a:t>&lt;=: less than or equal to </a:t>
            </a:r>
          </a:p>
          <a:p>
            <a:r>
              <a:rPr lang="en-US" dirty="0"/>
              <a:t>==: equal to </a:t>
            </a:r>
          </a:p>
          <a:p>
            <a:r>
              <a:rPr lang="en-US" dirty="0"/>
              <a:t>!=: not equal to </a:t>
            </a:r>
          </a:p>
          <a:p>
            <a:r>
              <a:rPr lang="en-US" dirty="0"/>
              <a:t>&amp;: and (in Python, you can just use “and”)</a:t>
            </a:r>
          </a:p>
          <a:p>
            <a:r>
              <a:rPr lang="en-US" dirty="0"/>
              <a:t>|: or (in Python, you can just use “or”)</a:t>
            </a:r>
          </a:p>
        </p:txBody>
      </p:sp>
      <p:sp>
        <p:nvSpPr>
          <p:cNvPr id="4" name="Rectangle 3">
            <a:extLst>
              <a:ext uri="{FF2B5EF4-FFF2-40B4-BE49-F238E27FC236}">
                <a16:creationId xmlns:a16="http://schemas.microsoft.com/office/drawing/2014/main" id="{A32EBBD9-8F7B-8A4E-AFBA-76AC1B51D5B9}"/>
              </a:ext>
            </a:extLst>
          </p:cNvPr>
          <p:cNvSpPr/>
          <p:nvPr/>
        </p:nvSpPr>
        <p:spPr>
          <a:xfrm>
            <a:off x="6377331" y="6488668"/>
            <a:ext cx="5814669" cy="369332"/>
          </a:xfrm>
          <a:prstGeom prst="rect">
            <a:avLst/>
          </a:prstGeom>
        </p:spPr>
        <p:txBody>
          <a:bodyPr wrap="none">
            <a:spAutoFit/>
          </a:bodyPr>
          <a:lstStyle/>
          <a:p>
            <a:r>
              <a:rPr lang="en-US" dirty="0">
                <a:hlinkClick r:id="rId2"/>
              </a:rPr>
              <a:t>https://www.statmethods.net/management/operators.html</a:t>
            </a:r>
            <a:endParaRPr lang="en-US" dirty="0"/>
          </a:p>
        </p:txBody>
      </p:sp>
    </p:spTree>
    <p:extLst>
      <p:ext uri="{BB962C8B-B14F-4D97-AF65-F5344CB8AC3E}">
        <p14:creationId xmlns:p14="http://schemas.microsoft.com/office/powerpoint/2010/main" val="378515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86-AB2E-AF47-859F-193EF49BEB0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826D3D8-41A8-E04D-88C7-1E4760DFB371}"/>
              </a:ext>
            </a:extLst>
          </p:cNvPr>
          <p:cNvSpPr>
            <a:spLocks noGrp="1"/>
          </p:cNvSpPr>
          <p:nvPr>
            <p:ph idx="1"/>
          </p:nvPr>
        </p:nvSpPr>
        <p:spPr/>
        <p:txBody>
          <a:bodyPr/>
          <a:lstStyle/>
          <a:p>
            <a:r>
              <a:rPr lang="en-US" dirty="0"/>
              <a:t>What if there are several options you want to encode?</a:t>
            </a:r>
          </a:p>
          <a:p>
            <a:pPr marL="0" indent="0">
              <a:buNone/>
            </a:pPr>
            <a:r>
              <a:rPr lang="en-US" dirty="0">
                <a:latin typeface="Consolas" panose="020B0609020204030204" pitchFamily="49" charset="0"/>
                <a:cs typeface="Consolas" panose="020B0609020204030204" pitchFamily="49" charset="0"/>
              </a:rPr>
              <a:t>&gt; </a:t>
            </a:r>
            <a:r>
              <a:rPr lang="en-US" sz="2400" dirty="0">
                <a:latin typeface="Consolas" panose="020B0609020204030204" pitchFamily="49" charset="0"/>
                <a:cs typeface="Consolas" panose="020B0609020204030204" pitchFamily="49" charset="0"/>
              </a:rPr>
              <a:t>if y &lt; 100:</a:t>
            </a:r>
          </a:p>
          <a:p>
            <a:pPr marL="457200" lvl="1" indent="0">
              <a:buNone/>
            </a:pPr>
            <a:r>
              <a:rPr lang="en-US" dirty="0">
                <a:latin typeface="Consolas" panose="020B0609020204030204" pitchFamily="49" charset="0"/>
                <a:cs typeface="Consolas" panose="020B0609020204030204" pitchFamily="49" charset="0"/>
              </a:rPr>
              <a:t>	do this</a:t>
            </a:r>
          </a:p>
          <a:p>
            <a:pPr marL="457200" lvl="1" indent="0">
              <a:buNone/>
            </a:pPr>
            <a:r>
              <a:rPr lang="en-US" dirty="0" err="1">
                <a:latin typeface="Consolas" panose="020B0609020204030204" pitchFamily="49" charset="0"/>
                <a:cs typeface="Consolas" panose="020B0609020204030204" pitchFamily="49" charset="0"/>
              </a:rPr>
              <a:t>elif</a:t>
            </a:r>
            <a:r>
              <a:rPr lang="en-US" dirty="0">
                <a:latin typeface="Consolas" panose="020B0609020204030204" pitchFamily="49" charset="0"/>
                <a:cs typeface="Consolas" panose="020B0609020204030204" pitchFamily="49" charset="0"/>
              </a:rPr>
              <a:t> y &gt; 100 and y &lt;= 200:</a:t>
            </a:r>
          </a:p>
          <a:p>
            <a:pPr marL="457200" lvl="1" indent="0">
              <a:buNone/>
            </a:pPr>
            <a:r>
              <a:rPr lang="en-US" dirty="0">
                <a:latin typeface="Consolas" panose="020B0609020204030204" pitchFamily="49" charset="0"/>
                <a:cs typeface="Consolas" panose="020B0609020204030204" pitchFamily="49" charset="0"/>
              </a:rPr>
              <a:t>	do this</a:t>
            </a:r>
          </a:p>
          <a:p>
            <a:pPr marL="457200" lvl="1" indent="0">
              <a:buNone/>
            </a:pPr>
            <a:r>
              <a:rPr lang="en-US" dirty="0" err="1">
                <a:latin typeface="Consolas" panose="020B0609020204030204" pitchFamily="49" charset="0"/>
                <a:cs typeface="Consolas" panose="020B0609020204030204" pitchFamily="49" charset="0"/>
              </a:rPr>
              <a:t>elif</a:t>
            </a:r>
            <a:r>
              <a:rPr lang="en-US" dirty="0">
                <a:latin typeface="Consolas" panose="020B0609020204030204" pitchFamily="49" charset="0"/>
                <a:cs typeface="Consolas" panose="020B0609020204030204" pitchFamily="49" charset="0"/>
              </a:rPr>
              <a:t> y &gt; 200 and y &lt;= 300:</a:t>
            </a:r>
          </a:p>
          <a:p>
            <a:pPr marL="457200" lvl="1" indent="0">
              <a:buNone/>
            </a:pPr>
            <a:r>
              <a:rPr lang="en-US" dirty="0">
                <a:latin typeface="Consolas" panose="020B0609020204030204" pitchFamily="49" charset="0"/>
                <a:cs typeface="Consolas" panose="020B0609020204030204" pitchFamily="49" charset="0"/>
              </a:rPr>
              <a:t>	do this</a:t>
            </a:r>
          </a:p>
          <a:p>
            <a:pPr marL="457200" lvl="1" indent="0">
              <a:buNone/>
            </a:pPr>
            <a:r>
              <a:rPr lang="en-US" dirty="0">
                <a:latin typeface="Consolas" panose="020B0609020204030204" pitchFamily="49" charset="0"/>
                <a:cs typeface="Consolas" panose="020B0609020204030204" pitchFamily="49" charset="0"/>
              </a:rPr>
              <a:t>else:</a:t>
            </a:r>
          </a:p>
          <a:p>
            <a:pPr marL="457200" lvl="1" indent="0">
              <a:buNone/>
            </a:pPr>
            <a:r>
              <a:rPr lang="en-US" dirty="0">
                <a:latin typeface="Consolas" panose="020B0609020204030204" pitchFamily="49" charset="0"/>
                <a:cs typeface="Consolas" panose="020B0609020204030204" pitchFamily="49" charset="0"/>
              </a:rPr>
              <a:t>	pass</a:t>
            </a:r>
          </a:p>
          <a:p>
            <a:pPr marL="0" indent="0">
              <a:buNone/>
            </a:pPr>
            <a:endParaRPr lang="en-US" dirty="0"/>
          </a:p>
        </p:txBody>
      </p:sp>
    </p:spTree>
    <p:extLst>
      <p:ext uri="{BB962C8B-B14F-4D97-AF65-F5344CB8AC3E}">
        <p14:creationId xmlns:p14="http://schemas.microsoft.com/office/powerpoint/2010/main" val="184808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76D12-D12F-D84F-8817-2DC5179D1331}"/>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9B514734-D5A8-BD46-A0BF-15C0F1FB1F3F}"/>
              </a:ext>
            </a:extLst>
          </p:cNvPr>
          <p:cNvSpPr>
            <a:spLocks noGrp="1"/>
          </p:cNvSpPr>
          <p:nvPr>
            <p:ph idx="1"/>
          </p:nvPr>
        </p:nvSpPr>
        <p:spPr/>
        <p:txBody>
          <a:bodyPr>
            <a:normAutofit fontScale="85000" lnSpcReduction="20000"/>
          </a:bodyPr>
          <a:lstStyle/>
          <a:p>
            <a:r>
              <a:rPr lang="en-US" dirty="0"/>
              <a:t>Used to repeat a task for a defined list of values</a:t>
            </a:r>
          </a:p>
          <a:p>
            <a:pPr marL="0" indent="0">
              <a:buNone/>
            </a:pPr>
            <a:r>
              <a:rPr lang="en-US" dirty="0">
                <a:latin typeface="Consolas" panose="020B0609020204030204" pitchFamily="49" charset="0"/>
                <a:cs typeface="Consolas" panose="020B0609020204030204" pitchFamily="49" charset="0"/>
              </a:rPr>
              <a:t>&gt;&gt;&gt; A = [“Hello”, “world”, “!”]</a:t>
            </a:r>
          </a:p>
          <a:p>
            <a:pPr marL="0" indent="0">
              <a:buNone/>
            </a:pPr>
            <a:r>
              <a:rPr lang="en-US" dirty="0">
                <a:latin typeface="Consolas" panose="020B0609020204030204" pitchFamily="49" charset="0"/>
                <a:cs typeface="Consolas" panose="020B0609020204030204" pitchFamily="49" charset="0"/>
              </a:rPr>
              <a:t>&gt;&gt;&gt; for x in A: </a:t>
            </a:r>
          </a:p>
          <a:p>
            <a:pPr marL="0" indent="0">
              <a:buNone/>
            </a:pPr>
            <a:r>
              <a:rPr lang="en-US" dirty="0">
                <a:latin typeface="Consolas" panose="020B0609020204030204" pitchFamily="49" charset="0"/>
                <a:cs typeface="Consolas" panose="020B0609020204030204" pitchFamily="49" charset="0"/>
              </a:rPr>
              <a:t>	print(x)</a:t>
            </a:r>
          </a:p>
          <a:p>
            <a:pPr marL="0" indent="0">
              <a:buNone/>
            </a:pPr>
            <a:endParaRPr lang="en-US" dirty="0">
              <a:latin typeface="Consolas" panose="020B0609020204030204" pitchFamily="49" charset="0"/>
              <a:cs typeface="Consolas" panose="020B0609020204030204" pitchFamily="49" charset="0"/>
            </a:endParaRPr>
          </a:p>
          <a:p>
            <a:r>
              <a:rPr lang="en-US" dirty="0">
                <a:cs typeface="Consolas" panose="020B0609020204030204" pitchFamily="49" charset="0"/>
              </a:rPr>
              <a:t>This can be combined with conditions</a:t>
            </a:r>
          </a:p>
          <a:p>
            <a:pPr marL="0" indent="0">
              <a:buNone/>
            </a:pPr>
            <a:r>
              <a:rPr lang="en-US" dirty="0">
                <a:latin typeface="Consolas" panose="020B0609020204030204" pitchFamily="49" charset="0"/>
                <a:cs typeface="Consolas" panose="020B0609020204030204" pitchFamily="49" charset="0"/>
              </a:rPr>
              <a:t>&gt;&gt;&gt; for x in A:</a:t>
            </a:r>
          </a:p>
          <a:p>
            <a:pPr marL="0" indent="0">
              <a:buNone/>
            </a:pPr>
            <a:r>
              <a:rPr lang="en-US" dirty="0">
                <a:latin typeface="Consolas" panose="020B0609020204030204" pitchFamily="49" charset="0"/>
                <a:cs typeface="Consolas" panose="020B0609020204030204" pitchFamily="49" charset="0"/>
              </a:rPr>
              <a:t>	if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(x) &gt; 2:</a:t>
            </a:r>
          </a:p>
          <a:p>
            <a:pPr marL="0" indent="0">
              <a:buNone/>
            </a:pPr>
            <a:r>
              <a:rPr lang="en-US" dirty="0">
                <a:latin typeface="Consolas" panose="020B0609020204030204" pitchFamily="49" charset="0"/>
                <a:cs typeface="Consolas" panose="020B0609020204030204" pitchFamily="49" charset="0"/>
              </a:rPr>
              <a:t>		print(x)</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Thought exercise: What will this print out?</a:t>
            </a:r>
          </a:p>
        </p:txBody>
      </p:sp>
    </p:spTree>
    <p:extLst>
      <p:ext uri="{BB962C8B-B14F-4D97-AF65-F5344CB8AC3E}">
        <p14:creationId xmlns:p14="http://schemas.microsoft.com/office/powerpoint/2010/main" val="84316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919</Words>
  <Application>Microsoft Macintosh PowerPoint</Application>
  <PresentationFormat>Widescreen</PresentationFormat>
  <Paragraphs>134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Access the slides and files here:   </vt:lpstr>
      <vt:lpstr>#3.2</vt:lpstr>
      <vt:lpstr>Iterations </vt:lpstr>
      <vt:lpstr>Conditions</vt:lpstr>
      <vt:lpstr>Conditions</vt:lpstr>
      <vt:lpstr>Conditions</vt:lpstr>
      <vt:lpstr>Operators</vt:lpstr>
      <vt:lpstr>PowerPoint Presentation</vt:lpstr>
      <vt:lpstr>For loops</vt:lpstr>
      <vt:lpstr>While loops</vt:lpstr>
      <vt:lpstr>Functions</vt:lpstr>
      <vt:lpstr>Functions</vt:lpstr>
      <vt:lpstr>Functions</vt:lpstr>
      <vt:lpstr>What about multiple inputs?</vt:lpstr>
      <vt:lpstr>What about multiple outputs?</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dc:title>
  <dc:creator>Microsoft Office User</dc:creator>
  <cp:lastModifiedBy>Microsoft Office User</cp:lastModifiedBy>
  <cp:revision>7</cp:revision>
  <dcterms:created xsi:type="dcterms:W3CDTF">2020-06-03T20:35:14Z</dcterms:created>
  <dcterms:modified xsi:type="dcterms:W3CDTF">2020-06-14T19:26:25Z</dcterms:modified>
</cp:coreProperties>
</file>