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19" r:id="rId2"/>
    <p:sldId id="256" r:id="rId3"/>
    <p:sldId id="320" r:id="rId4"/>
    <p:sldId id="321" r:id="rId5"/>
    <p:sldId id="262" r:id="rId6"/>
    <p:sldId id="264" r:id="rId7"/>
    <p:sldId id="259" r:id="rId8"/>
    <p:sldId id="269" r:id="rId9"/>
    <p:sldId id="278" r:id="rId10"/>
    <p:sldId id="279" r:id="rId11"/>
    <p:sldId id="258" r:id="rId12"/>
    <p:sldId id="322" r:id="rId13"/>
    <p:sldId id="323" r:id="rId14"/>
    <p:sldId id="324" r:id="rId15"/>
    <p:sldId id="325" r:id="rId16"/>
    <p:sldId id="266" r:id="rId17"/>
    <p:sldId id="265" r:id="rId18"/>
    <p:sldId id="326" r:id="rId19"/>
    <p:sldId id="327" r:id="rId20"/>
    <p:sldId id="286" r:id="rId21"/>
    <p:sldId id="287" r:id="rId22"/>
    <p:sldId id="288" r:id="rId23"/>
    <p:sldId id="270" r:id="rId24"/>
    <p:sldId id="271" r:id="rId25"/>
    <p:sldId id="272" r:id="rId26"/>
    <p:sldId id="289" r:id="rId27"/>
    <p:sldId id="290" r:id="rId28"/>
    <p:sldId id="291" r:id="rId29"/>
    <p:sldId id="292" r:id="rId30"/>
    <p:sldId id="274"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940E0-E864-DF4A-BD26-2C2246AC4E05}" type="datetimeFigureOut">
              <a:rPr lang="en-US" smtClean="0"/>
              <a:t>6/29/20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D480C-B22B-9744-AC27-082F71E496D4}" type="slidenum">
              <a:rPr lang="en-US" smtClean="0"/>
              <a:t>‹#›</a:t>
            </a:fld>
            <a:endParaRPr lang="en-US"/>
          </a:p>
        </p:txBody>
      </p:sp>
    </p:spTree>
    <p:extLst>
      <p:ext uri="{BB962C8B-B14F-4D97-AF65-F5344CB8AC3E}">
        <p14:creationId xmlns:p14="http://schemas.microsoft.com/office/powerpoint/2010/main" val="88043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480C-B22B-9744-AC27-082F71E496D4}" type="slidenum">
              <a:rPr lang="en-US" smtClean="0"/>
              <a:t>2</a:t>
            </a:fld>
            <a:endParaRPr lang="en-US"/>
          </a:p>
        </p:txBody>
      </p:sp>
    </p:spTree>
    <p:extLst>
      <p:ext uri="{BB962C8B-B14F-4D97-AF65-F5344CB8AC3E}">
        <p14:creationId xmlns:p14="http://schemas.microsoft.com/office/powerpoint/2010/main" val="327978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DFA0-856B-DC43-8FE7-71A8EE5B9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E3E09F-3C2F-574C-ACC2-BB7AF7E33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372AFA-63D3-FB44-ADBD-B00A16BAFBD9}"/>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5" name="Footer Placeholder 4">
            <a:extLst>
              <a:ext uri="{FF2B5EF4-FFF2-40B4-BE49-F238E27FC236}">
                <a16:creationId xmlns:a16="http://schemas.microsoft.com/office/drawing/2014/main" id="{601CE63E-A20D-DF4D-9F94-5ABAF4A0E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733A5-CA20-B740-8DD3-671809C39295}"/>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25473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305F-DD94-474A-A793-5854C51BB2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4B60FC-6732-9141-8BEB-B40AB8625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2DB8C-8624-F644-96A6-AAEE9F88D358}"/>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5" name="Footer Placeholder 4">
            <a:extLst>
              <a:ext uri="{FF2B5EF4-FFF2-40B4-BE49-F238E27FC236}">
                <a16:creationId xmlns:a16="http://schemas.microsoft.com/office/drawing/2014/main" id="{C19A89EB-E6C8-EF47-BC08-B8664AD3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1D3DD-A1EA-514D-9ECF-8274264C3276}"/>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115383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BEA34-931C-1746-B1D7-51181BA64B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34F8E-39BF-B34A-9C6A-E2DE151D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822C5-73E7-2A46-ABC8-715A9EA84B07}"/>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5" name="Footer Placeholder 4">
            <a:extLst>
              <a:ext uri="{FF2B5EF4-FFF2-40B4-BE49-F238E27FC236}">
                <a16:creationId xmlns:a16="http://schemas.microsoft.com/office/drawing/2014/main" id="{15360142-382A-3544-84C0-A6BE3B0FC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74E30-2E17-F647-BA58-67FB290FBE91}"/>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277649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27D2-FD28-ED46-A8DE-F12C2569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D3DF02-EDE6-8147-BAE0-0F6EDD83A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BEF54-6612-8843-BC81-307134FD4C9C}"/>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5" name="Footer Placeholder 4">
            <a:extLst>
              <a:ext uri="{FF2B5EF4-FFF2-40B4-BE49-F238E27FC236}">
                <a16:creationId xmlns:a16="http://schemas.microsoft.com/office/drawing/2014/main" id="{416122A7-6566-A549-AC0F-52733E169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0D12B-3222-5547-80FE-B16B385C8609}"/>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202536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0DE3-699B-224D-BB70-E69AED5A8C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3FD648-3A56-B242-8E53-3A07CA1DB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D47A0E-7E3D-8F4A-BE9F-6D0F35A0AF85}"/>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5" name="Footer Placeholder 4">
            <a:extLst>
              <a:ext uri="{FF2B5EF4-FFF2-40B4-BE49-F238E27FC236}">
                <a16:creationId xmlns:a16="http://schemas.microsoft.com/office/drawing/2014/main" id="{3674324F-1FFF-BF4D-8E2B-1AB895BB1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5D8DF-8F9B-A144-8250-60A44C0B43CD}"/>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56205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14E2-2E8A-6545-8C12-5AFF1FE8C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42FF-11DA-EA40-9A2A-46E5269CF5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1204E-40C3-2F49-A1BC-19D2D7FA1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2A2339-2100-9A4B-AF33-B628C8F610F8}"/>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6" name="Footer Placeholder 5">
            <a:extLst>
              <a:ext uri="{FF2B5EF4-FFF2-40B4-BE49-F238E27FC236}">
                <a16:creationId xmlns:a16="http://schemas.microsoft.com/office/drawing/2014/main" id="{BD06F592-A120-9541-8CFC-58E2B9EB3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27EE5-5A9A-544B-A357-D535AF13A204}"/>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153793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FC2C-1938-7544-9E5B-1FB393CF7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7AEAC-6FA6-E24C-A1E1-68A8D01ED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F5888-A781-4A48-A35C-9CA115470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2AB32-6209-7A46-B79E-66F349520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C02A74-8CED-5F4F-B5F0-6E190BCE1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E73CE7-D6B3-C645-A11C-4FEA092325F6}"/>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8" name="Footer Placeholder 7">
            <a:extLst>
              <a:ext uri="{FF2B5EF4-FFF2-40B4-BE49-F238E27FC236}">
                <a16:creationId xmlns:a16="http://schemas.microsoft.com/office/drawing/2014/main" id="{64CAC65D-1E07-F34D-8381-0181086ACE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BBAB71-4D97-7740-87C0-1FCD6F8E3205}"/>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404468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20A6-DFE0-E547-8D78-20E15CC607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98B84B-9668-454B-AC22-5EC02C59C24F}"/>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4" name="Footer Placeholder 3">
            <a:extLst>
              <a:ext uri="{FF2B5EF4-FFF2-40B4-BE49-F238E27FC236}">
                <a16:creationId xmlns:a16="http://schemas.microsoft.com/office/drawing/2014/main" id="{9FBC124B-716C-454B-82CE-C4D7178F0B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C7AB81-0B87-EE4A-A272-3CDEF5842B2D}"/>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415034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BC1E4-A168-F14D-AAE9-DC5C35D70960}"/>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3" name="Footer Placeholder 2">
            <a:extLst>
              <a:ext uri="{FF2B5EF4-FFF2-40B4-BE49-F238E27FC236}">
                <a16:creationId xmlns:a16="http://schemas.microsoft.com/office/drawing/2014/main" id="{09CDE939-6199-5547-8A9D-1929E403D6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6683CE-8CB9-674A-91BA-65B1EC682527}"/>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369795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9370-CEDD-314B-B9A1-163756825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3B9A1-4132-994C-880E-31529D1B13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5692EB-A3FE-3747-8893-B24B9E6D5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12377-258E-404C-BC8B-3610F34F12C6}"/>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6" name="Footer Placeholder 5">
            <a:extLst>
              <a:ext uri="{FF2B5EF4-FFF2-40B4-BE49-F238E27FC236}">
                <a16:creationId xmlns:a16="http://schemas.microsoft.com/office/drawing/2014/main" id="{E5AC986A-92D4-AD4A-BF55-068DF8411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B6277-8B78-6E42-806D-F40199C7B44B}"/>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106464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031D-3900-6748-926A-36841291C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7C5C74-FF98-B64D-A604-C8C0E26DF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9429F-5290-4240-B2FE-54D2BFE2B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70291-3810-7244-891D-E062FFD94B88}"/>
              </a:ext>
            </a:extLst>
          </p:cNvPr>
          <p:cNvSpPr>
            <a:spLocks noGrp="1"/>
          </p:cNvSpPr>
          <p:nvPr>
            <p:ph type="dt" sz="half" idx="10"/>
          </p:nvPr>
        </p:nvSpPr>
        <p:spPr/>
        <p:txBody>
          <a:bodyPr/>
          <a:lstStyle/>
          <a:p>
            <a:fld id="{B4805629-43F6-3C4F-A3A1-18FEAB524198}" type="datetimeFigureOut">
              <a:rPr lang="en-US" smtClean="0"/>
              <a:t>6/29/20</a:t>
            </a:fld>
            <a:endParaRPr lang="en-US"/>
          </a:p>
        </p:txBody>
      </p:sp>
      <p:sp>
        <p:nvSpPr>
          <p:cNvPr id="6" name="Footer Placeholder 5">
            <a:extLst>
              <a:ext uri="{FF2B5EF4-FFF2-40B4-BE49-F238E27FC236}">
                <a16:creationId xmlns:a16="http://schemas.microsoft.com/office/drawing/2014/main" id="{6F6CAEA8-0A5D-F74D-B63E-8E6420922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DE155-9A58-4748-97A0-B7A786D022DE}"/>
              </a:ext>
            </a:extLst>
          </p:cNvPr>
          <p:cNvSpPr>
            <a:spLocks noGrp="1"/>
          </p:cNvSpPr>
          <p:nvPr>
            <p:ph type="sldNum" sz="quarter" idx="12"/>
          </p:nvPr>
        </p:nvSpPr>
        <p:spPr/>
        <p:txBody>
          <a:bodyPr/>
          <a:lstStyle/>
          <a:p>
            <a:fld id="{0256BD74-6EB6-1848-8E95-D6DD2F5ED042}" type="slidenum">
              <a:rPr lang="en-US" smtClean="0"/>
              <a:t>‹#›</a:t>
            </a:fld>
            <a:endParaRPr lang="en-US"/>
          </a:p>
        </p:txBody>
      </p:sp>
    </p:spTree>
    <p:extLst>
      <p:ext uri="{BB962C8B-B14F-4D97-AF65-F5344CB8AC3E}">
        <p14:creationId xmlns:p14="http://schemas.microsoft.com/office/powerpoint/2010/main" val="312951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D2DCE3-3DA7-C54C-9A03-D25FBBAB6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0C91C4-05F9-A346-B7B2-54F18CEEC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6A0AD-B47C-8E48-B80D-B53C76EF0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05629-43F6-3C4F-A3A1-18FEAB524198}" type="datetimeFigureOut">
              <a:rPr lang="en-US" smtClean="0"/>
              <a:t>6/29/20</a:t>
            </a:fld>
            <a:endParaRPr lang="en-US"/>
          </a:p>
        </p:txBody>
      </p:sp>
      <p:sp>
        <p:nvSpPr>
          <p:cNvPr id="5" name="Footer Placeholder 4">
            <a:extLst>
              <a:ext uri="{FF2B5EF4-FFF2-40B4-BE49-F238E27FC236}">
                <a16:creationId xmlns:a16="http://schemas.microsoft.com/office/drawing/2014/main" id="{CD240E38-5E3E-7F4C-A3E3-0C88276B2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D2486-3C59-4B49-AB56-71B8C61E2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6BD74-6EB6-1848-8E95-D6DD2F5ED042}" type="slidenum">
              <a:rPr lang="en-US" smtClean="0"/>
              <a:t>‹#›</a:t>
            </a:fld>
            <a:endParaRPr lang="en-US"/>
          </a:p>
        </p:txBody>
      </p:sp>
    </p:spTree>
    <p:extLst>
      <p:ext uri="{BB962C8B-B14F-4D97-AF65-F5344CB8AC3E}">
        <p14:creationId xmlns:p14="http://schemas.microsoft.com/office/powerpoint/2010/main" val="90520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berg/rutter_lab_coding_bootcam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127.0.0.1:27236/help/library/DESeq2/html/count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tatmethods.net/management/operator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2D99-A2BA-C743-9C28-3F8F66D71203}"/>
              </a:ext>
            </a:extLst>
          </p:cNvPr>
          <p:cNvSpPr>
            <a:spLocks noGrp="1"/>
          </p:cNvSpPr>
          <p:nvPr>
            <p:ph type="title"/>
          </p:nvPr>
        </p:nvSpPr>
        <p:spPr>
          <a:xfrm>
            <a:off x="2383221" y="2103437"/>
            <a:ext cx="10515600" cy="1325563"/>
          </a:xfrm>
        </p:spPr>
        <p:txBody>
          <a:bodyPr/>
          <a:lstStyle/>
          <a:p>
            <a:r>
              <a:rPr lang="en-US" dirty="0"/>
              <a:t>Access the slides and files here: </a:t>
            </a:r>
            <a:br>
              <a:rPr lang="en-US" dirty="0"/>
            </a:br>
            <a:r>
              <a:rPr lang="en-US" dirty="0"/>
              <a:t>	</a:t>
            </a:r>
          </a:p>
        </p:txBody>
      </p:sp>
      <p:sp>
        <p:nvSpPr>
          <p:cNvPr id="4" name="Rectangle 3">
            <a:extLst>
              <a:ext uri="{FF2B5EF4-FFF2-40B4-BE49-F238E27FC236}">
                <a16:creationId xmlns:a16="http://schemas.microsoft.com/office/drawing/2014/main" id="{6B53121B-F976-974C-8963-03F6AF4F9F81}"/>
              </a:ext>
            </a:extLst>
          </p:cNvPr>
          <p:cNvSpPr/>
          <p:nvPr/>
        </p:nvSpPr>
        <p:spPr>
          <a:xfrm>
            <a:off x="1316390" y="3038855"/>
            <a:ext cx="8961749" cy="584775"/>
          </a:xfrm>
          <a:prstGeom prst="rect">
            <a:avLst/>
          </a:prstGeom>
        </p:spPr>
        <p:txBody>
          <a:bodyPr wrap="none">
            <a:spAutoFit/>
          </a:bodyPr>
          <a:lstStyle/>
          <a:p>
            <a:r>
              <a:rPr lang="en-US" sz="3200" dirty="0">
                <a:hlinkClick r:id="rId2"/>
              </a:rPr>
              <a:t>https://github.com/j-berg/bioinformatics_bootcamp</a:t>
            </a:r>
            <a:endParaRPr lang="en-US" sz="3200" dirty="0"/>
          </a:p>
        </p:txBody>
      </p:sp>
    </p:spTree>
    <p:extLst>
      <p:ext uri="{BB962C8B-B14F-4D97-AF65-F5344CB8AC3E}">
        <p14:creationId xmlns:p14="http://schemas.microsoft.com/office/powerpoint/2010/main" val="12061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36B9-20E4-B746-A77D-B899DE3FF346}"/>
              </a:ext>
            </a:extLst>
          </p:cNvPr>
          <p:cNvSpPr>
            <a:spLocks noGrp="1"/>
          </p:cNvSpPr>
          <p:nvPr>
            <p:ph type="title"/>
          </p:nvPr>
        </p:nvSpPr>
        <p:spPr/>
        <p:txBody>
          <a:bodyPr/>
          <a:lstStyle/>
          <a:p>
            <a:r>
              <a:rPr lang="en-US" dirty="0"/>
              <a:t>Dictionaries (or hashes)</a:t>
            </a:r>
          </a:p>
        </p:txBody>
      </p:sp>
      <p:sp>
        <p:nvSpPr>
          <p:cNvPr id="3" name="Content Placeholder 2">
            <a:extLst>
              <a:ext uri="{FF2B5EF4-FFF2-40B4-BE49-F238E27FC236}">
                <a16:creationId xmlns:a16="http://schemas.microsoft.com/office/drawing/2014/main" id="{0BBCEDF6-5DBB-184B-868B-79F0C928EF0A}"/>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&gt; library(hash)</a:t>
            </a:r>
          </a:p>
          <a:p>
            <a:pPr marL="0" indent="0">
              <a:buNone/>
            </a:pPr>
            <a:r>
              <a:rPr lang="en-US" dirty="0">
                <a:latin typeface="Consolas" panose="020B0609020204030204" pitchFamily="49" charset="0"/>
                <a:cs typeface="Consolas" panose="020B0609020204030204" pitchFamily="49" charset="0"/>
              </a:rPr>
              <a:t>&gt; h &lt;- hash()</a:t>
            </a:r>
          </a:p>
          <a:p>
            <a:pPr marL="0" indent="0">
              <a:buNone/>
            </a:pPr>
            <a:r>
              <a:rPr lang="en-US" dirty="0">
                <a:latin typeface="Consolas" panose="020B0609020204030204" pitchFamily="49" charset="0"/>
                <a:cs typeface="Consolas" panose="020B0609020204030204" pitchFamily="49" charset="0"/>
              </a:rPr>
              <a:t>&gt; h[[“a”]] &lt;- “Hello”</a:t>
            </a:r>
          </a:p>
          <a:p>
            <a:pPr marL="0" indent="0">
              <a:buNone/>
            </a:pPr>
            <a:r>
              <a:rPr lang="en-US" dirty="0">
                <a:latin typeface="Consolas" panose="020B0609020204030204" pitchFamily="49" charset="0"/>
                <a:cs typeface="Consolas" panose="020B0609020204030204" pitchFamily="49" charset="0"/>
              </a:rPr>
              <a:t>&gt; h[[“b”]] &lt;- “world!”</a:t>
            </a:r>
          </a:p>
          <a:p>
            <a:pPr marL="0" indent="0">
              <a:buNone/>
            </a:pPr>
            <a:r>
              <a:rPr lang="en-US" dirty="0">
                <a:latin typeface="Consolas" panose="020B0609020204030204" pitchFamily="49" charset="0"/>
                <a:cs typeface="Consolas" panose="020B0609020204030204" pitchFamily="49" charset="0"/>
              </a:rPr>
              <a:t>&gt; h</a:t>
            </a:r>
          </a:p>
          <a:p>
            <a:pPr marL="0" indent="0">
              <a:buNone/>
            </a:pPr>
            <a:r>
              <a:rPr lang="en-US" dirty="0">
                <a:latin typeface="Consolas" panose="020B0609020204030204" pitchFamily="49" charset="0"/>
                <a:cs typeface="Consolas" panose="020B0609020204030204" pitchFamily="49" charset="0"/>
              </a:rPr>
              <a:t>&gt; h[[“a”]] </a:t>
            </a:r>
          </a:p>
          <a:p>
            <a:pPr marL="0" indent="0">
              <a:buNone/>
            </a:pPr>
            <a:r>
              <a:rPr lang="en-US" dirty="0">
                <a:latin typeface="Consolas" panose="020B0609020204030204" pitchFamily="49" charset="0"/>
                <a:cs typeface="Consolas" panose="020B0609020204030204" pitchFamily="49" charset="0"/>
              </a:rPr>
              <a:t>&gt; h[[“a”]] &lt;- “Goodbye”</a:t>
            </a:r>
          </a:p>
          <a:p>
            <a:pPr marL="0" indent="0">
              <a:buNone/>
            </a:pPr>
            <a:r>
              <a:rPr lang="en-US" dirty="0">
                <a:latin typeface="Consolas" panose="020B0609020204030204" pitchFamily="49" charset="0"/>
                <a:cs typeface="Consolas" panose="020B0609020204030204" pitchFamily="49" charset="0"/>
              </a:rPr>
              <a:t>&gt; h</a:t>
            </a:r>
          </a:p>
          <a:p>
            <a:pPr marL="0" indent="0">
              <a:buNone/>
            </a:pPr>
            <a:endParaRPr lang="en-US" dirty="0">
              <a:latin typeface="Consolas" panose="020B0609020204030204" pitchFamily="49" charset="0"/>
              <a:cs typeface="Consolas" panose="020B0609020204030204" pitchFamily="49" charset="0"/>
            </a:endParaRPr>
          </a:p>
          <a:p>
            <a:pPr>
              <a:buFont typeface="Wingdings" pitchFamily="2" charset="2"/>
              <a:buChar char="Ø"/>
            </a:pPr>
            <a:endParaRPr lang="en-US" dirty="0"/>
          </a:p>
        </p:txBody>
      </p:sp>
    </p:spTree>
    <p:extLst>
      <p:ext uri="{BB962C8B-B14F-4D97-AF65-F5344CB8AC3E}">
        <p14:creationId xmlns:p14="http://schemas.microsoft.com/office/powerpoint/2010/main" val="110132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B453-2E6C-DB4A-9D2A-C3188800F1D4}"/>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BFF0796C-6604-DB44-9874-F31A54237A6E}"/>
              </a:ext>
            </a:extLst>
          </p:cNvPr>
          <p:cNvSpPr>
            <a:spLocks noGrp="1"/>
          </p:cNvSpPr>
          <p:nvPr>
            <p:ph idx="1"/>
          </p:nvPr>
        </p:nvSpPr>
        <p:spPr/>
        <p:txBody>
          <a:bodyPr>
            <a:normAutofit fontScale="92500" lnSpcReduction="10000"/>
          </a:bodyPr>
          <a:lstStyle/>
          <a:p>
            <a:r>
              <a:rPr lang="en-US" dirty="0"/>
              <a:t>A collection of functions</a:t>
            </a:r>
          </a:p>
          <a:p>
            <a:pPr lvl="1"/>
            <a:r>
              <a:rPr lang="en-US" dirty="0"/>
              <a:t>External </a:t>
            </a:r>
          </a:p>
          <a:p>
            <a:pPr lvl="1"/>
            <a:r>
              <a:rPr lang="en-US" dirty="0"/>
              <a:t>Internal (we’ll talk about this later)</a:t>
            </a:r>
          </a:p>
          <a:p>
            <a:endParaRPr lang="en-US" dirty="0"/>
          </a:p>
          <a:p>
            <a:r>
              <a:rPr lang="en-US" dirty="0"/>
              <a:t>Download as follows:</a:t>
            </a:r>
          </a:p>
          <a:p>
            <a:pPr lvl="1"/>
            <a:r>
              <a:rPr lang="en-US" dirty="0"/>
              <a:t>Basic packages:</a:t>
            </a:r>
          </a:p>
          <a:p>
            <a:pPr lvl="2"/>
            <a:r>
              <a:rPr lang="en-US" dirty="0"/>
              <a:t>Tools -&gt; Packages -&gt; enter package name and install</a:t>
            </a:r>
          </a:p>
          <a:p>
            <a:pPr lvl="2"/>
            <a:r>
              <a:rPr lang="en-US" dirty="0"/>
              <a:t>Download “</a:t>
            </a:r>
            <a:r>
              <a:rPr lang="en-US" dirty="0" err="1"/>
              <a:t>data.table</a:t>
            </a:r>
            <a:r>
              <a:rPr lang="en-US" dirty="0"/>
              <a:t>”</a:t>
            </a:r>
          </a:p>
          <a:p>
            <a:pPr lvl="1"/>
            <a:r>
              <a:rPr lang="en-US" dirty="0"/>
              <a:t>Bioinformatics packages</a:t>
            </a:r>
          </a:p>
          <a:p>
            <a:pPr lvl="2"/>
            <a:r>
              <a:rPr lang="en-US" dirty="0"/>
              <a:t>Google “download DESeq2” and click on the Bioconductor link</a:t>
            </a:r>
          </a:p>
          <a:p>
            <a:pPr lvl="2"/>
            <a:r>
              <a:rPr lang="en-US" dirty="0"/>
              <a:t>Run the installation code block</a:t>
            </a:r>
          </a:p>
          <a:p>
            <a:pPr lvl="1"/>
            <a:r>
              <a:rPr lang="en-US" dirty="0"/>
              <a:t>If it asks you whether you want to update all/some/none, “none” is usually okay</a:t>
            </a:r>
          </a:p>
        </p:txBody>
      </p:sp>
    </p:spTree>
    <p:extLst>
      <p:ext uri="{BB962C8B-B14F-4D97-AF65-F5344CB8AC3E}">
        <p14:creationId xmlns:p14="http://schemas.microsoft.com/office/powerpoint/2010/main" val="50236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C716-FE61-1D41-80BF-5F16E9B71E62}"/>
              </a:ext>
            </a:extLst>
          </p:cNvPr>
          <p:cNvSpPr>
            <a:spLocks noGrp="1"/>
          </p:cNvSpPr>
          <p:nvPr>
            <p:ph type="title"/>
          </p:nvPr>
        </p:nvSpPr>
        <p:spPr/>
        <p:txBody>
          <a:bodyPr/>
          <a:lstStyle/>
          <a:p>
            <a:r>
              <a:rPr lang="en-US" dirty="0"/>
              <a:t>Install general R packages</a:t>
            </a:r>
          </a:p>
        </p:txBody>
      </p:sp>
      <p:pic>
        <p:nvPicPr>
          <p:cNvPr id="5" name="Content Placeholder 4">
            <a:extLst>
              <a:ext uri="{FF2B5EF4-FFF2-40B4-BE49-F238E27FC236}">
                <a16:creationId xmlns:a16="http://schemas.microsoft.com/office/drawing/2014/main" id="{A267E845-E397-B749-A1B3-100E01DFC865}"/>
              </a:ext>
            </a:extLst>
          </p:cNvPr>
          <p:cNvPicPr>
            <a:picLocks noGrp="1" noChangeAspect="1"/>
          </p:cNvPicPr>
          <p:nvPr>
            <p:ph idx="1"/>
          </p:nvPr>
        </p:nvPicPr>
        <p:blipFill>
          <a:blip r:embed="rId2"/>
          <a:stretch>
            <a:fillRect/>
          </a:stretch>
        </p:blipFill>
        <p:spPr>
          <a:xfrm>
            <a:off x="4514850" y="2128044"/>
            <a:ext cx="3162300" cy="3746500"/>
          </a:xfrm>
        </p:spPr>
      </p:pic>
    </p:spTree>
    <p:extLst>
      <p:ext uri="{BB962C8B-B14F-4D97-AF65-F5344CB8AC3E}">
        <p14:creationId xmlns:p14="http://schemas.microsoft.com/office/powerpoint/2010/main" val="240680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526C-F5D4-1141-96F3-7BB901740F55}"/>
              </a:ext>
            </a:extLst>
          </p:cNvPr>
          <p:cNvSpPr>
            <a:spLocks noGrp="1"/>
          </p:cNvSpPr>
          <p:nvPr>
            <p:ph type="title"/>
          </p:nvPr>
        </p:nvSpPr>
        <p:spPr/>
        <p:txBody>
          <a:bodyPr/>
          <a:lstStyle/>
          <a:p>
            <a:r>
              <a:rPr lang="en-US" dirty="0"/>
              <a:t>Install bioinformatics software</a:t>
            </a:r>
          </a:p>
        </p:txBody>
      </p:sp>
      <p:pic>
        <p:nvPicPr>
          <p:cNvPr id="5" name="Content Placeholder 4">
            <a:extLst>
              <a:ext uri="{FF2B5EF4-FFF2-40B4-BE49-F238E27FC236}">
                <a16:creationId xmlns:a16="http://schemas.microsoft.com/office/drawing/2014/main" id="{0039062A-1DD3-804C-BC16-AD36DEF4F4D7}"/>
              </a:ext>
            </a:extLst>
          </p:cNvPr>
          <p:cNvPicPr>
            <a:picLocks noGrp="1" noChangeAspect="1"/>
          </p:cNvPicPr>
          <p:nvPr>
            <p:ph idx="1"/>
          </p:nvPr>
        </p:nvPicPr>
        <p:blipFill>
          <a:blip r:embed="rId2"/>
          <a:stretch>
            <a:fillRect/>
          </a:stretch>
        </p:blipFill>
        <p:spPr>
          <a:xfrm>
            <a:off x="3366219" y="1825625"/>
            <a:ext cx="5459561" cy="4351338"/>
          </a:xfrm>
        </p:spPr>
      </p:pic>
      <p:sp>
        <p:nvSpPr>
          <p:cNvPr id="6" name="TextBox 5">
            <a:extLst>
              <a:ext uri="{FF2B5EF4-FFF2-40B4-BE49-F238E27FC236}">
                <a16:creationId xmlns:a16="http://schemas.microsoft.com/office/drawing/2014/main" id="{368A9C92-8361-4C45-B407-CBE12DC80FC8}"/>
              </a:ext>
            </a:extLst>
          </p:cNvPr>
          <p:cNvSpPr txBox="1"/>
          <p:nvPr/>
        </p:nvSpPr>
        <p:spPr>
          <a:xfrm>
            <a:off x="838200" y="5454868"/>
            <a:ext cx="2261838" cy="646331"/>
          </a:xfrm>
          <a:prstGeom prst="rect">
            <a:avLst/>
          </a:prstGeom>
          <a:noFill/>
        </p:spPr>
        <p:txBody>
          <a:bodyPr wrap="none" rtlCol="0">
            <a:spAutoFit/>
          </a:bodyPr>
          <a:lstStyle/>
          <a:p>
            <a:pPr algn="r"/>
            <a:r>
              <a:rPr lang="en-US" dirty="0"/>
              <a:t>Run these commands </a:t>
            </a:r>
          </a:p>
          <a:p>
            <a:pPr algn="r"/>
            <a:r>
              <a:rPr lang="en-US" dirty="0"/>
              <a:t>to install -&gt;</a:t>
            </a:r>
          </a:p>
        </p:txBody>
      </p:sp>
    </p:spTree>
    <p:extLst>
      <p:ext uri="{BB962C8B-B14F-4D97-AF65-F5344CB8AC3E}">
        <p14:creationId xmlns:p14="http://schemas.microsoft.com/office/powerpoint/2010/main" val="67799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E9FE-262C-B841-B933-A86301ACD748}"/>
              </a:ext>
            </a:extLst>
          </p:cNvPr>
          <p:cNvSpPr>
            <a:spLocks noGrp="1"/>
          </p:cNvSpPr>
          <p:nvPr>
            <p:ph type="title"/>
          </p:nvPr>
        </p:nvSpPr>
        <p:spPr/>
        <p:txBody>
          <a:bodyPr/>
          <a:lstStyle/>
          <a:p>
            <a:r>
              <a:rPr lang="en-US" dirty="0"/>
              <a:t>Installing DESeq2</a:t>
            </a:r>
          </a:p>
        </p:txBody>
      </p:sp>
      <p:pic>
        <p:nvPicPr>
          <p:cNvPr id="5" name="Content Placeholder 4">
            <a:extLst>
              <a:ext uri="{FF2B5EF4-FFF2-40B4-BE49-F238E27FC236}">
                <a16:creationId xmlns:a16="http://schemas.microsoft.com/office/drawing/2014/main" id="{2EC74F7A-7D27-334F-9395-E11A2135807C}"/>
              </a:ext>
            </a:extLst>
          </p:cNvPr>
          <p:cNvPicPr>
            <a:picLocks noGrp="1" noChangeAspect="1"/>
          </p:cNvPicPr>
          <p:nvPr>
            <p:ph idx="1"/>
          </p:nvPr>
        </p:nvPicPr>
        <p:blipFill>
          <a:blip r:embed="rId2"/>
          <a:stretch>
            <a:fillRect/>
          </a:stretch>
        </p:blipFill>
        <p:spPr>
          <a:xfrm>
            <a:off x="3070302" y="1825625"/>
            <a:ext cx="6051395" cy="4351338"/>
          </a:xfrm>
        </p:spPr>
      </p:pic>
    </p:spTree>
    <p:extLst>
      <p:ext uri="{BB962C8B-B14F-4D97-AF65-F5344CB8AC3E}">
        <p14:creationId xmlns:p14="http://schemas.microsoft.com/office/powerpoint/2010/main" val="354934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2264-818C-4E41-8A27-0A6D3ABCBF9B}"/>
              </a:ext>
            </a:extLst>
          </p:cNvPr>
          <p:cNvSpPr>
            <a:spLocks noGrp="1"/>
          </p:cNvSpPr>
          <p:nvPr>
            <p:ph type="title"/>
          </p:nvPr>
        </p:nvSpPr>
        <p:spPr/>
        <p:txBody>
          <a:bodyPr/>
          <a:lstStyle/>
          <a:p>
            <a:r>
              <a:rPr lang="en-US" dirty="0"/>
              <a:t>Installing DESeq2</a:t>
            </a:r>
          </a:p>
        </p:txBody>
      </p:sp>
      <p:pic>
        <p:nvPicPr>
          <p:cNvPr id="5" name="Content Placeholder 4">
            <a:extLst>
              <a:ext uri="{FF2B5EF4-FFF2-40B4-BE49-F238E27FC236}">
                <a16:creationId xmlns:a16="http://schemas.microsoft.com/office/drawing/2014/main" id="{48963307-39AC-3E4D-8E08-551F74566990}"/>
              </a:ext>
            </a:extLst>
          </p:cNvPr>
          <p:cNvPicPr>
            <a:picLocks noGrp="1" noChangeAspect="1"/>
          </p:cNvPicPr>
          <p:nvPr>
            <p:ph idx="1"/>
          </p:nvPr>
        </p:nvPicPr>
        <p:blipFill>
          <a:blip r:embed="rId2"/>
          <a:stretch>
            <a:fillRect/>
          </a:stretch>
        </p:blipFill>
        <p:spPr>
          <a:xfrm>
            <a:off x="3067048" y="1825625"/>
            <a:ext cx="6057903" cy="4351338"/>
          </a:xfrm>
        </p:spPr>
      </p:pic>
    </p:spTree>
    <p:extLst>
      <p:ext uri="{BB962C8B-B14F-4D97-AF65-F5344CB8AC3E}">
        <p14:creationId xmlns:p14="http://schemas.microsoft.com/office/powerpoint/2010/main" val="55273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BCDC-F2AA-254F-8956-DA53E7D1C416}"/>
              </a:ext>
            </a:extLst>
          </p:cNvPr>
          <p:cNvSpPr>
            <a:spLocks noGrp="1"/>
          </p:cNvSpPr>
          <p:nvPr>
            <p:ph type="title"/>
          </p:nvPr>
        </p:nvSpPr>
        <p:spPr/>
        <p:txBody>
          <a:bodyPr/>
          <a:lstStyle/>
          <a:p>
            <a:r>
              <a:rPr lang="en-US" dirty="0"/>
              <a:t>Loading a library</a:t>
            </a:r>
          </a:p>
        </p:txBody>
      </p:sp>
      <p:sp>
        <p:nvSpPr>
          <p:cNvPr id="3" name="Content Placeholder 2">
            <a:extLst>
              <a:ext uri="{FF2B5EF4-FFF2-40B4-BE49-F238E27FC236}">
                <a16:creationId xmlns:a16="http://schemas.microsoft.com/office/drawing/2014/main" id="{E505E5FC-95F3-3A46-BA44-A5C1C5F245CE}"/>
              </a:ext>
            </a:extLst>
          </p:cNvPr>
          <p:cNvSpPr>
            <a:spLocks noGrp="1"/>
          </p:cNvSpPr>
          <p:nvPr>
            <p:ph idx="1"/>
          </p:nvPr>
        </p:nvSpPr>
        <p:spPr/>
        <p:txBody>
          <a:bodyPr>
            <a:normAutofit/>
          </a:bodyPr>
          <a:lstStyle/>
          <a:p>
            <a:r>
              <a:rPr lang="en-US" dirty="0"/>
              <a:t>Need to give the session or script access to the functions from the library</a:t>
            </a:r>
          </a:p>
          <a:p>
            <a:pPr marL="457200" lvl="1" indent="0">
              <a:buNone/>
            </a:pPr>
            <a:r>
              <a:rPr lang="en-US" dirty="0">
                <a:latin typeface="Consolas" panose="020B0609020204030204" pitchFamily="49" charset="0"/>
                <a:cs typeface="Consolas" panose="020B0609020204030204" pitchFamily="49" charset="0"/>
              </a:rPr>
              <a:t>&gt; library(</a:t>
            </a:r>
            <a:r>
              <a:rPr lang="en-US" dirty="0" err="1">
                <a:latin typeface="Consolas" panose="020B0609020204030204" pitchFamily="49" charset="0"/>
                <a:cs typeface="Consolas" panose="020B0609020204030204" pitchFamily="49" charset="0"/>
              </a:rPr>
              <a:t>data.table</a:t>
            </a:r>
            <a:r>
              <a:rPr lang="en-US" dirty="0">
                <a:latin typeface="Consolas" panose="020B0609020204030204" pitchFamily="49" charset="0"/>
                <a:cs typeface="Consolas" panose="020B0609020204030204" pitchFamily="49" charset="0"/>
              </a:rPr>
              <a:t>)</a:t>
            </a:r>
          </a:p>
          <a:p>
            <a:pPr marL="457200" lvl="1" indent="0">
              <a:buNone/>
            </a:pPr>
            <a:r>
              <a:rPr lang="en-US" dirty="0">
                <a:latin typeface="Consolas" panose="020B0609020204030204" pitchFamily="49" charset="0"/>
                <a:cs typeface="Consolas" panose="020B0609020204030204" pitchFamily="49" charset="0"/>
              </a:rPr>
              <a:t>&gt; library(DESeq2)</a:t>
            </a:r>
          </a:p>
          <a:p>
            <a:pPr lvl="1"/>
            <a:endParaRPr lang="en-US" dirty="0"/>
          </a:p>
        </p:txBody>
      </p:sp>
    </p:spTree>
    <p:extLst>
      <p:ext uri="{BB962C8B-B14F-4D97-AF65-F5344CB8AC3E}">
        <p14:creationId xmlns:p14="http://schemas.microsoft.com/office/powerpoint/2010/main" val="237112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0E34-3643-DD48-9589-664EED82E25F}"/>
              </a:ext>
            </a:extLst>
          </p:cNvPr>
          <p:cNvSpPr>
            <a:spLocks noGrp="1"/>
          </p:cNvSpPr>
          <p:nvPr>
            <p:ph type="title"/>
          </p:nvPr>
        </p:nvSpPr>
        <p:spPr/>
        <p:txBody>
          <a:bodyPr/>
          <a:lstStyle/>
          <a:p>
            <a:r>
              <a:rPr lang="en-US" dirty="0"/>
              <a:t>Getting help</a:t>
            </a:r>
          </a:p>
        </p:txBody>
      </p:sp>
      <p:sp>
        <p:nvSpPr>
          <p:cNvPr id="3" name="Content Placeholder 2">
            <a:extLst>
              <a:ext uri="{FF2B5EF4-FFF2-40B4-BE49-F238E27FC236}">
                <a16:creationId xmlns:a16="http://schemas.microsoft.com/office/drawing/2014/main" id="{46C8D58E-BD10-BC41-BAB6-D784802A8C8E}"/>
              </a:ext>
            </a:extLst>
          </p:cNvPr>
          <p:cNvSpPr>
            <a:spLocks noGrp="1"/>
          </p:cNvSpPr>
          <p:nvPr>
            <p:ph idx="1"/>
          </p:nvPr>
        </p:nvSpPr>
        <p:spPr/>
        <p:txBody>
          <a:bodyPr/>
          <a:lstStyle/>
          <a:p>
            <a:r>
              <a:rPr lang="en-US" dirty="0" err="1"/>
              <a:t>StackOverflow</a:t>
            </a:r>
            <a:endParaRPr lang="en-US" dirty="0"/>
          </a:p>
          <a:p>
            <a:r>
              <a:rPr lang="en-US" dirty="0"/>
              <a:t>Library documentation</a:t>
            </a:r>
          </a:p>
          <a:p>
            <a:pPr lvl="1"/>
            <a:r>
              <a:rPr lang="en-US" dirty="0"/>
              <a:t>Usually opened with a “?” before the function name (sometimes a “??”)</a:t>
            </a:r>
          </a:p>
          <a:p>
            <a:pPr lvl="1"/>
            <a:endParaRPr lang="en-US" dirty="0"/>
          </a:p>
          <a:p>
            <a:r>
              <a:rPr lang="en-US" dirty="0"/>
              <a:t>Viewing the help menus</a:t>
            </a:r>
          </a:p>
          <a:p>
            <a:pPr marL="457200" lvl="1"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data.table</a:t>
            </a:r>
            <a:r>
              <a:rPr lang="en-US" dirty="0">
                <a:latin typeface="Consolas" panose="020B0609020204030204" pitchFamily="49" charset="0"/>
                <a:cs typeface="Consolas" panose="020B0609020204030204" pitchFamily="49" charset="0"/>
              </a:rPr>
              <a:t> </a:t>
            </a:r>
          </a:p>
          <a:p>
            <a:pPr marL="457200" lvl="1" indent="0">
              <a:buNone/>
            </a:pPr>
            <a:r>
              <a:rPr lang="en-US" dirty="0">
                <a:latin typeface="Consolas" panose="020B0609020204030204" pitchFamily="49" charset="0"/>
                <a:cs typeface="Consolas" panose="020B0609020204030204" pitchFamily="49" charset="0"/>
              </a:rPr>
              <a:t>&gt; ??DESeq2 </a:t>
            </a:r>
          </a:p>
          <a:p>
            <a:pPr marL="457200" lvl="1"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estimateSizeFactors</a:t>
            </a: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browseVignettes</a:t>
            </a:r>
            <a:r>
              <a:rPr lang="en-US" dirty="0">
                <a:latin typeface="Consolas" panose="020B0609020204030204" pitchFamily="49" charset="0"/>
                <a:cs typeface="Consolas" panose="020B0609020204030204" pitchFamily="49" charset="0"/>
              </a:rPr>
              <a:t>("DESeq2")</a:t>
            </a:r>
          </a:p>
          <a:p>
            <a:pPr lvl="2"/>
            <a:r>
              <a:rPr lang="en-US" dirty="0"/>
              <a:t>-&gt; </a:t>
            </a:r>
            <a:r>
              <a:rPr lang="en-US" dirty="0">
                <a:hlinkClick r:id="rId2"/>
              </a:rPr>
              <a:t>DESeq2::counts</a:t>
            </a:r>
            <a:endParaRPr lang="en-US" dirty="0"/>
          </a:p>
          <a:p>
            <a:pPr marL="0" indent="0">
              <a:buNone/>
            </a:pPr>
            <a:endParaRPr lang="en-US" dirty="0"/>
          </a:p>
        </p:txBody>
      </p:sp>
    </p:spTree>
    <p:extLst>
      <p:ext uri="{BB962C8B-B14F-4D97-AF65-F5344CB8AC3E}">
        <p14:creationId xmlns:p14="http://schemas.microsoft.com/office/powerpoint/2010/main" val="424732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5B27-FAC5-C047-BC6B-6E4F3A29C604}"/>
              </a:ext>
            </a:extLst>
          </p:cNvPr>
          <p:cNvSpPr>
            <a:spLocks noGrp="1"/>
          </p:cNvSpPr>
          <p:nvPr>
            <p:ph type="title"/>
          </p:nvPr>
        </p:nvSpPr>
        <p:spPr/>
        <p:txBody>
          <a:bodyPr/>
          <a:lstStyle/>
          <a:p>
            <a:r>
              <a:rPr lang="en-US" dirty="0"/>
              <a:t>Accessing Bioconductor tool help menu</a:t>
            </a:r>
          </a:p>
        </p:txBody>
      </p:sp>
      <p:pic>
        <p:nvPicPr>
          <p:cNvPr id="5" name="Content Placeholder 4">
            <a:extLst>
              <a:ext uri="{FF2B5EF4-FFF2-40B4-BE49-F238E27FC236}">
                <a16:creationId xmlns:a16="http://schemas.microsoft.com/office/drawing/2014/main" id="{BEDFFC4A-8A68-9F45-B373-3E334711BA79}"/>
              </a:ext>
            </a:extLst>
          </p:cNvPr>
          <p:cNvPicPr>
            <a:picLocks noGrp="1" noChangeAspect="1"/>
          </p:cNvPicPr>
          <p:nvPr>
            <p:ph idx="1"/>
          </p:nvPr>
        </p:nvPicPr>
        <p:blipFill>
          <a:blip r:embed="rId2"/>
          <a:stretch>
            <a:fillRect/>
          </a:stretch>
        </p:blipFill>
        <p:spPr>
          <a:xfrm>
            <a:off x="3067840" y="1825625"/>
            <a:ext cx="6056319" cy="4351338"/>
          </a:xfrm>
        </p:spPr>
      </p:pic>
    </p:spTree>
    <p:extLst>
      <p:ext uri="{BB962C8B-B14F-4D97-AF65-F5344CB8AC3E}">
        <p14:creationId xmlns:p14="http://schemas.microsoft.com/office/powerpoint/2010/main" val="202734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5B27-FAC5-C047-BC6B-6E4F3A29C604}"/>
              </a:ext>
            </a:extLst>
          </p:cNvPr>
          <p:cNvSpPr>
            <a:spLocks noGrp="1"/>
          </p:cNvSpPr>
          <p:nvPr>
            <p:ph type="title"/>
          </p:nvPr>
        </p:nvSpPr>
        <p:spPr/>
        <p:txBody>
          <a:bodyPr/>
          <a:lstStyle/>
          <a:p>
            <a:r>
              <a:rPr lang="en-US" dirty="0"/>
              <a:t>Accessing Bioconductor tool help menu</a:t>
            </a:r>
          </a:p>
        </p:txBody>
      </p:sp>
      <p:pic>
        <p:nvPicPr>
          <p:cNvPr id="7" name="Content Placeholder 6">
            <a:extLst>
              <a:ext uri="{FF2B5EF4-FFF2-40B4-BE49-F238E27FC236}">
                <a16:creationId xmlns:a16="http://schemas.microsoft.com/office/drawing/2014/main" id="{0356013D-76FF-A843-82B7-20B4320713DD}"/>
              </a:ext>
            </a:extLst>
          </p:cNvPr>
          <p:cNvPicPr>
            <a:picLocks noGrp="1" noChangeAspect="1"/>
          </p:cNvPicPr>
          <p:nvPr>
            <p:ph idx="1"/>
          </p:nvPr>
        </p:nvPicPr>
        <p:blipFill>
          <a:blip r:embed="rId2"/>
          <a:stretch>
            <a:fillRect/>
          </a:stretch>
        </p:blipFill>
        <p:spPr>
          <a:xfrm>
            <a:off x="3627365" y="1825625"/>
            <a:ext cx="4937269" cy="4351338"/>
          </a:xfrm>
        </p:spPr>
      </p:pic>
      <p:cxnSp>
        <p:nvCxnSpPr>
          <p:cNvPr id="9" name="Straight Arrow Connector 8">
            <a:extLst>
              <a:ext uri="{FF2B5EF4-FFF2-40B4-BE49-F238E27FC236}">
                <a16:creationId xmlns:a16="http://schemas.microsoft.com/office/drawing/2014/main" id="{265D70C3-244F-6F48-888D-6966616B7E7A}"/>
              </a:ext>
            </a:extLst>
          </p:cNvPr>
          <p:cNvCxnSpPr>
            <a:cxnSpLocks/>
          </p:cNvCxnSpPr>
          <p:nvPr/>
        </p:nvCxnSpPr>
        <p:spPr>
          <a:xfrm>
            <a:off x="3428521" y="4127157"/>
            <a:ext cx="397688" cy="64056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E056CB80-3128-9E49-BAEC-56D1537523EC}"/>
              </a:ext>
            </a:extLst>
          </p:cNvPr>
          <p:cNvCxnSpPr>
            <a:cxnSpLocks/>
          </p:cNvCxnSpPr>
          <p:nvPr/>
        </p:nvCxnSpPr>
        <p:spPr>
          <a:xfrm>
            <a:off x="2936790" y="4767719"/>
            <a:ext cx="889419" cy="32028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58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D462-78F6-1744-88DC-90F986F10A2F}"/>
              </a:ext>
            </a:extLst>
          </p:cNvPr>
          <p:cNvSpPr>
            <a:spLocks noGrp="1"/>
          </p:cNvSpPr>
          <p:nvPr>
            <p:ph type="ctrTitle"/>
          </p:nvPr>
        </p:nvSpPr>
        <p:spPr/>
        <p:txBody>
          <a:bodyPr/>
          <a:lstStyle/>
          <a:p>
            <a:r>
              <a:rPr lang="en-US" dirty="0"/>
              <a:t>#5.1</a:t>
            </a:r>
          </a:p>
        </p:txBody>
      </p:sp>
      <p:sp>
        <p:nvSpPr>
          <p:cNvPr id="3" name="Subtitle 2">
            <a:extLst>
              <a:ext uri="{FF2B5EF4-FFF2-40B4-BE49-F238E27FC236}">
                <a16:creationId xmlns:a16="http://schemas.microsoft.com/office/drawing/2014/main" id="{C5B9582C-40E6-9F40-82E3-C38CD19A441E}"/>
              </a:ext>
            </a:extLst>
          </p:cNvPr>
          <p:cNvSpPr>
            <a:spLocks noGrp="1"/>
          </p:cNvSpPr>
          <p:nvPr>
            <p:ph type="subTitle" idx="1"/>
          </p:nvPr>
        </p:nvSpPr>
        <p:spPr/>
        <p:txBody>
          <a:bodyPr>
            <a:normAutofit fontScale="77500" lnSpcReduction="20000"/>
          </a:bodyPr>
          <a:lstStyle/>
          <a:p>
            <a:r>
              <a:rPr lang="en-US" dirty="0"/>
              <a:t>R Studio</a:t>
            </a:r>
          </a:p>
          <a:p>
            <a:r>
              <a:rPr lang="en-US" dirty="0"/>
              <a:t>Bioconductor</a:t>
            </a:r>
          </a:p>
          <a:p>
            <a:r>
              <a:rPr lang="en-US" dirty="0"/>
              <a:t>Libraries &amp; Documentation</a:t>
            </a:r>
          </a:p>
          <a:p>
            <a:r>
              <a:rPr lang="en-US" dirty="0"/>
              <a:t>Variables, loops, functions, etc.</a:t>
            </a:r>
          </a:p>
          <a:p>
            <a:r>
              <a:rPr lang="en-US" dirty="0"/>
              <a:t>Outputting analyses</a:t>
            </a:r>
          </a:p>
        </p:txBody>
      </p:sp>
    </p:spTree>
    <p:extLst>
      <p:ext uri="{BB962C8B-B14F-4D97-AF65-F5344CB8AC3E}">
        <p14:creationId xmlns:p14="http://schemas.microsoft.com/office/powerpoint/2010/main" val="118511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493D-37B5-C546-BBEB-ED2993F6C06B}"/>
              </a:ext>
            </a:extLst>
          </p:cNvPr>
          <p:cNvSpPr>
            <a:spLocks noGrp="1"/>
          </p:cNvSpPr>
          <p:nvPr>
            <p:ph type="title"/>
          </p:nvPr>
        </p:nvSpPr>
        <p:spPr/>
        <p:txBody>
          <a:bodyPr/>
          <a:lstStyle/>
          <a:p>
            <a:r>
              <a:rPr lang="en-US" dirty="0"/>
              <a:t>if/else conditionals</a:t>
            </a:r>
          </a:p>
        </p:txBody>
      </p:sp>
      <p:sp>
        <p:nvSpPr>
          <p:cNvPr id="3" name="Content Placeholder 2">
            <a:extLst>
              <a:ext uri="{FF2B5EF4-FFF2-40B4-BE49-F238E27FC236}">
                <a16:creationId xmlns:a16="http://schemas.microsoft.com/office/drawing/2014/main" id="{531289C5-6717-A847-A9A7-694469F23410}"/>
              </a:ext>
            </a:extLst>
          </p:cNvPr>
          <p:cNvSpPr>
            <a:spLocks noGrp="1"/>
          </p:cNvSpPr>
          <p:nvPr>
            <p:ph idx="1"/>
          </p:nvPr>
        </p:nvSpPr>
        <p:spPr/>
        <p:txBody>
          <a:bodyPr/>
          <a:lstStyle/>
          <a:p>
            <a:r>
              <a:rPr lang="en-US" dirty="0"/>
              <a:t>Say we want to get the output of a function and depending on that output, perform one of two options</a:t>
            </a:r>
          </a:p>
          <a:p>
            <a:r>
              <a:rPr lang="en-US" dirty="0"/>
              <a:t>For example, we only want to run the next step if the output is less than 100. We will need if/else logic, and will need to use </a:t>
            </a:r>
            <a:r>
              <a:rPr lang="en-US" u="sng" dirty="0"/>
              <a:t>operators</a:t>
            </a:r>
          </a:p>
          <a:p>
            <a:pPr marL="0" indent="0">
              <a:buNone/>
            </a:pPr>
            <a:r>
              <a:rPr lang="en-US" dirty="0">
                <a:latin typeface="Consolas" panose="020B0609020204030204" pitchFamily="49" charset="0"/>
                <a:cs typeface="Consolas" panose="020B0609020204030204" pitchFamily="49" charset="0"/>
              </a:rPr>
              <a:t>&gt; y &lt;- function(x)</a:t>
            </a:r>
          </a:p>
          <a:p>
            <a:pPr marL="0" indent="0">
              <a:buNone/>
            </a:pPr>
            <a:r>
              <a:rPr lang="en-US" dirty="0">
                <a:latin typeface="Consolas" panose="020B0609020204030204" pitchFamily="49" charset="0"/>
                <a:cs typeface="Consolas" panose="020B0609020204030204" pitchFamily="49" charset="0"/>
              </a:rPr>
              <a:t>&gt; if (y &lt; 100) {do this} else {do this}</a:t>
            </a:r>
          </a:p>
        </p:txBody>
      </p:sp>
    </p:spTree>
    <p:extLst>
      <p:ext uri="{BB962C8B-B14F-4D97-AF65-F5344CB8AC3E}">
        <p14:creationId xmlns:p14="http://schemas.microsoft.com/office/powerpoint/2010/main" val="4003931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EC83-DD2C-C44C-BB64-D6524F9BB7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20427C-3F4A-2947-8210-1A042881C79A}"/>
              </a:ext>
            </a:extLst>
          </p:cNvPr>
          <p:cNvSpPr>
            <a:spLocks noGrp="1"/>
          </p:cNvSpPr>
          <p:nvPr>
            <p:ph idx="1"/>
          </p:nvPr>
        </p:nvSpPr>
        <p:spPr/>
        <p:txBody>
          <a:bodyPr/>
          <a:lstStyle/>
          <a:p>
            <a:r>
              <a:rPr lang="en-US" dirty="0"/>
              <a:t>Let’s break this down and go over some edge cases</a:t>
            </a:r>
          </a:p>
          <a:p>
            <a:pPr marL="0" indent="0">
              <a:buNone/>
            </a:pPr>
            <a:r>
              <a:rPr lang="en-US" dirty="0">
                <a:latin typeface="Consolas" panose="020B0609020204030204" pitchFamily="49" charset="0"/>
                <a:cs typeface="Consolas" panose="020B0609020204030204" pitchFamily="49" charset="0"/>
              </a:rPr>
              <a:t>&gt; if (y &lt; 100) {do this} else {do this}</a:t>
            </a:r>
            <a:endParaRPr lang="en-US" dirty="0"/>
          </a:p>
          <a:p>
            <a:r>
              <a:rPr lang="en-US" dirty="0"/>
              <a:t>Structure</a:t>
            </a:r>
          </a:p>
          <a:p>
            <a:pPr lvl="1"/>
            <a:r>
              <a:rPr lang="en-US" dirty="0"/>
              <a:t>The statement being evaluated is in </a:t>
            </a:r>
            <a:r>
              <a:rPr lang="en-US" dirty="0" err="1"/>
              <a:t>parantheses</a:t>
            </a:r>
            <a:endParaRPr lang="en-US" dirty="0"/>
          </a:p>
          <a:p>
            <a:pPr lvl="1"/>
            <a:r>
              <a:rPr lang="en-US" dirty="0"/>
              <a:t>The task to run if the statement is true is in curly brackets</a:t>
            </a:r>
          </a:p>
          <a:p>
            <a:pPr lvl="1"/>
            <a:r>
              <a:rPr lang="en-US" dirty="0"/>
              <a:t>The syntax of how to do this will differ language to language</a:t>
            </a:r>
          </a:p>
          <a:p>
            <a:pPr lvl="1"/>
            <a:r>
              <a:rPr lang="en-US" dirty="0"/>
              <a:t>“else” covers all leftover options – this can be left blank</a:t>
            </a:r>
          </a:p>
          <a:p>
            <a:endParaRPr lang="en-US" dirty="0"/>
          </a:p>
        </p:txBody>
      </p:sp>
    </p:spTree>
    <p:extLst>
      <p:ext uri="{BB962C8B-B14F-4D97-AF65-F5344CB8AC3E}">
        <p14:creationId xmlns:p14="http://schemas.microsoft.com/office/powerpoint/2010/main" val="108918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DAC-C171-044C-9CE1-36CFC968E4F6}"/>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B595531A-E109-9C4A-816A-FA6B90E1DE5B}"/>
              </a:ext>
            </a:extLst>
          </p:cNvPr>
          <p:cNvSpPr>
            <a:spLocks noGrp="1"/>
          </p:cNvSpPr>
          <p:nvPr>
            <p:ph idx="1"/>
          </p:nvPr>
        </p:nvSpPr>
        <p:spPr/>
        <p:txBody>
          <a:bodyPr/>
          <a:lstStyle/>
          <a:p>
            <a:r>
              <a:rPr lang="en-US" dirty="0"/>
              <a:t>&gt;: greater than </a:t>
            </a:r>
          </a:p>
          <a:p>
            <a:r>
              <a:rPr lang="en-US" dirty="0"/>
              <a:t>&lt;: less than </a:t>
            </a:r>
          </a:p>
          <a:p>
            <a:r>
              <a:rPr lang="en-US" dirty="0"/>
              <a:t>&gt;=: greater than or equal to </a:t>
            </a:r>
          </a:p>
          <a:p>
            <a:r>
              <a:rPr lang="en-US" dirty="0"/>
              <a:t>&lt;=: less than or equal to </a:t>
            </a:r>
          </a:p>
          <a:p>
            <a:r>
              <a:rPr lang="en-US" dirty="0"/>
              <a:t>==: equal to </a:t>
            </a:r>
          </a:p>
          <a:p>
            <a:r>
              <a:rPr lang="en-US" dirty="0"/>
              <a:t>!=: not equal to </a:t>
            </a:r>
          </a:p>
          <a:p>
            <a:r>
              <a:rPr lang="en-US" dirty="0"/>
              <a:t>&amp;: and </a:t>
            </a:r>
          </a:p>
          <a:p>
            <a:r>
              <a:rPr lang="en-US" dirty="0"/>
              <a:t>|: or</a:t>
            </a:r>
          </a:p>
        </p:txBody>
      </p:sp>
      <p:sp>
        <p:nvSpPr>
          <p:cNvPr id="4" name="Rectangle 3">
            <a:extLst>
              <a:ext uri="{FF2B5EF4-FFF2-40B4-BE49-F238E27FC236}">
                <a16:creationId xmlns:a16="http://schemas.microsoft.com/office/drawing/2014/main" id="{A32EBBD9-8F7B-8A4E-AFBA-76AC1B51D5B9}"/>
              </a:ext>
            </a:extLst>
          </p:cNvPr>
          <p:cNvSpPr/>
          <p:nvPr/>
        </p:nvSpPr>
        <p:spPr>
          <a:xfrm>
            <a:off x="6377331" y="6488668"/>
            <a:ext cx="5814669" cy="369332"/>
          </a:xfrm>
          <a:prstGeom prst="rect">
            <a:avLst/>
          </a:prstGeom>
        </p:spPr>
        <p:txBody>
          <a:bodyPr wrap="none">
            <a:spAutoFit/>
          </a:bodyPr>
          <a:lstStyle/>
          <a:p>
            <a:r>
              <a:rPr lang="en-US" dirty="0">
                <a:hlinkClick r:id="rId2"/>
              </a:rPr>
              <a:t>https://www.statmethods.net/management/operators.html</a:t>
            </a:r>
            <a:endParaRPr lang="en-US" dirty="0"/>
          </a:p>
        </p:txBody>
      </p:sp>
    </p:spTree>
    <p:extLst>
      <p:ext uri="{BB962C8B-B14F-4D97-AF65-F5344CB8AC3E}">
        <p14:creationId xmlns:p14="http://schemas.microsoft.com/office/powerpoint/2010/main" val="170998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86-AB2E-AF47-859F-193EF49BEB0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26D3D8-41A8-E04D-88C7-1E4760DFB371}"/>
              </a:ext>
            </a:extLst>
          </p:cNvPr>
          <p:cNvSpPr>
            <a:spLocks noGrp="1"/>
          </p:cNvSpPr>
          <p:nvPr>
            <p:ph idx="1"/>
          </p:nvPr>
        </p:nvSpPr>
        <p:spPr/>
        <p:txBody>
          <a:bodyPr/>
          <a:lstStyle/>
          <a:p>
            <a:r>
              <a:rPr lang="en-US" dirty="0"/>
              <a:t>What if there are several options you want to encode?</a:t>
            </a:r>
          </a:p>
          <a:p>
            <a:pPr marL="0" indent="0">
              <a:buNone/>
            </a:pPr>
            <a:r>
              <a:rPr lang="en-US" dirty="0">
                <a:latin typeface="Consolas" panose="020B0609020204030204" pitchFamily="49" charset="0"/>
                <a:cs typeface="Consolas" panose="020B0609020204030204" pitchFamily="49" charset="0"/>
              </a:rPr>
              <a:t>&gt; </a:t>
            </a:r>
            <a:r>
              <a:rPr lang="en-US" sz="2400" dirty="0">
                <a:latin typeface="Consolas" panose="020B0609020204030204" pitchFamily="49" charset="0"/>
                <a:cs typeface="Consolas" panose="020B0609020204030204" pitchFamily="49" charset="0"/>
              </a:rPr>
              <a:t>if (y &lt; 100) {</a:t>
            </a:r>
          </a:p>
          <a:p>
            <a:pPr marL="457200" lvl="1" indent="0">
              <a:buNone/>
            </a:pPr>
            <a:r>
              <a:rPr lang="en-US" dirty="0">
                <a:latin typeface="Consolas" panose="020B0609020204030204" pitchFamily="49" charset="0"/>
                <a:cs typeface="Consolas" panose="020B0609020204030204" pitchFamily="49" charset="0"/>
              </a:rPr>
              <a:t>	do this</a:t>
            </a:r>
          </a:p>
          <a:p>
            <a:pPr marL="457200" lvl="1" indent="0">
              <a:buNone/>
            </a:pPr>
            <a:r>
              <a:rPr lang="en-US" dirty="0">
                <a:latin typeface="Consolas" panose="020B0609020204030204" pitchFamily="49" charset="0"/>
                <a:cs typeface="Consolas" panose="020B0609020204030204" pitchFamily="49" charset="0"/>
              </a:rPr>
              <a:t>} else if (y &gt; 100 &amp; y &lt;= 200) {</a:t>
            </a:r>
          </a:p>
          <a:p>
            <a:pPr marL="457200" lvl="1" indent="0">
              <a:buNone/>
            </a:pPr>
            <a:r>
              <a:rPr lang="en-US" dirty="0">
                <a:latin typeface="Consolas" panose="020B0609020204030204" pitchFamily="49" charset="0"/>
                <a:cs typeface="Consolas" panose="020B0609020204030204" pitchFamily="49" charset="0"/>
              </a:rPr>
              <a:t>	do this</a:t>
            </a:r>
          </a:p>
          <a:p>
            <a:pPr marL="457200" lvl="1" indent="0">
              <a:buNone/>
            </a:pPr>
            <a:r>
              <a:rPr lang="en-US" dirty="0">
                <a:latin typeface="Consolas" panose="020B0609020204030204" pitchFamily="49" charset="0"/>
                <a:cs typeface="Consolas" panose="020B0609020204030204" pitchFamily="49" charset="0"/>
              </a:rPr>
              <a:t>} else if (y &gt; 200 &amp; y &lt;= 300) {</a:t>
            </a:r>
          </a:p>
          <a:p>
            <a:pPr marL="457200" lvl="1" indent="0">
              <a:buNone/>
            </a:pPr>
            <a:r>
              <a:rPr lang="en-US" dirty="0">
                <a:latin typeface="Consolas" panose="020B0609020204030204" pitchFamily="49" charset="0"/>
                <a:cs typeface="Consolas" panose="020B0609020204030204" pitchFamily="49" charset="0"/>
              </a:rPr>
              <a:t>	do this</a:t>
            </a:r>
          </a:p>
          <a:p>
            <a:pPr marL="457200" lvl="1" indent="0">
              <a:buNone/>
            </a:pPr>
            <a:r>
              <a:rPr lang="en-US" dirty="0">
                <a:latin typeface="Consolas" panose="020B0609020204030204" pitchFamily="49" charset="0"/>
                <a:cs typeface="Consolas" panose="020B0609020204030204" pitchFamily="49" charset="0"/>
              </a:rPr>
              <a:t>} else {</a:t>
            </a:r>
          </a:p>
          <a:p>
            <a:pPr marL="457200" lvl="1" indent="0">
              <a:buNone/>
            </a:pPr>
            <a:r>
              <a:rPr lang="en-US" dirty="0">
                <a:latin typeface="Consolas" panose="020B0609020204030204" pitchFamily="49" charset="0"/>
                <a:cs typeface="Consolas" panose="020B0609020204030204" pitchFamily="49" charset="0"/>
              </a:rPr>
              <a:t>	do this</a:t>
            </a:r>
          </a:p>
          <a:p>
            <a:pPr marL="457200" lvl="1" indent="0">
              <a:buNone/>
            </a:pPr>
            <a:r>
              <a:rPr lang="en-US" dirty="0">
                <a:latin typeface="Consolas" panose="020B0609020204030204" pitchFamily="49" charset="0"/>
                <a:cs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405001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6D12-D12F-D84F-8817-2DC5179D1331}"/>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B514734-D5A8-BD46-A0BF-15C0F1FB1F3F}"/>
              </a:ext>
            </a:extLst>
          </p:cNvPr>
          <p:cNvSpPr>
            <a:spLocks noGrp="1"/>
          </p:cNvSpPr>
          <p:nvPr>
            <p:ph idx="1"/>
          </p:nvPr>
        </p:nvSpPr>
        <p:spPr/>
        <p:txBody>
          <a:bodyPr>
            <a:normAutofit fontScale="85000" lnSpcReduction="20000"/>
          </a:bodyPr>
          <a:lstStyle/>
          <a:p>
            <a:r>
              <a:rPr lang="en-US" dirty="0"/>
              <a:t>Used to repeat a task for a defined list of values</a:t>
            </a:r>
          </a:p>
          <a:p>
            <a:pPr marL="0" indent="0">
              <a:buNone/>
            </a:pPr>
            <a:r>
              <a:rPr lang="en-US" dirty="0">
                <a:latin typeface="Consolas" panose="020B0609020204030204" pitchFamily="49" charset="0"/>
                <a:cs typeface="Consolas" panose="020B0609020204030204" pitchFamily="49" charset="0"/>
              </a:rPr>
              <a:t>&gt; A &lt;- c(“Hello”, “world”, “!”)</a:t>
            </a:r>
          </a:p>
          <a:p>
            <a:pPr marL="0" indent="0">
              <a:buNone/>
            </a:pPr>
            <a:r>
              <a:rPr lang="en-US" dirty="0">
                <a:latin typeface="Consolas" panose="020B0609020204030204" pitchFamily="49" charset="0"/>
                <a:cs typeface="Consolas" panose="020B0609020204030204" pitchFamily="49" charset="0"/>
              </a:rPr>
              <a:t>&gt; for (x in A) {print(x)}</a:t>
            </a:r>
          </a:p>
          <a:p>
            <a:pPr marL="0" indent="0">
              <a:buNone/>
            </a:pP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This can be combined with conditions</a:t>
            </a:r>
          </a:p>
          <a:p>
            <a:pPr marL="0" indent="0">
              <a:buNone/>
            </a:pPr>
            <a:r>
              <a:rPr lang="en-US" dirty="0">
                <a:latin typeface="Consolas" panose="020B0609020204030204" pitchFamily="49" charset="0"/>
                <a:cs typeface="Consolas" panose="020B0609020204030204" pitchFamily="49" charset="0"/>
              </a:rPr>
              <a:t>&gt; for (x in A) {</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nchar</a:t>
            </a:r>
            <a:r>
              <a:rPr lang="en-US" dirty="0">
                <a:latin typeface="Consolas" panose="020B0609020204030204" pitchFamily="49" charset="0"/>
                <a:cs typeface="Consolas" panose="020B0609020204030204" pitchFamily="49" charset="0"/>
              </a:rPr>
              <a:t>(x) &gt; 2) {</a:t>
            </a:r>
          </a:p>
          <a:p>
            <a:pPr marL="0" indent="0">
              <a:buNone/>
            </a:pPr>
            <a:r>
              <a:rPr lang="en-US" dirty="0">
                <a:latin typeface="Consolas" panose="020B0609020204030204" pitchFamily="49" charset="0"/>
                <a:cs typeface="Consolas" panose="020B0609020204030204" pitchFamily="49" charset="0"/>
              </a:rPr>
              <a:t>		print(x)</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Thought exercise: What will this print out?</a:t>
            </a:r>
          </a:p>
        </p:txBody>
      </p:sp>
    </p:spTree>
    <p:extLst>
      <p:ext uri="{BB962C8B-B14F-4D97-AF65-F5344CB8AC3E}">
        <p14:creationId xmlns:p14="http://schemas.microsoft.com/office/powerpoint/2010/main" val="319614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CA21-0513-2D4E-A1D2-3ADBD0CE4A44}"/>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708B1C8A-2B25-6A45-A832-8FA5035BEC87}"/>
              </a:ext>
            </a:extLst>
          </p:cNvPr>
          <p:cNvSpPr>
            <a:spLocks noGrp="1"/>
          </p:cNvSpPr>
          <p:nvPr>
            <p:ph idx="1"/>
          </p:nvPr>
        </p:nvSpPr>
        <p:spPr/>
        <p:txBody>
          <a:bodyPr>
            <a:normAutofit fontScale="92500" lnSpcReduction="10000"/>
          </a:bodyPr>
          <a:lstStyle/>
          <a:p>
            <a:r>
              <a:rPr lang="en-US" dirty="0"/>
              <a:t>What if we don’t know how many iterations we want to run?</a:t>
            </a:r>
          </a:p>
          <a:p>
            <a:pPr marL="0" indent="0">
              <a:buNone/>
            </a:pPr>
            <a:r>
              <a:rPr lang="en-US" dirty="0">
                <a:latin typeface="Consolas" panose="020B0609020204030204" pitchFamily="49" charset="0"/>
                <a:cs typeface="Consolas" panose="020B0609020204030204" pitchFamily="49" charset="0"/>
              </a:rPr>
              <a:t>&gt; y &lt;- 0      # We initialize the counting variable here</a:t>
            </a:r>
          </a:p>
          <a:p>
            <a:pPr marL="0" indent="0">
              <a:buNone/>
            </a:pPr>
            <a:r>
              <a:rPr lang="en-US" dirty="0">
                <a:latin typeface="Consolas" panose="020B0609020204030204" pitchFamily="49" charset="0"/>
                <a:cs typeface="Consolas" panose="020B0609020204030204" pitchFamily="49" charset="0"/>
              </a:rPr>
              <a:t>&gt; while (y &lt; 10) {</a:t>
            </a:r>
          </a:p>
          <a:p>
            <a:pPr marL="0" indent="0">
              <a:buNone/>
            </a:pPr>
            <a:r>
              <a:rPr lang="en-US" dirty="0">
                <a:latin typeface="Consolas" panose="020B0609020204030204" pitchFamily="49" charset="0"/>
                <a:cs typeface="Consolas" panose="020B0609020204030204" pitchFamily="49" charset="0"/>
              </a:rPr>
              <a:t>	print(“Hello”)</a:t>
            </a:r>
          </a:p>
          <a:p>
            <a:pPr marL="0" indent="0">
              <a:buNone/>
            </a:pPr>
            <a:r>
              <a:rPr lang="en-US" dirty="0">
                <a:latin typeface="Consolas" panose="020B0609020204030204" pitchFamily="49" charset="0"/>
                <a:cs typeface="Consolas" panose="020B0609020204030204" pitchFamily="49" charset="0"/>
              </a:rPr>
              <a:t>	y &lt;- y + 1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&gt; print(”Goodbye”)</a:t>
            </a:r>
          </a:p>
          <a:p>
            <a:pPr marL="0" indent="0">
              <a:buNone/>
            </a:pPr>
            <a:endParaRPr lang="en-US" dirty="0"/>
          </a:p>
          <a:p>
            <a:r>
              <a:rPr lang="en-US" dirty="0"/>
              <a:t>However, this is flexible, if we changed the iterator to only add 0.5, would run 2x loops</a:t>
            </a:r>
          </a:p>
        </p:txBody>
      </p:sp>
    </p:spTree>
    <p:extLst>
      <p:ext uri="{BB962C8B-B14F-4D97-AF65-F5344CB8AC3E}">
        <p14:creationId xmlns:p14="http://schemas.microsoft.com/office/powerpoint/2010/main" val="2550703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927E-A2AF-274B-8D4D-F0697D072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E28027-DD9D-C447-92A4-C3D042D3541D}"/>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addone</a:t>
            </a:r>
            <a:r>
              <a:rPr lang="en-US" dirty="0">
                <a:latin typeface="Consolas" panose="020B0609020204030204" pitchFamily="49" charset="0"/>
                <a:cs typeface="Consolas" panose="020B0609020204030204" pitchFamily="49" charset="0"/>
              </a:rPr>
              <a:t> &lt;- function(x) {</a:t>
            </a:r>
          </a:p>
          <a:p>
            <a:pPr marL="0" indent="0">
              <a:buNone/>
            </a:pPr>
            <a:r>
              <a:rPr lang="en-US" dirty="0">
                <a:latin typeface="Consolas" panose="020B0609020204030204" pitchFamily="49" charset="0"/>
                <a:cs typeface="Consolas" panose="020B0609020204030204" pitchFamily="49" charset="0"/>
              </a:rPr>
              <a:t>	x &lt;- x + 1</a:t>
            </a:r>
          </a:p>
          <a:p>
            <a:pPr marL="0" indent="0">
              <a:buNone/>
            </a:pPr>
            <a:r>
              <a:rPr lang="en-US" dirty="0">
                <a:latin typeface="Consolas" panose="020B0609020204030204" pitchFamily="49" charset="0"/>
                <a:cs typeface="Consolas" panose="020B0609020204030204" pitchFamily="49" charset="0"/>
              </a:rPr>
              <a:t>	return(x)</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addone</a:t>
            </a:r>
            <a:r>
              <a:rPr lang="en-US" dirty="0">
                <a:latin typeface="Consolas" panose="020B0609020204030204" pitchFamily="49" charset="0"/>
                <a:cs typeface="Consolas" panose="020B0609020204030204" pitchFamily="49" charset="0"/>
              </a:rPr>
              <a:t>(1)</a:t>
            </a:r>
          </a:p>
          <a:p>
            <a:pPr marL="0" indent="0">
              <a:buNone/>
            </a:pPr>
            <a:r>
              <a:rPr lang="en-US" dirty="0">
                <a:latin typeface="Consolas" panose="020B0609020204030204" pitchFamily="49" charset="0"/>
                <a:cs typeface="Consolas" panose="020B0609020204030204" pitchFamily="49" charset="0"/>
              </a:rPr>
              <a:t>&gt; x</a:t>
            </a:r>
          </a:p>
          <a:p>
            <a:pPr marL="0" indent="0">
              <a:buNone/>
            </a:pPr>
            <a:r>
              <a:rPr lang="en-US" dirty="0"/>
              <a:t>Variables set or called in function are only available for that function call, will not set or modify outside variables (usually)</a:t>
            </a:r>
          </a:p>
        </p:txBody>
      </p:sp>
    </p:spTree>
    <p:extLst>
      <p:ext uri="{BB962C8B-B14F-4D97-AF65-F5344CB8AC3E}">
        <p14:creationId xmlns:p14="http://schemas.microsoft.com/office/powerpoint/2010/main" val="161583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03C6-B552-484E-813B-1BE8B7D078F6}"/>
              </a:ext>
            </a:extLst>
          </p:cNvPr>
          <p:cNvSpPr>
            <a:spLocks noGrp="1"/>
          </p:cNvSpPr>
          <p:nvPr>
            <p:ph type="title"/>
          </p:nvPr>
        </p:nvSpPr>
        <p:spPr/>
        <p:txBody>
          <a:bodyPr/>
          <a:lstStyle/>
          <a:p>
            <a:r>
              <a:rPr lang="en-US" dirty="0"/>
              <a:t>What about multiple inputs?</a:t>
            </a:r>
          </a:p>
        </p:txBody>
      </p:sp>
      <p:sp>
        <p:nvSpPr>
          <p:cNvPr id="3" name="Content Placeholder 2">
            <a:extLst>
              <a:ext uri="{FF2B5EF4-FFF2-40B4-BE49-F238E27FC236}">
                <a16:creationId xmlns:a16="http://schemas.microsoft.com/office/drawing/2014/main" id="{FE631705-B59F-2742-8049-9EE4859BCB55}"/>
              </a:ext>
            </a:extLst>
          </p:cNvPr>
          <p:cNvSpPr>
            <a:spLocks noGrp="1"/>
          </p:cNvSpPr>
          <p:nvPr>
            <p:ph idx="1"/>
          </p:nvPr>
        </p:nvSpPr>
        <p:spPr/>
        <p:txBody>
          <a:bodyPr>
            <a:normAutofit fontScale="92500" lnSpcReduction="10000"/>
          </a:bodyPr>
          <a:lstStyle/>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addtwo</a:t>
            </a:r>
            <a:r>
              <a:rPr lang="en-US" dirty="0">
                <a:latin typeface="Consolas" panose="020B0609020204030204" pitchFamily="49" charset="0"/>
                <a:cs typeface="Consolas" panose="020B0609020204030204" pitchFamily="49" charset="0"/>
              </a:rPr>
              <a:t> &lt;- function(x, y) {</a:t>
            </a:r>
          </a:p>
          <a:p>
            <a:pPr marL="0" indent="0">
              <a:buNone/>
            </a:pPr>
            <a:r>
              <a:rPr lang="en-US" dirty="0">
                <a:latin typeface="Consolas" panose="020B0609020204030204" pitchFamily="49" charset="0"/>
                <a:cs typeface="Consolas" panose="020B0609020204030204" pitchFamily="49" charset="0"/>
              </a:rPr>
              <a:t>	z &lt;- (x + 1) / y</a:t>
            </a:r>
          </a:p>
          <a:p>
            <a:pPr marL="0" indent="0">
              <a:buNone/>
            </a:pPr>
            <a:r>
              <a:rPr lang="en-US" dirty="0">
                <a:latin typeface="Consolas" panose="020B0609020204030204" pitchFamily="49" charset="0"/>
                <a:cs typeface="Consolas" panose="020B0609020204030204" pitchFamily="49" charset="0"/>
              </a:rPr>
              <a:t>	return(z)</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addtwo</a:t>
            </a:r>
            <a:r>
              <a:rPr lang="en-US" dirty="0">
                <a:latin typeface="Consolas" panose="020B0609020204030204" pitchFamily="49" charset="0"/>
                <a:cs typeface="Consolas" panose="020B0609020204030204" pitchFamily="49" charset="0"/>
              </a:rPr>
              <a:t>(1, 2)</a:t>
            </a:r>
          </a:p>
          <a:p>
            <a:pPr>
              <a:buFont typeface="Wingdings" pitchFamily="2" charset="2"/>
              <a:buChar char="Ø"/>
            </a:pPr>
            <a:endParaRPr lang="en-US" dirty="0"/>
          </a:p>
          <a:p>
            <a:pPr marL="0" indent="0">
              <a:buNone/>
            </a:pPr>
            <a:r>
              <a:rPr lang="en-US" dirty="0"/>
              <a:t>If we want to save the output from the function, we need to set a new variable </a:t>
            </a:r>
          </a:p>
          <a:p>
            <a:pPr marL="0" indent="0">
              <a:buNone/>
            </a:pPr>
            <a:r>
              <a:rPr lang="en-US" dirty="0">
                <a:latin typeface="Consolas" panose="020B0609020204030204" pitchFamily="49" charset="0"/>
                <a:cs typeface="Consolas" panose="020B0609020204030204" pitchFamily="49" charset="0"/>
              </a:rPr>
              <a:t>&gt; output &lt;- </a:t>
            </a:r>
            <a:r>
              <a:rPr lang="en-US" dirty="0" err="1">
                <a:latin typeface="Consolas" panose="020B0609020204030204" pitchFamily="49" charset="0"/>
                <a:cs typeface="Consolas" panose="020B0609020204030204" pitchFamily="49" charset="0"/>
              </a:rPr>
              <a:t>addtwo</a:t>
            </a:r>
            <a:r>
              <a:rPr lang="en-US" dirty="0">
                <a:latin typeface="Consolas" panose="020B0609020204030204" pitchFamily="49" charset="0"/>
                <a:cs typeface="Consolas" panose="020B0609020204030204" pitchFamily="49" charset="0"/>
              </a:rPr>
              <a:t>(1, 2)</a:t>
            </a:r>
          </a:p>
          <a:p>
            <a:pPr marL="0" indent="0">
              <a:buNone/>
            </a:pPr>
            <a:r>
              <a:rPr lang="en-US" dirty="0">
                <a:latin typeface="Consolas" panose="020B0609020204030204" pitchFamily="49" charset="0"/>
                <a:cs typeface="Consolas" panose="020B0609020204030204" pitchFamily="49" charset="0"/>
              </a:rPr>
              <a:t>&gt; print(output)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4594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FB54-9E6D-E54A-AF3D-71E5CF6147F4}"/>
              </a:ext>
            </a:extLst>
          </p:cNvPr>
          <p:cNvSpPr>
            <a:spLocks noGrp="1"/>
          </p:cNvSpPr>
          <p:nvPr>
            <p:ph type="title"/>
          </p:nvPr>
        </p:nvSpPr>
        <p:spPr/>
        <p:txBody>
          <a:bodyPr/>
          <a:lstStyle/>
          <a:p>
            <a:r>
              <a:rPr lang="en-US" dirty="0"/>
              <a:t>What about multiple outputs?</a:t>
            </a:r>
          </a:p>
        </p:txBody>
      </p:sp>
      <p:sp>
        <p:nvSpPr>
          <p:cNvPr id="3" name="Content Placeholder 2">
            <a:extLst>
              <a:ext uri="{FF2B5EF4-FFF2-40B4-BE49-F238E27FC236}">
                <a16:creationId xmlns:a16="http://schemas.microsoft.com/office/drawing/2014/main" id="{BCC7745A-EB4B-874F-809C-8916D9822B58}"/>
              </a:ext>
            </a:extLst>
          </p:cNvPr>
          <p:cNvSpPr>
            <a:spLocks noGrp="1"/>
          </p:cNvSpPr>
          <p:nvPr>
            <p:ph idx="1"/>
          </p:nvPr>
        </p:nvSpPr>
        <p:spPr/>
        <p:txBody>
          <a:bodyPr>
            <a:normAutofit fontScale="77500" lnSpcReduction="20000"/>
          </a:bodyPr>
          <a:lstStyle/>
          <a:p>
            <a:pPr marL="0" indent="0">
              <a:buNone/>
            </a:pPr>
            <a:r>
              <a:rPr lang="en-US" dirty="0"/>
              <a:t>&gt; multitask &lt;- function(x) {</a:t>
            </a:r>
          </a:p>
          <a:p>
            <a:pPr marL="0" indent="0">
              <a:buNone/>
            </a:pPr>
            <a:r>
              <a:rPr lang="en-US" dirty="0"/>
              <a:t>	if (x &gt; 100) {</a:t>
            </a:r>
          </a:p>
          <a:p>
            <a:pPr marL="0" indent="0">
              <a:buNone/>
            </a:pPr>
            <a:r>
              <a:rPr lang="en-US" dirty="0"/>
              <a:t>		x &lt;- x / 2</a:t>
            </a:r>
          </a:p>
          <a:p>
            <a:pPr marL="0" indent="0">
              <a:buNone/>
            </a:pPr>
            <a:r>
              <a:rPr lang="en-US" dirty="0"/>
              <a:t>		y &lt;- “large number”</a:t>
            </a:r>
          </a:p>
          <a:p>
            <a:pPr marL="0" indent="0">
              <a:buNone/>
            </a:pPr>
            <a:r>
              <a:rPr lang="en-US" dirty="0"/>
              <a:t>	} else {</a:t>
            </a:r>
          </a:p>
          <a:p>
            <a:pPr marL="0" indent="0">
              <a:buNone/>
            </a:pPr>
            <a:r>
              <a:rPr lang="en-US" dirty="0"/>
              <a:t>		y &lt;- “small number”</a:t>
            </a:r>
          </a:p>
          <a:p>
            <a:pPr marL="0" indent="0">
              <a:buNone/>
            </a:pPr>
            <a:r>
              <a:rPr lang="en-US" dirty="0"/>
              <a:t>	}</a:t>
            </a:r>
          </a:p>
          <a:p>
            <a:pPr marL="0" indent="0">
              <a:buNone/>
            </a:pPr>
            <a:r>
              <a:rPr lang="en-US" dirty="0"/>
              <a:t>	</a:t>
            </a:r>
            <a:r>
              <a:rPr lang="en-US" dirty="0" err="1"/>
              <a:t>output_array</a:t>
            </a:r>
            <a:r>
              <a:rPr lang="en-US" dirty="0"/>
              <a:t> &lt;- c(x, y)</a:t>
            </a:r>
          </a:p>
          <a:p>
            <a:pPr marL="0" indent="0">
              <a:buNone/>
            </a:pPr>
            <a:r>
              <a:rPr lang="en-US" dirty="0"/>
              <a:t>	return(</a:t>
            </a:r>
            <a:r>
              <a:rPr lang="en-US" dirty="0" err="1"/>
              <a:t>output_array</a:t>
            </a:r>
            <a:r>
              <a:rPr lang="en-US" dirty="0"/>
              <a:t>)</a:t>
            </a:r>
          </a:p>
          <a:p>
            <a:pPr marL="0" indent="0">
              <a:buNone/>
            </a:pPr>
            <a:r>
              <a:rPr lang="en-US" dirty="0"/>
              <a:t>}</a:t>
            </a:r>
          </a:p>
          <a:p>
            <a:pPr marL="0" indent="0">
              <a:buNone/>
            </a:pPr>
            <a:r>
              <a:rPr lang="en-US" dirty="0"/>
              <a:t>&gt; multitask(1)</a:t>
            </a:r>
          </a:p>
          <a:p>
            <a:pPr marL="0" indent="0">
              <a:buNone/>
            </a:pPr>
            <a:r>
              <a:rPr lang="en-US" dirty="0"/>
              <a:t>&gt; multitask(101)</a:t>
            </a:r>
          </a:p>
        </p:txBody>
      </p:sp>
    </p:spTree>
    <p:extLst>
      <p:ext uri="{BB962C8B-B14F-4D97-AF65-F5344CB8AC3E}">
        <p14:creationId xmlns:p14="http://schemas.microsoft.com/office/powerpoint/2010/main" val="1274899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C08B-80D1-9141-870B-042CE7866B66}"/>
              </a:ext>
            </a:extLst>
          </p:cNvPr>
          <p:cNvSpPr>
            <a:spLocks noGrp="1"/>
          </p:cNvSpPr>
          <p:nvPr>
            <p:ph type="title"/>
          </p:nvPr>
        </p:nvSpPr>
        <p:spPr/>
        <p:txBody>
          <a:bodyPr/>
          <a:lstStyle/>
          <a:p>
            <a:r>
              <a:rPr lang="en-US" dirty="0"/>
              <a:t>How about saving multiple outputs?</a:t>
            </a:r>
          </a:p>
        </p:txBody>
      </p:sp>
      <p:sp>
        <p:nvSpPr>
          <p:cNvPr id="3" name="Content Placeholder 2">
            <a:extLst>
              <a:ext uri="{FF2B5EF4-FFF2-40B4-BE49-F238E27FC236}">
                <a16:creationId xmlns:a16="http://schemas.microsoft.com/office/drawing/2014/main" id="{B4561437-DA77-EE4C-853C-8B079C6B6DB6}"/>
              </a:ext>
            </a:extLst>
          </p:cNvPr>
          <p:cNvSpPr>
            <a:spLocks noGrp="1"/>
          </p:cNvSpPr>
          <p:nvPr>
            <p:ph idx="1"/>
          </p:nvPr>
        </p:nvSpPr>
        <p:spPr/>
        <p:txBody>
          <a:bodyPr/>
          <a:lstStyle/>
          <a:p>
            <a:r>
              <a:rPr lang="en-US" dirty="0"/>
              <a:t>R only allows for returning one object from a function, so we have to pass out an array of all the output values</a:t>
            </a:r>
          </a:p>
          <a:p>
            <a:pPr marL="0" indent="0">
              <a:buNone/>
            </a:pPr>
            <a:r>
              <a:rPr lang="en-US" dirty="0">
                <a:latin typeface="Consolas" panose="020B0609020204030204" pitchFamily="49" charset="0"/>
                <a:cs typeface="Consolas" panose="020B0609020204030204" pitchFamily="49" charset="0"/>
              </a:rPr>
              <a:t>&gt; outputs &lt;- multitask(101)</a:t>
            </a:r>
          </a:p>
          <a:p>
            <a:pPr marL="0" indent="0">
              <a:buNone/>
            </a:pPr>
            <a:r>
              <a:rPr lang="en-US" dirty="0">
                <a:latin typeface="Consolas" panose="020B0609020204030204" pitchFamily="49" charset="0"/>
                <a:cs typeface="Consolas" panose="020B0609020204030204" pitchFamily="49" charset="0"/>
              </a:rPr>
              <a:t>&gt; outputs[1]</a:t>
            </a:r>
          </a:p>
          <a:p>
            <a:pPr marL="0" indent="0">
              <a:buNone/>
            </a:pPr>
            <a:r>
              <a:rPr lang="en-US" dirty="0">
                <a:latin typeface="Consolas" panose="020B0609020204030204" pitchFamily="49" charset="0"/>
                <a:cs typeface="Consolas" panose="020B0609020204030204" pitchFamily="49" charset="0"/>
              </a:rPr>
              <a:t>&gt; outputs[2]</a:t>
            </a:r>
          </a:p>
        </p:txBody>
      </p:sp>
    </p:spTree>
    <p:extLst>
      <p:ext uri="{BB962C8B-B14F-4D97-AF65-F5344CB8AC3E}">
        <p14:creationId xmlns:p14="http://schemas.microsoft.com/office/powerpoint/2010/main" val="144015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BE23-A3D2-F148-9ABB-824D3E23FB6F}"/>
              </a:ext>
            </a:extLst>
          </p:cNvPr>
          <p:cNvSpPr>
            <a:spLocks noGrp="1"/>
          </p:cNvSpPr>
          <p:nvPr>
            <p:ph type="title"/>
          </p:nvPr>
        </p:nvSpPr>
        <p:spPr/>
        <p:txBody>
          <a:bodyPr/>
          <a:lstStyle/>
          <a:p>
            <a:r>
              <a:rPr lang="en-US" dirty="0"/>
              <a:t>Downloading RStudio</a:t>
            </a:r>
          </a:p>
        </p:txBody>
      </p:sp>
      <p:pic>
        <p:nvPicPr>
          <p:cNvPr id="5" name="Content Placeholder 4">
            <a:extLst>
              <a:ext uri="{FF2B5EF4-FFF2-40B4-BE49-F238E27FC236}">
                <a16:creationId xmlns:a16="http://schemas.microsoft.com/office/drawing/2014/main" id="{CE93F722-FED3-4C45-89DA-06539F777EBD}"/>
              </a:ext>
            </a:extLst>
          </p:cNvPr>
          <p:cNvPicPr>
            <a:picLocks noGrp="1" noChangeAspect="1"/>
          </p:cNvPicPr>
          <p:nvPr>
            <p:ph idx="1"/>
          </p:nvPr>
        </p:nvPicPr>
        <p:blipFill>
          <a:blip r:embed="rId2"/>
          <a:stretch>
            <a:fillRect/>
          </a:stretch>
        </p:blipFill>
        <p:spPr>
          <a:xfrm>
            <a:off x="2957058" y="1825625"/>
            <a:ext cx="6277884" cy="4351338"/>
          </a:xfrm>
        </p:spPr>
      </p:pic>
    </p:spTree>
    <p:extLst>
      <p:ext uri="{BB962C8B-B14F-4D97-AF65-F5344CB8AC3E}">
        <p14:creationId xmlns:p14="http://schemas.microsoft.com/office/powerpoint/2010/main" val="688690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4219-CD83-CB44-83B7-3C55D1482901}"/>
              </a:ext>
            </a:extLst>
          </p:cNvPr>
          <p:cNvSpPr>
            <a:spLocks noGrp="1"/>
          </p:cNvSpPr>
          <p:nvPr>
            <p:ph type="title"/>
          </p:nvPr>
        </p:nvSpPr>
        <p:spPr/>
        <p:txBody>
          <a:bodyPr/>
          <a:lstStyle/>
          <a:p>
            <a:r>
              <a:rPr lang="en-US" dirty="0"/>
              <a:t>Writing a library of your own functions</a:t>
            </a:r>
          </a:p>
        </p:txBody>
      </p:sp>
      <p:sp>
        <p:nvSpPr>
          <p:cNvPr id="3" name="Content Placeholder 2">
            <a:extLst>
              <a:ext uri="{FF2B5EF4-FFF2-40B4-BE49-F238E27FC236}">
                <a16:creationId xmlns:a16="http://schemas.microsoft.com/office/drawing/2014/main" id="{1E230BA2-3513-2B46-8E3F-1A20C97E2648}"/>
              </a:ext>
            </a:extLst>
          </p:cNvPr>
          <p:cNvSpPr>
            <a:spLocks noGrp="1"/>
          </p:cNvSpPr>
          <p:nvPr>
            <p:ph idx="1"/>
          </p:nvPr>
        </p:nvSpPr>
        <p:spPr/>
        <p:txBody>
          <a:bodyPr/>
          <a:lstStyle/>
          <a:p>
            <a:r>
              <a:rPr lang="en-US" dirty="0"/>
              <a:t>Save functions to a file ending in “.r”</a:t>
            </a:r>
          </a:p>
          <a:p>
            <a:r>
              <a:rPr lang="en-US" dirty="0"/>
              <a:t>Run:</a:t>
            </a:r>
          </a:p>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setwd</a:t>
            </a:r>
            <a:r>
              <a:rPr lang="en-US" dirty="0">
                <a:latin typeface="Consolas" panose="020B0609020204030204" pitchFamily="49" charset="0"/>
                <a:cs typeface="Consolas" panose="020B0609020204030204" pitchFamily="49" charset="0"/>
              </a:rPr>
              <a:t>(“~/Desktop/”)     </a:t>
            </a:r>
            <a:r>
              <a:rPr lang="en-US" sz="1800" dirty="0">
                <a:latin typeface="Consolas" panose="020B0609020204030204" pitchFamily="49" charset="0"/>
                <a:cs typeface="Consolas" panose="020B0609020204030204" pitchFamily="49" charset="0"/>
              </a:rPr>
              <a:t># or where ever the </a:t>
            </a:r>
            <a:r>
              <a:rPr lang="en-US" sz="1800" dirty="0" err="1">
                <a:latin typeface="Consolas" panose="020B0609020204030204" pitchFamily="49" charset="0"/>
                <a:cs typeface="Consolas" panose="020B0609020204030204" pitchFamily="49" charset="0"/>
              </a:rPr>
              <a:t>hello.r</a:t>
            </a:r>
            <a:r>
              <a:rPr lang="en-US" sz="1800" dirty="0">
                <a:latin typeface="Consolas" panose="020B0609020204030204" pitchFamily="49" charset="0"/>
                <a:cs typeface="Consolas" panose="020B0609020204030204" pitchFamily="49" charset="0"/>
              </a:rPr>
              <a:t> script is </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&gt; source(“</a:t>
            </a:r>
            <a:r>
              <a:rPr lang="en-US" dirty="0" err="1">
                <a:latin typeface="Consolas" panose="020B0609020204030204" pitchFamily="49" charset="0"/>
                <a:cs typeface="Consolas" panose="020B0609020204030204" pitchFamily="49" charset="0"/>
              </a:rPr>
              <a:t>custom.r</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sayHello</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59976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44A6-867D-C044-91B9-C0B517C1C70F}"/>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CC2AB957-4C2E-AA4C-A9A9-44F9B585BCCC}"/>
              </a:ext>
            </a:extLst>
          </p:cNvPr>
          <p:cNvSpPr>
            <a:spLocks noGrp="1"/>
          </p:cNvSpPr>
          <p:nvPr>
            <p:ph idx="1"/>
          </p:nvPr>
        </p:nvSpPr>
        <p:spPr/>
        <p:txBody>
          <a:bodyPr>
            <a:normAutofit fontScale="92500" lnSpcReduction="10000"/>
          </a:bodyPr>
          <a:lstStyle/>
          <a:p>
            <a:r>
              <a:rPr lang="en-US" dirty="0"/>
              <a:t>Write an R script with the following functions (a separate function for each task:</a:t>
            </a:r>
          </a:p>
          <a:p>
            <a:pPr marL="914400" lvl="1" indent="-457200">
              <a:buFont typeface="+mj-lt"/>
              <a:buAutoNum type="arabicPeriod"/>
            </a:pPr>
            <a:r>
              <a:rPr lang="en-US" dirty="0"/>
              <a:t>Print “Hello world”</a:t>
            </a:r>
          </a:p>
          <a:p>
            <a:pPr marL="914400" lvl="1" indent="-457200">
              <a:buFont typeface="+mj-lt"/>
              <a:buAutoNum type="arabicPeriod"/>
            </a:pPr>
            <a:r>
              <a:rPr lang="en-US" dirty="0"/>
              <a:t>Print “Goodbye world”</a:t>
            </a:r>
          </a:p>
          <a:p>
            <a:pPr marL="914400" lvl="1" indent="-457200">
              <a:buFont typeface="+mj-lt"/>
              <a:buAutoNum type="arabicPeriod"/>
            </a:pPr>
            <a:r>
              <a:rPr lang="en-US" dirty="0"/>
              <a:t>Take a user input and add 5. If the output if over 10, return 10, else return the modified input value </a:t>
            </a:r>
          </a:p>
          <a:p>
            <a:pPr marL="914400" lvl="1" indent="-457200">
              <a:buFont typeface="+mj-lt"/>
              <a:buAutoNum type="arabicPeriod"/>
            </a:pPr>
            <a:r>
              <a:rPr lang="en-US" dirty="0"/>
              <a:t>Take a user input and print “100” if input is less than 100, “200” if input is between 100 and 200, “300” if input is between 200 and 300, or “other” for anything else</a:t>
            </a:r>
          </a:p>
          <a:p>
            <a:pPr marL="914400" lvl="1" indent="-457200">
              <a:buFont typeface="+mj-lt"/>
              <a:buAutoNum type="arabicPeriod"/>
            </a:pPr>
            <a:r>
              <a:rPr lang="en-US" dirty="0"/>
              <a:t>Print a list of values, each time pre-pended with “value #:” where # is the position in the list of that value being printed</a:t>
            </a:r>
          </a:p>
          <a:p>
            <a:r>
              <a:rPr lang="en-US" dirty="0"/>
              <a:t>Run these functions with various inputs that will give all possible outputs and save these commands to a txt file.</a:t>
            </a:r>
          </a:p>
        </p:txBody>
      </p:sp>
    </p:spTree>
    <p:extLst>
      <p:ext uri="{BB962C8B-B14F-4D97-AF65-F5344CB8AC3E}">
        <p14:creationId xmlns:p14="http://schemas.microsoft.com/office/powerpoint/2010/main" val="237789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CA96-DE52-B842-8E1F-CB034507CDA8}"/>
              </a:ext>
            </a:extLst>
          </p:cNvPr>
          <p:cNvSpPr>
            <a:spLocks noGrp="1"/>
          </p:cNvSpPr>
          <p:nvPr>
            <p:ph type="title"/>
          </p:nvPr>
        </p:nvSpPr>
        <p:spPr/>
        <p:txBody>
          <a:bodyPr/>
          <a:lstStyle/>
          <a:p>
            <a:r>
              <a:rPr lang="en-US" dirty="0"/>
              <a:t>Using RStudio</a:t>
            </a:r>
          </a:p>
        </p:txBody>
      </p:sp>
      <p:pic>
        <p:nvPicPr>
          <p:cNvPr id="5" name="Content Placeholder 4">
            <a:extLst>
              <a:ext uri="{FF2B5EF4-FFF2-40B4-BE49-F238E27FC236}">
                <a16:creationId xmlns:a16="http://schemas.microsoft.com/office/drawing/2014/main" id="{DD0195DE-2A8C-3845-971C-99F1F6F4E079}"/>
              </a:ext>
            </a:extLst>
          </p:cNvPr>
          <p:cNvPicPr>
            <a:picLocks noGrp="1" noChangeAspect="1"/>
          </p:cNvPicPr>
          <p:nvPr>
            <p:ph idx="1"/>
          </p:nvPr>
        </p:nvPicPr>
        <p:blipFill>
          <a:blip r:embed="rId2"/>
          <a:stretch>
            <a:fillRect/>
          </a:stretch>
        </p:blipFill>
        <p:spPr>
          <a:xfrm>
            <a:off x="3059805" y="1825625"/>
            <a:ext cx="6072389" cy="4351338"/>
          </a:xfrm>
        </p:spPr>
      </p:pic>
      <p:sp>
        <p:nvSpPr>
          <p:cNvPr id="6" name="TextBox 5">
            <a:extLst>
              <a:ext uri="{FF2B5EF4-FFF2-40B4-BE49-F238E27FC236}">
                <a16:creationId xmlns:a16="http://schemas.microsoft.com/office/drawing/2014/main" id="{CD86D07B-9FEE-D548-BB99-0915C43985FA}"/>
              </a:ext>
            </a:extLst>
          </p:cNvPr>
          <p:cNvSpPr txBox="1"/>
          <p:nvPr/>
        </p:nvSpPr>
        <p:spPr>
          <a:xfrm>
            <a:off x="294290" y="5807631"/>
            <a:ext cx="2544351" cy="369332"/>
          </a:xfrm>
          <a:prstGeom prst="rect">
            <a:avLst/>
          </a:prstGeom>
          <a:noFill/>
        </p:spPr>
        <p:txBody>
          <a:bodyPr wrap="none" rtlCol="0">
            <a:spAutoFit/>
          </a:bodyPr>
          <a:lstStyle/>
          <a:p>
            <a:r>
              <a:rPr lang="en-US" dirty="0"/>
              <a:t>Enter commands here -&gt; </a:t>
            </a:r>
          </a:p>
        </p:txBody>
      </p:sp>
      <p:sp>
        <p:nvSpPr>
          <p:cNvPr id="7" name="TextBox 6">
            <a:extLst>
              <a:ext uri="{FF2B5EF4-FFF2-40B4-BE49-F238E27FC236}">
                <a16:creationId xmlns:a16="http://schemas.microsoft.com/office/drawing/2014/main" id="{1E0A00C1-1C79-3942-B5E4-9AD3AE650310}"/>
              </a:ext>
            </a:extLst>
          </p:cNvPr>
          <p:cNvSpPr txBox="1"/>
          <p:nvPr/>
        </p:nvSpPr>
        <p:spPr>
          <a:xfrm>
            <a:off x="621078" y="2291920"/>
            <a:ext cx="1890774" cy="369332"/>
          </a:xfrm>
          <a:prstGeom prst="rect">
            <a:avLst/>
          </a:prstGeom>
          <a:noFill/>
        </p:spPr>
        <p:txBody>
          <a:bodyPr wrap="none" rtlCol="0">
            <a:spAutoFit/>
          </a:bodyPr>
          <a:lstStyle/>
          <a:p>
            <a:r>
              <a:rPr lang="en-US" dirty="0"/>
              <a:t>View data here -&gt; </a:t>
            </a:r>
          </a:p>
        </p:txBody>
      </p:sp>
      <p:sp>
        <p:nvSpPr>
          <p:cNvPr id="8" name="TextBox 7">
            <a:extLst>
              <a:ext uri="{FF2B5EF4-FFF2-40B4-BE49-F238E27FC236}">
                <a16:creationId xmlns:a16="http://schemas.microsoft.com/office/drawing/2014/main" id="{C11DF5F7-9BE9-C149-BA04-E3E0817C6CDE}"/>
              </a:ext>
            </a:extLst>
          </p:cNvPr>
          <p:cNvSpPr txBox="1"/>
          <p:nvPr/>
        </p:nvSpPr>
        <p:spPr>
          <a:xfrm>
            <a:off x="9511862" y="2476586"/>
            <a:ext cx="2147126" cy="646331"/>
          </a:xfrm>
          <a:prstGeom prst="rect">
            <a:avLst/>
          </a:prstGeom>
          <a:noFill/>
        </p:spPr>
        <p:txBody>
          <a:bodyPr wrap="none" rtlCol="0">
            <a:spAutoFit/>
          </a:bodyPr>
          <a:lstStyle/>
          <a:p>
            <a:r>
              <a:rPr lang="en-US" dirty="0"/>
              <a:t>&lt;- View environment</a:t>
            </a:r>
          </a:p>
          <a:p>
            <a:r>
              <a:rPr lang="en-US" dirty="0"/>
              <a:t>variables here</a:t>
            </a:r>
          </a:p>
        </p:txBody>
      </p:sp>
      <p:sp>
        <p:nvSpPr>
          <p:cNvPr id="9" name="TextBox 8">
            <a:extLst>
              <a:ext uri="{FF2B5EF4-FFF2-40B4-BE49-F238E27FC236}">
                <a16:creationId xmlns:a16="http://schemas.microsoft.com/office/drawing/2014/main" id="{F29D954F-4710-DB4E-B10B-4158EE6B88F7}"/>
              </a:ext>
            </a:extLst>
          </p:cNvPr>
          <p:cNvSpPr txBox="1"/>
          <p:nvPr/>
        </p:nvSpPr>
        <p:spPr>
          <a:xfrm>
            <a:off x="9353358" y="3678128"/>
            <a:ext cx="2413289" cy="646331"/>
          </a:xfrm>
          <a:prstGeom prst="rect">
            <a:avLst/>
          </a:prstGeom>
          <a:noFill/>
        </p:spPr>
        <p:txBody>
          <a:bodyPr wrap="none" rtlCol="0">
            <a:spAutoFit/>
          </a:bodyPr>
          <a:lstStyle/>
          <a:p>
            <a:r>
              <a:rPr lang="en-US" dirty="0"/>
              <a:t>&lt;- View files, plots, and </a:t>
            </a:r>
          </a:p>
          <a:p>
            <a:r>
              <a:rPr lang="en-US" dirty="0"/>
              <a:t>help menus</a:t>
            </a:r>
          </a:p>
        </p:txBody>
      </p:sp>
    </p:spTree>
    <p:extLst>
      <p:ext uri="{BB962C8B-B14F-4D97-AF65-F5344CB8AC3E}">
        <p14:creationId xmlns:p14="http://schemas.microsoft.com/office/powerpoint/2010/main" val="309353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39BB-8409-574D-9E41-1CF2467C5BA9}"/>
              </a:ext>
            </a:extLst>
          </p:cNvPr>
          <p:cNvSpPr>
            <a:spLocks noGrp="1"/>
          </p:cNvSpPr>
          <p:nvPr>
            <p:ph type="title"/>
          </p:nvPr>
        </p:nvSpPr>
        <p:spPr/>
        <p:txBody>
          <a:bodyPr/>
          <a:lstStyle/>
          <a:p>
            <a:r>
              <a:rPr lang="en-US" dirty="0"/>
              <a:t>Integers</a:t>
            </a:r>
          </a:p>
        </p:txBody>
      </p:sp>
      <p:sp>
        <p:nvSpPr>
          <p:cNvPr id="3" name="Content Placeholder 2">
            <a:extLst>
              <a:ext uri="{FF2B5EF4-FFF2-40B4-BE49-F238E27FC236}">
                <a16:creationId xmlns:a16="http://schemas.microsoft.com/office/drawing/2014/main" id="{F4945D61-B3CB-4F43-9B37-37BCA8EC5606}"/>
              </a:ext>
            </a:extLst>
          </p:cNvPr>
          <p:cNvSpPr>
            <a:spLocks noGrp="1"/>
          </p:cNvSpPr>
          <p:nvPr>
            <p:ph idx="1"/>
          </p:nvPr>
        </p:nvSpPr>
        <p:spPr/>
        <p:txBody>
          <a:bodyPr>
            <a:normAutofit/>
          </a:bodyPr>
          <a:lstStyle/>
          <a:p>
            <a:r>
              <a:rPr lang="en-US" dirty="0"/>
              <a:t>Numeric types refer to the precision of the value</a:t>
            </a:r>
          </a:p>
          <a:p>
            <a:r>
              <a:rPr lang="en-US" dirty="0"/>
              <a:t>Integers: whole numbers</a:t>
            </a:r>
          </a:p>
          <a:p>
            <a:pPr marL="0" indent="0">
              <a:buNone/>
            </a:pPr>
            <a:r>
              <a:rPr lang="en-US" dirty="0">
                <a:latin typeface="Consolas" panose="020B0609020204030204" pitchFamily="49" charset="0"/>
                <a:cs typeface="Consolas" panose="020B0609020204030204" pitchFamily="49" charset="0"/>
              </a:rPr>
              <a:t>&gt; x &lt;- 1</a:t>
            </a:r>
          </a:p>
          <a:p>
            <a:pPr marL="0" indent="0">
              <a:buNone/>
            </a:pPr>
            <a:r>
              <a:rPr lang="en-US" dirty="0">
                <a:latin typeface="Consolas" panose="020B0609020204030204" pitchFamily="49" charset="0"/>
                <a:cs typeface="Consolas" panose="020B0609020204030204" pitchFamily="49" charset="0"/>
              </a:rPr>
              <a:t>&gt; type(x)</a:t>
            </a:r>
          </a:p>
          <a:p>
            <a:pPr marL="0" indent="0">
              <a:buNone/>
            </a:pPr>
            <a:r>
              <a:rPr lang="en-US" dirty="0">
                <a:latin typeface="Consolas" panose="020B0609020204030204" pitchFamily="49" charset="0"/>
                <a:cs typeface="Consolas" panose="020B0609020204030204" pitchFamily="49" charset="0"/>
              </a:rPr>
              <a:t>&gt; y &lt;- </a:t>
            </a:r>
            <a:r>
              <a:rPr lang="en-US" dirty="0" err="1">
                <a:latin typeface="Consolas" panose="020B0609020204030204" pitchFamily="49" charset="0"/>
                <a:cs typeface="Consolas" panose="020B0609020204030204" pitchFamily="49" charset="0"/>
              </a:rPr>
              <a:t>as.integer</a:t>
            </a:r>
            <a:r>
              <a:rPr lang="en-US" dirty="0">
                <a:latin typeface="Consolas" panose="020B0609020204030204" pitchFamily="49" charset="0"/>
                <a:cs typeface="Consolas" panose="020B0609020204030204" pitchFamily="49" charset="0"/>
              </a:rPr>
              <a:t>(x)</a:t>
            </a:r>
          </a:p>
          <a:p>
            <a:pPr marL="0" indent="0">
              <a:buNone/>
            </a:pPr>
            <a:r>
              <a:rPr lang="en-US" dirty="0">
                <a:latin typeface="Consolas" panose="020B0609020204030204" pitchFamily="49" charset="0"/>
                <a:cs typeface="Consolas" panose="020B0609020204030204" pitchFamily="49" charset="0"/>
              </a:rPr>
              <a:t>&gt; type(y)</a:t>
            </a:r>
          </a:p>
          <a:p>
            <a:pPr marL="0" indent="0">
              <a:buNone/>
            </a:pPr>
            <a:r>
              <a:rPr lang="en-US" dirty="0">
                <a:latin typeface="Consolas" panose="020B0609020204030204" pitchFamily="49" charset="0"/>
                <a:cs typeface="Consolas" panose="020B0609020204030204" pitchFamily="49" charset="0"/>
              </a:rPr>
              <a:t>&gt; type(y)</a:t>
            </a:r>
          </a:p>
          <a:p>
            <a:endParaRPr lang="en-US" dirty="0"/>
          </a:p>
        </p:txBody>
      </p:sp>
    </p:spTree>
    <p:extLst>
      <p:ext uri="{BB962C8B-B14F-4D97-AF65-F5344CB8AC3E}">
        <p14:creationId xmlns:p14="http://schemas.microsoft.com/office/powerpoint/2010/main" val="132021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A266-36E3-CE4F-912F-242DD1021107}"/>
              </a:ext>
            </a:extLst>
          </p:cNvPr>
          <p:cNvSpPr>
            <a:spLocks noGrp="1"/>
          </p:cNvSpPr>
          <p:nvPr>
            <p:ph type="title"/>
          </p:nvPr>
        </p:nvSpPr>
        <p:spPr/>
        <p:txBody>
          <a:bodyPr/>
          <a:lstStyle/>
          <a:p>
            <a:r>
              <a:rPr lang="en-US" dirty="0"/>
              <a:t>Mixing data types</a:t>
            </a:r>
          </a:p>
        </p:txBody>
      </p:sp>
      <p:sp>
        <p:nvSpPr>
          <p:cNvPr id="3" name="Content Placeholder 2">
            <a:extLst>
              <a:ext uri="{FF2B5EF4-FFF2-40B4-BE49-F238E27FC236}">
                <a16:creationId xmlns:a16="http://schemas.microsoft.com/office/drawing/2014/main" id="{3A0FD770-2933-374D-B812-4A9F0EBEC4A6}"/>
              </a:ext>
            </a:extLst>
          </p:cNvPr>
          <p:cNvSpPr>
            <a:spLocks noGrp="1"/>
          </p:cNvSpPr>
          <p:nvPr>
            <p:ph idx="1"/>
          </p:nvPr>
        </p:nvSpPr>
        <p:spPr/>
        <p:txBody>
          <a:bodyPr/>
          <a:lstStyle/>
          <a:p>
            <a:r>
              <a:rPr lang="en-US" dirty="0"/>
              <a:t>Combining datatypes may lead to incompatibilities, errors, so be aware!</a:t>
            </a:r>
          </a:p>
          <a:p>
            <a:r>
              <a:rPr lang="en-US" dirty="0"/>
              <a:t>Converting a float or double to an integer will lose precision</a:t>
            </a:r>
          </a:p>
          <a:p>
            <a:pPr marL="457200" lvl="1" indent="0">
              <a:buNone/>
            </a:pPr>
            <a:r>
              <a:rPr lang="en-US" dirty="0">
                <a:latin typeface="Consolas" panose="020B0609020204030204" pitchFamily="49" charset="0"/>
                <a:cs typeface="Consolas" panose="020B0609020204030204" pitchFamily="49" charset="0"/>
              </a:rPr>
              <a:t>&gt; x &lt;- 1.234567890123456789</a:t>
            </a:r>
          </a:p>
          <a:p>
            <a:pPr marL="457200" lvl="1" indent="0">
              <a:buNone/>
            </a:pPr>
            <a:r>
              <a:rPr lang="en-US" dirty="0">
                <a:latin typeface="Consolas" panose="020B0609020204030204" pitchFamily="49" charset="0"/>
                <a:cs typeface="Consolas" panose="020B0609020204030204" pitchFamily="49" charset="0"/>
              </a:rPr>
              <a:t>&gt; y &lt;- </a:t>
            </a:r>
            <a:r>
              <a:rPr lang="en-US" dirty="0" err="1">
                <a:latin typeface="Consolas" panose="020B0609020204030204" pitchFamily="49" charset="0"/>
                <a:cs typeface="Consolas" panose="020B0609020204030204" pitchFamily="49" charset="0"/>
              </a:rPr>
              <a:t>as.integer</a:t>
            </a:r>
            <a:r>
              <a:rPr lang="en-US" dirty="0">
                <a:latin typeface="Consolas" panose="020B0609020204030204" pitchFamily="49" charset="0"/>
                <a:cs typeface="Consolas" panose="020B0609020204030204" pitchFamily="49" charset="0"/>
              </a:rPr>
              <a:t>(x)</a:t>
            </a:r>
          </a:p>
          <a:p>
            <a:pPr marL="457200" lvl="1" indent="0">
              <a:buNone/>
            </a:pPr>
            <a:r>
              <a:rPr lang="en-US" dirty="0">
                <a:latin typeface="Consolas" panose="020B0609020204030204" pitchFamily="49" charset="0"/>
                <a:cs typeface="Consolas" panose="020B0609020204030204" pitchFamily="49" charset="0"/>
              </a:rPr>
              <a:t>&gt; type(x)</a:t>
            </a:r>
          </a:p>
          <a:p>
            <a:pPr marL="457200" lvl="1" indent="0">
              <a:buNone/>
            </a:pPr>
            <a:r>
              <a:rPr lang="en-US" dirty="0">
                <a:latin typeface="Consolas" panose="020B0609020204030204" pitchFamily="49" charset="0"/>
                <a:cs typeface="Consolas" panose="020B0609020204030204" pitchFamily="49" charset="0"/>
              </a:rPr>
              <a:t>&gt; type(y)</a:t>
            </a:r>
          </a:p>
          <a:p>
            <a:pPr marL="457200" lvl="1" indent="0">
              <a:buNone/>
            </a:pPr>
            <a:r>
              <a:rPr lang="en-US" dirty="0">
                <a:latin typeface="Consolas" panose="020B0609020204030204" pitchFamily="49" charset="0"/>
                <a:cs typeface="Consolas" panose="020B0609020204030204" pitchFamily="49" charset="0"/>
              </a:rPr>
              <a:t>&gt; print(x)</a:t>
            </a:r>
          </a:p>
          <a:p>
            <a:pPr marL="457200" lvl="1" indent="0">
              <a:buNone/>
            </a:pPr>
            <a:r>
              <a:rPr lang="en-US" dirty="0">
                <a:latin typeface="Consolas" panose="020B0609020204030204" pitchFamily="49" charset="0"/>
                <a:cs typeface="Consolas" panose="020B0609020204030204" pitchFamily="49" charset="0"/>
              </a:rPr>
              <a:t>&gt; print(y)</a:t>
            </a:r>
          </a:p>
        </p:txBody>
      </p:sp>
    </p:spTree>
    <p:extLst>
      <p:ext uri="{BB962C8B-B14F-4D97-AF65-F5344CB8AC3E}">
        <p14:creationId xmlns:p14="http://schemas.microsoft.com/office/powerpoint/2010/main" val="255638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C92-1B42-1C46-A9E5-3626219D428B}"/>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6CFFFD8B-3E94-8C49-9320-224C805DDB20}"/>
              </a:ext>
            </a:extLst>
          </p:cNvPr>
          <p:cNvSpPr>
            <a:spLocks noGrp="1"/>
          </p:cNvSpPr>
          <p:nvPr>
            <p:ph idx="1"/>
          </p:nvPr>
        </p:nvSpPr>
        <p:spPr/>
        <p:txBody>
          <a:bodyPr/>
          <a:lstStyle/>
          <a:p>
            <a:r>
              <a:rPr lang="en-US" dirty="0"/>
              <a:t>Represents text instead of numbers </a:t>
            </a:r>
          </a:p>
          <a:p>
            <a:r>
              <a:rPr lang="en-US" dirty="0"/>
              <a:t>Generally indicated with quotes</a:t>
            </a:r>
          </a:p>
          <a:p>
            <a:r>
              <a:rPr lang="en-US" dirty="0"/>
              <a:t>Can force integers and floats/doubles to strings</a:t>
            </a:r>
          </a:p>
          <a:p>
            <a:pPr marL="0" indent="0">
              <a:buNone/>
            </a:pPr>
            <a:r>
              <a:rPr lang="en-US" dirty="0">
                <a:latin typeface="Consolas" panose="020B0609020204030204" pitchFamily="49" charset="0"/>
                <a:cs typeface="Consolas" panose="020B0609020204030204" pitchFamily="49" charset="0"/>
              </a:rPr>
              <a:t>&gt; x &lt;- “Hello world!”</a:t>
            </a:r>
          </a:p>
          <a:p>
            <a:pPr marL="0" indent="0">
              <a:buNone/>
            </a:pPr>
            <a:r>
              <a:rPr lang="en-US" dirty="0">
                <a:latin typeface="Consolas" panose="020B0609020204030204" pitchFamily="49" charset="0"/>
                <a:cs typeface="Consolas" panose="020B0609020204030204" pitchFamily="49" charset="0"/>
              </a:rPr>
              <a:t>&gt; print(x)</a:t>
            </a:r>
          </a:p>
          <a:p>
            <a:pPr marL="0" indent="0">
              <a:buNone/>
            </a:pPr>
            <a:r>
              <a:rPr lang="en-US" dirty="0">
                <a:latin typeface="Consolas" panose="020B0609020204030204" pitchFamily="49" charset="0"/>
                <a:cs typeface="Consolas" panose="020B0609020204030204" pitchFamily="49" charset="0"/>
              </a:rPr>
              <a:t>&gt; y &lt;- 1.23456789</a:t>
            </a:r>
          </a:p>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toString</a:t>
            </a:r>
            <a:r>
              <a:rPr lang="en-US" dirty="0">
                <a:latin typeface="Consolas" panose="020B0609020204030204" pitchFamily="49" charset="0"/>
                <a:cs typeface="Consolas" panose="020B0609020204030204" pitchFamily="49" charset="0"/>
              </a:rPr>
              <a:t>(y)</a:t>
            </a:r>
          </a:p>
          <a:p>
            <a:pPr marL="0" indent="0">
              <a:buNone/>
            </a:pPr>
            <a:r>
              <a:rPr lang="en-US" dirty="0">
                <a:latin typeface="Consolas" panose="020B0609020204030204" pitchFamily="49" charset="0"/>
                <a:cs typeface="Consolas" panose="020B0609020204030204" pitchFamily="49" charset="0"/>
              </a:rPr>
              <a:t>&gt; paste(x, </a:t>
            </a:r>
            <a:r>
              <a:rPr lang="en-US" dirty="0" err="1">
                <a:latin typeface="Consolas" panose="020B0609020204030204" pitchFamily="49" charset="0"/>
                <a:cs typeface="Consolas" panose="020B0609020204030204" pitchFamily="49" charset="0"/>
              </a:rPr>
              <a:t>toString</a:t>
            </a:r>
            <a:r>
              <a:rPr lang="en-US" dirty="0">
                <a:latin typeface="Consolas" panose="020B0609020204030204" pitchFamily="49" charset="0"/>
                <a:cs typeface="Consolas" panose="020B0609020204030204" pitchFamily="49" charset="0"/>
              </a:rPr>
              <a:t>(y), </a:t>
            </a:r>
            <a:r>
              <a:rPr lang="en-US" dirty="0" err="1">
                <a:latin typeface="Consolas" panose="020B0609020204030204" pitchFamily="49" charset="0"/>
                <a:cs typeface="Consolas" panose="020B0609020204030204" pitchFamily="49" charset="0"/>
              </a:rPr>
              <a:t>sep</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48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0322-63FA-A74F-A3F7-9885FBDF184A}"/>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0B773E5B-2F50-8A40-A620-62CE6ED9AA53}"/>
              </a:ext>
            </a:extLst>
          </p:cNvPr>
          <p:cNvSpPr>
            <a:spLocks noGrp="1"/>
          </p:cNvSpPr>
          <p:nvPr>
            <p:ph idx="1"/>
          </p:nvPr>
        </p:nvSpPr>
        <p:spPr/>
        <p:txBody>
          <a:bodyPr>
            <a:normAutofit fontScale="77500" lnSpcReduction="20000"/>
          </a:bodyPr>
          <a:lstStyle/>
          <a:p>
            <a:r>
              <a:rPr lang="en-US" dirty="0"/>
              <a:t>A sequential, ordered list of values</a:t>
            </a:r>
          </a:p>
          <a:p>
            <a:pPr marL="0" indent="0">
              <a:buNone/>
            </a:pPr>
            <a:r>
              <a:rPr lang="en-US" dirty="0">
                <a:latin typeface="Consolas" panose="020B0609020204030204" pitchFamily="49" charset="0"/>
                <a:cs typeface="Consolas" panose="020B0609020204030204" pitchFamily="49" charset="0"/>
              </a:rPr>
              <a:t>&gt; x &lt;- c(1, 2, 3)</a:t>
            </a:r>
          </a:p>
          <a:p>
            <a:pPr marL="0" indent="0">
              <a:buNone/>
            </a:pPr>
            <a:r>
              <a:rPr lang="en-US" dirty="0">
                <a:latin typeface="Consolas" panose="020B0609020204030204" pitchFamily="49" charset="0"/>
                <a:cs typeface="Consolas" panose="020B0609020204030204" pitchFamily="49" charset="0"/>
              </a:rPr>
              <a:t>&gt; y &lt;- c(“a”, “b”, “c”)</a:t>
            </a:r>
          </a:p>
          <a:p>
            <a:pPr marL="0" indent="0">
              <a:buNone/>
            </a:pPr>
            <a:r>
              <a:rPr lang="en-US" dirty="0">
                <a:latin typeface="Consolas" panose="020B0609020204030204" pitchFamily="49" charset="0"/>
                <a:cs typeface="Consolas" panose="020B0609020204030204" pitchFamily="49" charset="0"/>
              </a:rPr>
              <a:t>&gt; z &lt;- c(1, 2, 3, “d”, “e”)</a:t>
            </a:r>
          </a:p>
          <a:p>
            <a:pPr lvl="1"/>
            <a:r>
              <a:rPr lang="en-US" dirty="0"/>
              <a:t>Notice this converts your integers to strings</a:t>
            </a:r>
          </a:p>
          <a:p>
            <a:pPr marL="457200" lvl="1" indent="0">
              <a:buNone/>
            </a:pPr>
            <a:endParaRPr lang="en-US" dirty="0"/>
          </a:p>
          <a:p>
            <a:r>
              <a:rPr lang="en-US" dirty="0"/>
              <a:t>What happens when we try this?</a:t>
            </a:r>
          </a:p>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zz</a:t>
            </a:r>
            <a:r>
              <a:rPr lang="en-US" dirty="0">
                <a:latin typeface="Consolas" panose="020B0609020204030204" pitchFamily="49" charset="0"/>
                <a:cs typeface="Consolas" panose="020B0609020204030204" pitchFamily="49" charset="0"/>
              </a:rPr>
              <a:t> &lt;- array(c(x, y),dim = c(3,2))</a:t>
            </a:r>
          </a:p>
          <a:p>
            <a:pPr marL="0" indent="0">
              <a:buNone/>
            </a:pP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Access something from an array</a:t>
            </a:r>
          </a:p>
          <a:p>
            <a:r>
              <a:rPr lang="en-US" dirty="0">
                <a:cs typeface="Consolas" panose="020B0609020204030204" pitchFamily="49" charset="0"/>
              </a:rPr>
              <a:t>What does this do?</a:t>
            </a:r>
          </a:p>
          <a:p>
            <a:pPr marL="0" indent="0">
              <a:buNone/>
            </a:pP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zz</a:t>
            </a:r>
            <a:r>
              <a:rPr lang="en-US" dirty="0">
                <a:latin typeface="Consolas" panose="020B0609020204030204" pitchFamily="49" charset="0"/>
                <a:cs typeface="Consolas" panose="020B0609020204030204" pitchFamily="49" charset="0"/>
              </a:rPr>
              <a:t>[2,1]</a:t>
            </a:r>
          </a:p>
        </p:txBody>
      </p:sp>
    </p:spTree>
    <p:extLst>
      <p:ext uri="{BB962C8B-B14F-4D97-AF65-F5344CB8AC3E}">
        <p14:creationId xmlns:p14="http://schemas.microsoft.com/office/powerpoint/2010/main" val="2601699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443F-8407-5040-B831-1FF6D4F4AC6E}"/>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50604780-DF34-FB49-8D12-3719B4551C73}"/>
              </a:ext>
            </a:extLst>
          </p:cNvPr>
          <p:cNvSpPr>
            <a:spLocks noGrp="1"/>
          </p:cNvSpPr>
          <p:nvPr>
            <p:ph idx="1"/>
          </p:nvPr>
        </p:nvSpPr>
        <p:spPr/>
        <p:txBody>
          <a:bodyPr/>
          <a:lstStyle/>
          <a:p>
            <a:pPr marL="0" indent="0">
              <a:buNone/>
            </a:pPr>
            <a:r>
              <a:rPr lang="en-US" dirty="0"/>
              <a:t>Try this:</a:t>
            </a:r>
          </a:p>
          <a:p>
            <a:pPr marL="0" indent="0">
              <a:buNone/>
            </a:pPr>
            <a:r>
              <a:rPr lang="en-US" dirty="0">
                <a:latin typeface="Consolas" panose="020B0609020204030204" pitchFamily="49" charset="0"/>
                <a:cs typeface="Consolas" panose="020B0609020204030204" pitchFamily="49" charset="0"/>
              </a:rPr>
              <a:t>&gt; v &lt;- c(1,1,2,3,4,4,5,6)</a:t>
            </a:r>
          </a:p>
          <a:p>
            <a:pPr marL="0" indent="0">
              <a:buNone/>
            </a:pPr>
            <a:r>
              <a:rPr lang="en-US" dirty="0">
                <a:latin typeface="Consolas" panose="020B0609020204030204" pitchFamily="49" charset="0"/>
                <a:cs typeface="Consolas" panose="020B0609020204030204" pitchFamily="49" charset="0"/>
              </a:rPr>
              <a:t>&gt; unique(v)</a:t>
            </a:r>
          </a:p>
          <a:p>
            <a:pPr>
              <a:buFont typeface="Wingdings" pitchFamily="2" charset="2"/>
              <a:buChar char="Ø"/>
            </a:pPr>
            <a:endParaRPr lang="en-US" dirty="0"/>
          </a:p>
          <a:p>
            <a:pPr marL="0" indent="0">
              <a:buNone/>
            </a:pPr>
            <a:r>
              <a:rPr lang="en-US" dirty="0"/>
              <a:t>Why does this happen? Let’s talk about another similar data type</a:t>
            </a:r>
          </a:p>
        </p:txBody>
      </p:sp>
    </p:spTree>
    <p:extLst>
      <p:ext uri="{BB962C8B-B14F-4D97-AF65-F5344CB8AC3E}">
        <p14:creationId xmlns:p14="http://schemas.microsoft.com/office/powerpoint/2010/main" val="397001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1407</Words>
  <Application>Microsoft Macintosh PowerPoint</Application>
  <PresentationFormat>Widescreen</PresentationFormat>
  <Paragraphs>210</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Consolas</vt:lpstr>
      <vt:lpstr>Wingdings</vt:lpstr>
      <vt:lpstr>Office Theme</vt:lpstr>
      <vt:lpstr>Access the slides and files here:   </vt:lpstr>
      <vt:lpstr>#5.1</vt:lpstr>
      <vt:lpstr>Downloading RStudio</vt:lpstr>
      <vt:lpstr>Using RStudio</vt:lpstr>
      <vt:lpstr>Integers</vt:lpstr>
      <vt:lpstr>Mixing data types</vt:lpstr>
      <vt:lpstr>Strings</vt:lpstr>
      <vt:lpstr>Arrays</vt:lpstr>
      <vt:lpstr>Sets</vt:lpstr>
      <vt:lpstr>Dictionaries (or hashes)</vt:lpstr>
      <vt:lpstr>Libraries</vt:lpstr>
      <vt:lpstr>Install general R packages</vt:lpstr>
      <vt:lpstr>Install bioinformatics software</vt:lpstr>
      <vt:lpstr>Installing DESeq2</vt:lpstr>
      <vt:lpstr>Installing DESeq2</vt:lpstr>
      <vt:lpstr>Loading a library</vt:lpstr>
      <vt:lpstr>Getting help</vt:lpstr>
      <vt:lpstr>Accessing Bioconductor tool help menu</vt:lpstr>
      <vt:lpstr>Accessing Bioconductor tool help menu</vt:lpstr>
      <vt:lpstr>if/else conditionals</vt:lpstr>
      <vt:lpstr>PowerPoint Presentation</vt:lpstr>
      <vt:lpstr>Operators</vt:lpstr>
      <vt:lpstr>PowerPoint Presentation</vt:lpstr>
      <vt:lpstr>For loops</vt:lpstr>
      <vt:lpstr>While loops</vt:lpstr>
      <vt:lpstr>PowerPoint Presentation</vt:lpstr>
      <vt:lpstr>What about multiple inputs?</vt:lpstr>
      <vt:lpstr>What about multiple outputs?</vt:lpstr>
      <vt:lpstr>How about saving multiple outputs?</vt:lpstr>
      <vt:lpstr>Writing a library of your own functions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dc:title>
  <dc:creator>Microsoft Office User</dc:creator>
  <cp:lastModifiedBy>Microsoft Office User</cp:lastModifiedBy>
  <cp:revision>5</cp:revision>
  <dcterms:created xsi:type="dcterms:W3CDTF">2020-06-03T20:35:14Z</dcterms:created>
  <dcterms:modified xsi:type="dcterms:W3CDTF">2020-06-29T17:24:37Z</dcterms:modified>
</cp:coreProperties>
</file>