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19" r:id="rId2"/>
    <p:sldId id="256" r:id="rId3"/>
    <p:sldId id="320" r:id="rId4"/>
    <p:sldId id="330" r:id="rId5"/>
    <p:sldId id="329" r:id="rId6"/>
    <p:sldId id="326" r:id="rId7"/>
    <p:sldId id="327" r:id="rId8"/>
    <p:sldId id="328" r:id="rId9"/>
    <p:sldId id="331" r:id="rId10"/>
    <p:sldId id="323" r:id="rId11"/>
    <p:sldId id="332" r:id="rId12"/>
    <p:sldId id="333" r:id="rId13"/>
    <p:sldId id="325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-berg/rutter_lab_coding_bootcam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na-seqblog.com/rpkm-fpkm-and-tpm-clearly-explaine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2D99-A2BA-C743-9C28-3F8F66D7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21" y="2103437"/>
            <a:ext cx="10515600" cy="1325563"/>
          </a:xfrm>
        </p:spPr>
        <p:txBody>
          <a:bodyPr/>
          <a:lstStyle/>
          <a:p>
            <a:r>
              <a:rPr lang="en-US" dirty="0"/>
              <a:t>Access the slides and files here: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3121B-F976-974C-8963-03F6AF4F9F81}"/>
              </a:ext>
            </a:extLst>
          </p:cNvPr>
          <p:cNvSpPr/>
          <p:nvPr/>
        </p:nvSpPr>
        <p:spPr>
          <a:xfrm>
            <a:off x="1316390" y="3038855"/>
            <a:ext cx="8961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https://github.com/j-berg/bioinformatics_bootcamp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988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B59D7B-11F1-FB4E-9BEB-A5E41FEC5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3887" y="2506662"/>
            <a:ext cx="5448113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0767E-BDE3-5349-AE30-766C6FBC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Biases in sequence libraries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1B043-34EE-3E47-8C2A-1FAA1E827D8B}"/>
              </a:ext>
            </a:extLst>
          </p:cNvPr>
          <p:cNvSpPr txBox="1"/>
          <p:nvPr/>
        </p:nvSpPr>
        <p:spPr>
          <a:xfrm>
            <a:off x="838200" y="1914009"/>
            <a:ext cx="7932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 counts for a given RNA-seq sample follow a negative binomial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run appropriate statistical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!!! Do not use a T-test, this assumes data is </a:t>
            </a:r>
          </a:p>
          <a:p>
            <a:r>
              <a:rPr lang="en-US" dirty="0"/>
              <a:t>           normally distributed which it is not!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DESeq2 properly accounts for this</a:t>
            </a:r>
          </a:p>
        </p:txBody>
      </p:sp>
    </p:spTree>
    <p:extLst>
      <p:ext uri="{BB962C8B-B14F-4D97-AF65-F5344CB8AC3E}">
        <p14:creationId xmlns:p14="http://schemas.microsoft.com/office/powerpoint/2010/main" val="219684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E193-B486-6F49-8D7D-6B5C99B1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A211-CA48-8744-83D2-2E27A69B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number of reads and the length of transcripts influence the number of measured reads </a:t>
            </a:r>
          </a:p>
          <a:p>
            <a:r>
              <a:rPr lang="en-US" dirty="0"/>
              <a:t>A gene may have 500 counts between two samples, but if one sample had 100K reads and another had 100M total reads, 500 would account for different fractions of total reads</a:t>
            </a:r>
          </a:p>
          <a:p>
            <a:r>
              <a:rPr lang="en-US" dirty="0"/>
              <a:t>A transcript that is 10kb will naturally fragment into 10x reads as a transcript that is only 1kb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https://www.rna-seqblog.com/rpkm-fpkm-and-tpm-clearly-explained/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FAB2-A4C3-E944-9BBD-84A7A889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normalization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2953-6C73-7A4D-856F-D1A7EBD1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will only be running a comparison of each gene to each other, we will demonstrate RPM to factor out library size variability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44BD0-C0D6-1B43-B556-CA5AEB84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73" y="3001103"/>
            <a:ext cx="3745139" cy="29911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C614BB-9CA9-E540-9C53-641F43CCDF20}"/>
              </a:ext>
            </a:extLst>
          </p:cNvPr>
          <p:cNvSpPr/>
          <p:nvPr/>
        </p:nvSpPr>
        <p:spPr>
          <a:xfrm>
            <a:off x="843237" y="5622965"/>
            <a:ext cx="3165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boxplot(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count_table</a:t>
            </a:r>
            <a:r>
              <a:rPr lang="en-US" dirty="0"/>
              <a:t>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48587-3E5A-E240-A990-6D31C8C15C3D}"/>
              </a:ext>
            </a:extLst>
          </p:cNvPr>
          <p:cNvSpPr/>
          <p:nvPr/>
        </p:nvSpPr>
        <p:spPr>
          <a:xfrm>
            <a:off x="6507892" y="280096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tweeDEseq</a:t>
            </a:r>
            <a:r>
              <a:rPr lang="en-US" dirty="0"/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tweeDEseq</a:t>
            </a:r>
            <a:r>
              <a:rPr lang="en-US" dirty="0"/>
              <a:t>)</a:t>
            </a:r>
          </a:p>
          <a:p>
            <a:r>
              <a:rPr lang="en-US" dirty="0"/>
              <a:t>norm &lt;- </a:t>
            </a:r>
            <a:r>
              <a:rPr lang="en-US" dirty="0" err="1"/>
              <a:t>normalizeCounts</a:t>
            </a:r>
            <a:r>
              <a:rPr lang="en-US" dirty="0"/>
              <a:t>(</a:t>
            </a:r>
            <a:r>
              <a:rPr lang="en-US" dirty="0" err="1"/>
              <a:t>count_table</a:t>
            </a:r>
            <a:r>
              <a:rPr lang="en-US" dirty="0"/>
              <a:t>, method="TMM")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boxplot(norm)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5F9C4E-D376-2448-93F4-A91F46D35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44" b="15727"/>
          <a:stretch/>
        </p:blipFill>
        <p:spPr>
          <a:xfrm>
            <a:off x="6218127" y="3930053"/>
            <a:ext cx="2439375" cy="18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9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716C-BD0C-2645-9DB3-C1B7D13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to compare replicates in 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489344-A830-AA4E-9A23-85631E70EF6E}"/>
              </a:ext>
            </a:extLst>
          </p:cNvPr>
          <p:cNvSpPr txBox="1">
            <a:spLocks/>
          </p:cNvSpPr>
          <p:nvPr/>
        </p:nvSpPr>
        <p:spPr>
          <a:xfrm>
            <a:off x="6662352" y="1690687"/>
            <a:ext cx="4592594" cy="942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 REPLICATES: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plot(log(norm[,1] + 1), log(norm[,2] + 1))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D503AB-3E28-C444-A52C-1B7AACBD8D0A}"/>
              </a:ext>
            </a:extLst>
          </p:cNvPr>
          <p:cNvSpPr txBox="1">
            <a:spLocks/>
          </p:cNvSpPr>
          <p:nvPr/>
        </p:nvSpPr>
        <p:spPr>
          <a:xfrm>
            <a:off x="747585" y="1690688"/>
            <a:ext cx="4592594" cy="942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REPLICATES: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plot(log(norm[,1] + 1), log(norm[,3] + 1))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0332CE-76EA-A74E-8068-2CDCCA23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60" y="2767913"/>
            <a:ext cx="2808107" cy="33495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F2FC17-A321-474E-AE29-8A3EF7AC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595" y="2767913"/>
            <a:ext cx="2808108" cy="334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9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44A6-867D-C044-91B9-C0B517C1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B957-4C2E-AA4C-A9A9-44F9B585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Perform differential expression analysis of your read count table from before. Identify the 25 most up-regulated and down-regulated genes from your dataset. Do these make sense in the context of the model?</a:t>
            </a:r>
          </a:p>
          <a:p>
            <a:r>
              <a:rPr lang="en-US" i="1" dirty="0"/>
              <a:t>Verify biological replicates look similar using scatter plots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5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#5.2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DESeq2</a:t>
            </a:r>
          </a:p>
          <a:p>
            <a:r>
              <a:rPr lang="en-US" dirty="0"/>
              <a:t>Multiple Hypothesis Testing</a:t>
            </a:r>
          </a:p>
          <a:p>
            <a:r>
              <a:rPr lang="en-US" dirty="0"/>
              <a:t>Data normalization</a:t>
            </a:r>
          </a:p>
          <a:p>
            <a:r>
              <a:rPr lang="en-US" dirty="0"/>
              <a:t>Scatter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96DB-2DCA-6247-BA7A-F1B989D7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count data using DESeq2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E53223-66A9-1742-9792-933C640E1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920" y="1564563"/>
            <a:ext cx="8016160" cy="5002727"/>
          </a:xfrm>
        </p:spPr>
      </p:pic>
    </p:spTree>
    <p:extLst>
      <p:ext uri="{BB962C8B-B14F-4D97-AF65-F5344CB8AC3E}">
        <p14:creationId xmlns:p14="http://schemas.microsoft.com/office/powerpoint/2010/main" val="421334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04AF-C0DF-754E-9F95-4FC6A4E3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Counts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37E165-4328-574D-837D-E677843DA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900" y="2680494"/>
            <a:ext cx="7442200" cy="2641600"/>
          </a:xfrm>
        </p:spPr>
      </p:pic>
    </p:spTree>
    <p:extLst>
      <p:ext uri="{BB962C8B-B14F-4D97-AF65-F5344CB8AC3E}">
        <p14:creationId xmlns:p14="http://schemas.microsoft.com/office/powerpoint/2010/main" val="100865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DFA3-CDC0-8246-9321-A05C5ECA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7187D-1D9B-9845-AD62-30237E0D2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79041"/>
            <a:ext cx="10515600" cy="144450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5B781-27EE-514E-8993-4F1B0B720CEB}"/>
              </a:ext>
            </a:extLst>
          </p:cNvPr>
          <p:cNvCxnSpPr/>
          <p:nvPr/>
        </p:nvCxnSpPr>
        <p:spPr>
          <a:xfrm flipH="1">
            <a:off x="1837465" y="1901633"/>
            <a:ext cx="588579" cy="116646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3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B2A6-17F8-7540-A1F9-3F772C62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5CA9-2DB3-9B4D-BE75-31EDDEC8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library(DESeq2)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count_table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("~/Desktop/bioinformatics-bootcamp/class_5_2/sce_mct1_03hr_counts.txt", </a:t>
            </a:r>
            <a:r>
              <a:rPr lang="en-US" dirty="0" err="1"/>
              <a:t>sep</a:t>
            </a:r>
            <a:r>
              <a:rPr lang="en-US" dirty="0"/>
              <a:t> = '\t', header = TRUE, </a:t>
            </a:r>
            <a:r>
              <a:rPr lang="en-US" dirty="0" err="1"/>
              <a:t>row.names</a:t>
            </a:r>
            <a:r>
              <a:rPr lang="en-US" dirty="0"/>
              <a:t> = 1, </a:t>
            </a:r>
            <a:r>
              <a:rPr lang="en-US" dirty="0" err="1"/>
              <a:t>check.names</a:t>
            </a:r>
            <a:r>
              <a:rPr lang="en-US" dirty="0"/>
              <a:t>=F)</a:t>
            </a:r>
          </a:p>
          <a:p>
            <a:pPr marL="0" indent="0">
              <a:buNone/>
            </a:pPr>
            <a:r>
              <a:rPr lang="en-US" dirty="0"/>
              <a:t>head(</a:t>
            </a:r>
            <a:r>
              <a:rPr lang="en-US" dirty="0" err="1"/>
              <a:t>count_table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sample_table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(text = </a:t>
            </a:r>
            <a:r>
              <a:rPr lang="en-US" dirty="0" err="1"/>
              <a:t>readLines</a:t>
            </a:r>
            <a:r>
              <a:rPr lang="en-US" dirty="0"/>
              <a:t>("~/Desktop/bioinformatics-bootcamp/class_5_2/sce_mct1_03hr_metadata.txt", warn = FALSE), header = TRUE, </a:t>
            </a:r>
            <a:r>
              <a:rPr lang="en-US" dirty="0" err="1"/>
              <a:t>sep</a:t>
            </a:r>
            <a:r>
              <a:rPr lang="en-US" dirty="0"/>
              <a:t> = '\t’)</a:t>
            </a:r>
          </a:p>
          <a:p>
            <a:pPr marL="0" indent="0">
              <a:buNone/>
            </a:pPr>
            <a:r>
              <a:rPr lang="en-US" dirty="0"/>
              <a:t>head(</a:t>
            </a:r>
            <a:r>
              <a:rPr lang="en-US" dirty="0" err="1"/>
              <a:t>sample_table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120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96DB-2DCA-6247-BA7A-F1B989D7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count data using DESeq2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743987-4351-D149-93E6-CC1DEF8D5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361" y="1478783"/>
            <a:ext cx="7295277" cy="5241647"/>
          </a:xfrm>
        </p:spPr>
      </p:pic>
    </p:spTree>
    <p:extLst>
      <p:ext uri="{BB962C8B-B14F-4D97-AF65-F5344CB8AC3E}">
        <p14:creationId xmlns:p14="http://schemas.microsoft.com/office/powerpoint/2010/main" val="94225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B2A6-17F8-7540-A1F9-3F772C62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5CA9-2DB3-9B4D-BE75-31EDDEC8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dds</a:t>
            </a:r>
            <a:r>
              <a:rPr lang="en-US" dirty="0"/>
              <a:t> &lt;- </a:t>
            </a:r>
            <a:r>
              <a:rPr lang="en-US" dirty="0" err="1"/>
              <a:t>DESeqDataSetFromMatrix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countData</a:t>
            </a:r>
            <a:r>
              <a:rPr lang="en-US" dirty="0"/>
              <a:t> = </a:t>
            </a:r>
            <a:r>
              <a:rPr lang="en-US" dirty="0" err="1"/>
              <a:t>count_table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colData</a:t>
            </a:r>
            <a:r>
              <a:rPr lang="en-US" dirty="0"/>
              <a:t> = </a:t>
            </a:r>
            <a:r>
              <a:rPr lang="en-US" dirty="0" err="1"/>
              <a:t>sample_table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design = ~Genotype)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dds</a:t>
            </a:r>
            <a:r>
              <a:rPr lang="en-US" dirty="0"/>
              <a:t> &lt;- </a:t>
            </a:r>
            <a:r>
              <a:rPr lang="en-US" dirty="0" err="1"/>
              <a:t>DESeq</a:t>
            </a:r>
            <a:r>
              <a:rPr lang="en-US" dirty="0"/>
              <a:t>(</a:t>
            </a:r>
            <a:r>
              <a:rPr lang="en-US" dirty="0" err="1"/>
              <a:t>dds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res &lt;- results(</a:t>
            </a:r>
            <a:r>
              <a:rPr lang="en-US" dirty="0" err="1"/>
              <a:t>dds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resOrdered</a:t>
            </a:r>
            <a:r>
              <a:rPr lang="en-US" dirty="0"/>
              <a:t> &lt;- res[order(</a:t>
            </a:r>
            <a:r>
              <a:rPr lang="en-US" dirty="0" err="1"/>
              <a:t>res$padj</a:t>
            </a:r>
            <a:r>
              <a:rPr lang="en-US" dirty="0"/>
              <a:t>),]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write.table</a:t>
            </a:r>
            <a:r>
              <a:rPr lang="en-US" dirty="0"/>
              <a:t>(</a:t>
            </a:r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resOrdered</a:t>
            </a:r>
            <a:r>
              <a:rPr lang="en-US" dirty="0"/>
              <a:t>), file = "~/Desktop/mct1_3hr_DE.tsv", </a:t>
            </a:r>
            <a:r>
              <a:rPr lang="en-US" dirty="0" err="1"/>
              <a:t>sep</a:t>
            </a:r>
            <a:r>
              <a:rPr lang="en-US" dirty="0"/>
              <a:t> = '\t', </a:t>
            </a:r>
            <a:r>
              <a:rPr lang="en-US" dirty="0" err="1"/>
              <a:t>col.names</a:t>
            </a:r>
            <a:r>
              <a:rPr lang="en-US" dirty="0"/>
              <a:t> = T, </a:t>
            </a:r>
            <a:r>
              <a:rPr lang="en-US" dirty="0" err="1"/>
              <a:t>row.names</a:t>
            </a:r>
            <a:r>
              <a:rPr lang="en-US" dirty="0"/>
              <a:t> = T)</a:t>
            </a:r>
          </a:p>
        </p:txBody>
      </p:sp>
    </p:spTree>
    <p:extLst>
      <p:ext uri="{BB962C8B-B14F-4D97-AF65-F5344CB8AC3E}">
        <p14:creationId xmlns:p14="http://schemas.microsoft.com/office/powerpoint/2010/main" val="124928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1E7A-2C8F-4541-9212-7CC4B270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733966-AC97-F54E-80DF-825B65004473}"/>
              </a:ext>
            </a:extLst>
          </p:cNvPr>
          <p:cNvSpPr txBox="1">
            <a:spLocks/>
          </p:cNvSpPr>
          <p:nvPr/>
        </p:nvSpPr>
        <p:spPr>
          <a:xfrm>
            <a:off x="838200" y="6063307"/>
            <a:ext cx="10515600" cy="5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Your file paths for inputs and outputs may differ based on operating system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61EB92-D09C-5D48-BCA7-B02E35C77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100" y="2775744"/>
            <a:ext cx="5765800" cy="2451100"/>
          </a:xfrm>
        </p:spPr>
      </p:pic>
    </p:spTree>
    <p:extLst>
      <p:ext uri="{BB962C8B-B14F-4D97-AF65-F5344CB8AC3E}">
        <p14:creationId xmlns:p14="http://schemas.microsoft.com/office/powerpoint/2010/main" val="385557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536</Words>
  <Application>Microsoft Macintosh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Access the slides and files here:   </vt:lpstr>
      <vt:lpstr>#5.2</vt:lpstr>
      <vt:lpstr>Analyzing count data using DESeq2</vt:lpstr>
      <vt:lpstr>Counts </vt:lpstr>
      <vt:lpstr>Metadata</vt:lpstr>
      <vt:lpstr>Commands</vt:lpstr>
      <vt:lpstr>Analyzing count data using DESeq2</vt:lpstr>
      <vt:lpstr>Commands</vt:lpstr>
      <vt:lpstr>Output</vt:lpstr>
      <vt:lpstr>Biases in sequence libraries</vt:lpstr>
      <vt:lpstr>Library normalization</vt:lpstr>
      <vt:lpstr>Performing normalization in R</vt:lpstr>
      <vt:lpstr>Scatter plots to compare replicates in R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12</cp:revision>
  <dcterms:created xsi:type="dcterms:W3CDTF">2020-06-03T20:35:14Z</dcterms:created>
  <dcterms:modified xsi:type="dcterms:W3CDTF">2020-06-29T18:46:00Z</dcterms:modified>
</cp:coreProperties>
</file>