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blighe/EnhancedVolcan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urvminer/vignettes/Informative_Survival_Plo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#6.2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Volcano Plots</a:t>
            </a:r>
          </a:p>
          <a:p>
            <a:r>
              <a:rPr lang="en-US" dirty="0"/>
              <a:t>Kaplan Meier Curves</a:t>
            </a:r>
          </a:p>
          <a:p>
            <a:r>
              <a:rPr lang="en-US" dirty="0"/>
              <a:t>Density Curves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2BB6-784E-4630-AD14-CF8143E1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plots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EB55DB-E8BA-484D-9318-C73871648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8001"/>
            <a:ext cx="248144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d1 &lt;- density(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OV.survInfo$times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d2 &lt;- density(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BRCA.survInfo$times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387F18-D5D7-42C3-809C-3DE1A3D8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41999"/>
            <a:ext cx="1723229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plot(d1)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polygon(d1, col='red')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par(new=TRUE)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plot(d2)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polygon(d2, col='blue')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BB2603-1B87-4AAA-AF0B-553F3B62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701" y="1484682"/>
            <a:ext cx="3288003" cy="42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45C-F65A-4512-9A7A-B2004D1A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0EFB-0838-4AE1-ACD6-1A078E60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626" cy="4351338"/>
          </a:xfrm>
        </p:spPr>
        <p:txBody>
          <a:bodyPr/>
          <a:lstStyle/>
          <a:p>
            <a:r>
              <a:rPr lang="en-US" dirty="0"/>
              <a:t>Useful, convenient way to visualize magnitude and significance at the same time</a:t>
            </a:r>
          </a:p>
          <a:p>
            <a:r>
              <a:rPr lang="en-US" dirty="0"/>
              <a:t>Statistical values should be platform-appropriate</a:t>
            </a:r>
          </a:p>
          <a:p>
            <a:pPr lvl="1"/>
            <a:r>
              <a:rPr lang="en-US" dirty="0"/>
              <a:t>Remember: RNA-seq is not normally distributed!</a:t>
            </a:r>
          </a:p>
        </p:txBody>
      </p:sp>
      <p:pic>
        <p:nvPicPr>
          <p:cNvPr id="1026" name="Picture 2" descr="Visualization of RNA-Seq results with Volcano Plot">
            <a:extLst>
              <a:ext uri="{FF2B5EF4-FFF2-40B4-BE49-F238E27FC236}">
                <a16:creationId xmlns:a16="http://schemas.microsoft.com/office/drawing/2014/main" id="{6053764A-F735-450B-9A36-B11F35F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14" y="1170598"/>
            <a:ext cx="4972758" cy="50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71A-F2D1-4CD4-9389-30A0A78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F769-C649-4D49-8FED-CC559748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Take RNA-seq differential expression data from DESeq2</a:t>
            </a:r>
          </a:p>
          <a:p>
            <a:r>
              <a:rPr lang="en-US" dirty="0"/>
              <a:t>2. Download the </a:t>
            </a:r>
            <a:r>
              <a:rPr lang="en-US" b="1" i="0" dirty="0" err="1">
                <a:solidFill>
                  <a:srgbClr val="24292E"/>
                </a:solidFill>
                <a:effectLst/>
                <a:latin typeface="-apple-system"/>
              </a:rPr>
              <a:t>EnhancedVolcano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package from </a:t>
            </a:r>
            <a:r>
              <a:rPr lang="en-US" i="0" dirty="0" err="1">
                <a:solidFill>
                  <a:srgbClr val="24292E"/>
                </a:solidFill>
                <a:effectLst/>
                <a:latin typeface="-apple-system"/>
              </a:rPr>
              <a:t>BioConductor</a:t>
            </a:r>
            <a:endParaRPr lang="en-US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i="0" dirty="0" err="1">
                <a:solidFill>
                  <a:srgbClr val="24292E"/>
                </a:solidFill>
                <a:effectLst/>
                <a:latin typeface="-apple-system"/>
              </a:rPr>
              <a:t>BiocManager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::install(‘</a:t>
            </a:r>
            <a:r>
              <a:rPr lang="en-US" i="0" dirty="0" err="1">
                <a:solidFill>
                  <a:srgbClr val="24292E"/>
                </a:solidFill>
                <a:effectLst/>
                <a:latin typeface="-apple-system"/>
              </a:rPr>
              <a:t>EnhancedVolcano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’)</a:t>
            </a:r>
          </a:p>
          <a:p>
            <a:pPr marL="0" indent="0">
              <a:buNone/>
            </a:pPr>
            <a:endParaRPr lang="en-US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49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9A4A1E-DCCB-4EC8-9011-B9DDD8BA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37" y="1404298"/>
            <a:ext cx="9852056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library(DESeq2)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count_table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read.table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"C:\\Users\\jorda\\Desktop\\projects\\bioinformatics-bootcamp\\class_6_2\\sce_mct1_03hr_counts.txt",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'\t’,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header = TRUE,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1,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check.names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=F)</a:t>
            </a:r>
            <a:endParaRPr lang="en-US" altLang="en-US" sz="1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F5C32D-4E1A-49F3-A074-F81D965E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37" y="2900190"/>
            <a:ext cx="1142299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sample_table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read.table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text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readLines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"C:\\Users\\jorda\\Desktop\\projects\\bioinformatics-bootcamp\\class_6_2\\sce_mct1_03hr_metadata.txt",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warn = FALSE),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header =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'\t’)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dds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DESeqDataSetFromMatrix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countData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count_table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colData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sample_table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design = ~Genotype)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dds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DESeq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dds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res &lt;- results(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dds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resOrdered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res[order(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res$padj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),]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FA07-5CFE-4289-A590-3BEBD409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89449D-D28F-4B22-9851-31BDC33A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" y="2128773"/>
            <a:ext cx="417742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EnhancedVolcano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EnhancedVolcano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resOrdered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lab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resOrdered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 = 'log2FoldChange’,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 =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padj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title = 'mct1 deletion versus WT’,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pCutoff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10e-10,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FCcutoff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1)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EF9EA28-659F-4871-87B1-EC4D2F2B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27" y="910846"/>
            <a:ext cx="5125165" cy="5182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35BCE0-8647-4E74-AE92-18B4D9030752}"/>
              </a:ext>
            </a:extLst>
          </p:cNvPr>
          <p:cNvSpPr txBox="1"/>
          <p:nvPr/>
        </p:nvSpPr>
        <p:spPr>
          <a:xfrm>
            <a:off x="633274" y="4752474"/>
            <a:ext cx="5342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notes: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gene names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axes correctly (“FDR” or “p-adj”, not just “p”)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 documentation for more information:</a:t>
            </a:r>
          </a:p>
          <a:p>
            <a:pPr lvl="1"/>
            <a:r>
              <a:rPr lang="en-US" dirty="0">
                <a:hlinkClick r:id="rId3"/>
              </a:rPr>
              <a:t>https://github.com/kevinblighe/EnhancedVolcano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606-FDD8-4CD8-94F3-49A152A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Kaplain</a:t>
            </a:r>
            <a:r>
              <a:rPr lang="en-US" dirty="0"/>
              <a:t>-Meier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1CDA-AD6A-45F7-B982-EF22DD5F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survival as a function of a condition</a:t>
            </a:r>
          </a:p>
          <a:p>
            <a:pPr lvl="1"/>
            <a:r>
              <a:rPr lang="en-US"/>
              <a:t>Is a drug having a significant effect on outcome?</a:t>
            </a:r>
          </a:p>
          <a:p>
            <a:pPr lvl="1"/>
            <a:r>
              <a:rPr lang="en-US"/>
              <a:t>Does a genotype or phenotype improve outcome?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E197-4B04-4F56-837B-E58EA3A36721}"/>
              </a:ext>
            </a:extLst>
          </p:cNvPr>
          <p:cNvSpPr txBox="1"/>
          <p:nvPr/>
        </p:nvSpPr>
        <p:spPr>
          <a:xfrm>
            <a:off x="826168" y="3816628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install.packages('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survminer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’)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BiocManager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::install('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RTCGA.clinical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’)</a:t>
            </a:r>
          </a:p>
          <a:p>
            <a:endParaRPr 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library(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survminer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library(survival)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library(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RTCGA.clinical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31AFC-C51F-454B-97E9-CA8B5A281418}"/>
              </a:ext>
            </a:extLst>
          </p:cNvPr>
          <p:cNvCxnSpPr>
            <a:cxnSpLocks/>
          </p:cNvCxnSpPr>
          <p:nvPr/>
        </p:nvCxnSpPr>
        <p:spPr>
          <a:xfrm flipH="1">
            <a:off x="4700338" y="3871377"/>
            <a:ext cx="1395662" cy="259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F7ECC2-7CF2-4C0B-8D67-CBDB8695DB28}"/>
              </a:ext>
            </a:extLst>
          </p:cNvPr>
          <p:cNvSpPr txBox="1"/>
          <p:nvPr/>
        </p:nvSpPr>
        <p:spPr>
          <a:xfrm>
            <a:off x="6196263" y="3548211"/>
            <a:ext cx="305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lot of open source </a:t>
            </a:r>
          </a:p>
          <a:p>
            <a:r>
              <a:rPr lang="en-US" dirty="0"/>
              <a:t>resources like this!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802D0-066E-4ACB-95C9-437186E6E4F3}"/>
              </a:ext>
            </a:extLst>
          </p:cNvPr>
          <p:cNvSpPr txBox="1"/>
          <p:nvPr/>
        </p:nvSpPr>
        <p:spPr>
          <a:xfrm>
            <a:off x="7725784" y="6557211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See: </a:t>
            </a:r>
            <a:r>
              <a:rPr lang="en-US" sz="800" dirty="0">
                <a:hlinkClick r:id="rId2"/>
              </a:rPr>
              <a:t>https://cran.r-project.org/web/packages/survminer/vignettes/Informative_Survival_Plots.html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937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DB6472-F4ED-4FDF-B0D9-B392040F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Kaplain</a:t>
            </a:r>
            <a:r>
              <a:rPr lang="en-US" dirty="0"/>
              <a:t>-Meier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D194B-AD45-482E-8FD1-E6097229D949}"/>
              </a:ext>
            </a:extLst>
          </p:cNvPr>
          <p:cNvSpPr txBox="1"/>
          <p:nvPr/>
        </p:nvSpPr>
        <p:spPr>
          <a:xfrm>
            <a:off x="838199" y="1690688"/>
            <a:ext cx="953302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survivalTCGA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BRCA.clinical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OV.clinical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extract.cols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admin.disease_code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fit &lt;-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survfit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Surv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(times,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patient.vital_status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 ~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admin.disease_code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data =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BRCAOV.survInfo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ggsurvplot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fit,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data =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BRCAOV.survInfo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risk.table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pval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conf.int = TRUE,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break.time.by = 1000,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ggtheme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theme_minimal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(),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risk.table.y.text.col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T, </a:t>
            </a:r>
          </a:p>
          <a:p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risk.table.y.text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FALSE)</a:t>
            </a:r>
          </a:p>
          <a:p>
            <a:endParaRPr 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A7533A8-6CC1-417C-B3A1-89AC9B2B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98" y="2535619"/>
            <a:ext cx="7288926" cy="36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2CC7-14EA-4B5B-A0D8-C978F1FA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Kaplain</a:t>
            </a:r>
            <a:r>
              <a:rPr lang="en-US" dirty="0"/>
              <a:t>-Meier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4EB0-AE44-4CBF-86B0-FA228AC7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68007" cy="4351338"/>
          </a:xfrm>
        </p:spPr>
        <p:txBody>
          <a:bodyPr/>
          <a:lstStyle/>
          <a:p>
            <a:r>
              <a:rPr lang="en-US" dirty="0"/>
              <a:t>Breaking down the inputs</a:t>
            </a:r>
          </a:p>
          <a:p>
            <a:pPr lvl="1"/>
            <a:r>
              <a:rPr lang="en-US" dirty="0"/>
              <a:t>Metadata-based:</a:t>
            </a:r>
          </a:p>
          <a:p>
            <a:pPr lvl="2"/>
            <a:r>
              <a:rPr lang="en-US" dirty="0"/>
              <a:t>Phenotype/genotype information</a:t>
            </a:r>
          </a:p>
          <a:p>
            <a:pPr lvl="2"/>
            <a:r>
              <a:rPr lang="en-US" dirty="0"/>
              <a:t>Survival time after diagnosis</a:t>
            </a:r>
          </a:p>
          <a:p>
            <a:pPr lvl="1"/>
            <a:r>
              <a:rPr lang="en-US" dirty="0"/>
              <a:t>Cumulative probability that at time x, someone is still alive/healthy/etc.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3957BBE-2083-452D-9A18-3A28EB62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14" y="1604325"/>
            <a:ext cx="528711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D7CF-E2F6-4425-B0C8-CA702592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Curve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69BC7E-91D9-48B6-865E-B2EFE026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32" y="1588168"/>
            <a:ext cx="2654259" cy="343376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78BE0-286B-49E0-8693-495B52AD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717" y="1588168"/>
            <a:ext cx="2654259" cy="3433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AB1C6-B031-481C-B248-C7917775A38F}"/>
              </a:ext>
            </a:extLst>
          </p:cNvPr>
          <p:cNvSpPr txBox="1"/>
          <p:nvPr/>
        </p:nvSpPr>
        <p:spPr>
          <a:xfrm>
            <a:off x="7054238" y="5044645"/>
            <a:ext cx="3717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at a time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 &lt;- density(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BRCAOV.survInfo$times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plot(d)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polygon(d, col=‘red’, border=‘blue’)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E8426-72E1-4DDB-BEE5-895B83E240AE}"/>
              </a:ext>
            </a:extLst>
          </p:cNvPr>
          <p:cNvSpPr txBox="1"/>
          <p:nvPr/>
        </p:nvSpPr>
        <p:spPr>
          <a:xfrm>
            <a:off x="2087248" y="5044645"/>
            <a:ext cx="2880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at a time</a:t>
            </a:r>
          </a:p>
          <a:p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hist(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BRCAOV.survInfo$times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26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677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Lucida Console</vt:lpstr>
      <vt:lpstr>Office Theme</vt:lpstr>
      <vt:lpstr>#6.2</vt:lpstr>
      <vt:lpstr>Volcano Plots</vt:lpstr>
      <vt:lpstr>Volcano Plots</vt:lpstr>
      <vt:lpstr>PowerPoint Presentation</vt:lpstr>
      <vt:lpstr>Volcano Plots</vt:lpstr>
      <vt:lpstr>Kaplain-Meier Curves</vt:lpstr>
      <vt:lpstr>Kaplain-Meier Curves</vt:lpstr>
      <vt:lpstr>Kaplain-Meier Curves</vt:lpstr>
      <vt:lpstr>Density Curve</vt:lpstr>
      <vt:lpstr>Overlapping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Jordan Berg</cp:lastModifiedBy>
  <cp:revision>17</cp:revision>
  <dcterms:created xsi:type="dcterms:W3CDTF">2020-06-03T20:35:14Z</dcterms:created>
  <dcterms:modified xsi:type="dcterms:W3CDTF">2020-07-08T22:56:59Z</dcterms:modified>
</cp:coreProperties>
</file>