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8" r:id="rId3"/>
    <p:sldId id="285" r:id="rId4"/>
    <p:sldId id="286" r:id="rId5"/>
    <p:sldId id="287" r:id="rId6"/>
    <p:sldId id="288" r:id="rId7"/>
    <p:sldId id="289" r:id="rId8"/>
    <p:sldId id="293" r:id="rId9"/>
    <p:sldId id="292" r:id="rId10"/>
    <p:sldId id="291" r:id="rId11"/>
    <p:sldId id="294" r:id="rId12"/>
    <p:sldId id="295" r:id="rId13"/>
    <p:sldId id="296" r:id="rId14"/>
    <p:sldId id="297" r:id="rId15"/>
    <p:sldId id="298" r:id="rId16"/>
    <p:sldId id="299" r:id="rId17"/>
    <p:sldId id="300" r:id="rId18"/>
    <p:sldId id="301" r:id="rId19"/>
  </p:sldIdLst>
  <p:sldSz cx="9144000" cy="6858000" type="screen4x3"/>
  <p:notesSz cx="6797675" cy="9926638"/>
  <p:custDataLst>
    <p:tags r:id="rId21"/>
  </p:custDataLst>
  <p:defaultTextStyle>
    <a:defPPr>
      <a:defRPr lang="de-DE"/>
    </a:defPPr>
    <a:lvl1pPr algn="ctr" rtl="0" fontAlgn="base">
      <a:spcBef>
        <a:spcPct val="0"/>
      </a:spcBef>
      <a:spcAft>
        <a:spcPct val="0"/>
      </a:spcAft>
      <a:defRPr sz="1200" kern="1200">
        <a:solidFill>
          <a:schemeClr val="tx1"/>
        </a:solidFill>
        <a:latin typeface="Arial" charset="0"/>
        <a:ea typeface="+mn-ea"/>
        <a:cs typeface="+mn-cs"/>
      </a:defRPr>
    </a:lvl1pPr>
    <a:lvl2pPr marL="457200" algn="ctr" rtl="0" fontAlgn="base">
      <a:spcBef>
        <a:spcPct val="0"/>
      </a:spcBef>
      <a:spcAft>
        <a:spcPct val="0"/>
      </a:spcAft>
      <a:defRPr sz="1200" kern="1200">
        <a:solidFill>
          <a:schemeClr val="tx1"/>
        </a:solidFill>
        <a:latin typeface="Arial" charset="0"/>
        <a:ea typeface="+mn-ea"/>
        <a:cs typeface="+mn-cs"/>
      </a:defRPr>
    </a:lvl2pPr>
    <a:lvl3pPr marL="914400" algn="ctr" rtl="0" fontAlgn="base">
      <a:spcBef>
        <a:spcPct val="0"/>
      </a:spcBef>
      <a:spcAft>
        <a:spcPct val="0"/>
      </a:spcAft>
      <a:defRPr sz="1200" kern="1200">
        <a:solidFill>
          <a:schemeClr val="tx1"/>
        </a:solidFill>
        <a:latin typeface="Arial" charset="0"/>
        <a:ea typeface="+mn-ea"/>
        <a:cs typeface="+mn-cs"/>
      </a:defRPr>
    </a:lvl3pPr>
    <a:lvl4pPr marL="1371600" algn="ctr" rtl="0" fontAlgn="base">
      <a:spcBef>
        <a:spcPct val="0"/>
      </a:spcBef>
      <a:spcAft>
        <a:spcPct val="0"/>
      </a:spcAft>
      <a:defRPr sz="1200" kern="1200">
        <a:solidFill>
          <a:schemeClr val="tx1"/>
        </a:solidFill>
        <a:latin typeface="Arial" charset="0"/>
        <a:ea typeface="+mn-ea"/>
        <a:cs typeface="+mn-cs"/>
      </a:defRPr>
    </a:lvl4pPr>
    <a:lvl5pPr marL="1828800" algn="ctr"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7F00"/>
    <a:srgbClr val="E4B902"/>
    <a:srgbClr val="FDD117"/>
    <a:srgbClr val="C50E1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37" autoAdjust="0"/>
    <p:restoredTop sz="94619" autoAdjust="0"/>
  </p:normalViewPr>
  <p:slideViewPr>
    <p:cSldViewPr>
      <p:cViewPr>
        <p:scale>
          <a:sx n="100" d="100"/>
          <a:sy n="100" d="100"/>
        </p:scale>
        <p:origin x="326" y="-6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algn="l">
              <a:defRPr/>
            </a:lvl1pPr>
          </a:lstStyle>
          <a:p>
            <a:endParaRPr lang="de-DE"/>
          </a:p>
        </p:txBody>
      </p:sp>
      <p:sp>
        <p:nvSpPr>
          <p:cNvPr id="9219" name="Rectangle 3"/>
          <p:cNvSpPr>
            <a:spLocks noGrp="1" noChangeArrowheads="1"/>
          </p:cNvSpPr>
          <p:nvPr>
            <p:ph type="dt" idx="1"/>
          </p:nvPr>
        </p:nvSpPr>
        <p:spPr bwMode="auto">
          <a:xfrm>
            <a:off x="3850445" y="0"/>
            <a:ext cx="2945659" cy="496332"/>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algn="r">
              <a:defRPr/>
            </a:lvl1pPr>
          </a:lstStyle>
          <a:p>
            <a:endParaRPr lang="de-DE"/>
          </a:p>
        </p:txBody>
      </p:sp>
      <p:sp>
        <p:nvSpPr>
          <p:cNvPr id="922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922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30" tIns="45716" rIns="91430" bIns="45716" numCol="1" anchor="b" anchorCtr="0" compatLnSpc="1">
            <a:prstTxWarp prst="textNoShape">
              <a:avLst/>
            </a:prstTxWarp>
          </a:bodyPr>
          <a:lstStyle>
            <a:lvl1pPr algn="l">
              <a:defRPr/>
            </a:lvl1pPr>
          </a:lstStyle>
          <a:p>
            <a:endParaRPr lang="de-DE"/>
          </a:p>
        </p:txBody>
      </p:sp>
      <p:sp>
        <p:nvSpPr>
          <p:cNvPr id="9223" name="Rectangle 7"/>
          <p:cNvSpPr>
            <a:spLocks noGrp="1" noChangeArrowheads="1"/>
          </p:cNvSpPr>
          <p:nvPr>
            <p:ph type="sldNum" sz="quarter" idx="5"/>
          </p:nvPr>
        </p:nvSpPr>
        <p:spPr bwMode="auto">
          <a:xfrm>
            <a:off x="3850445" y="9428583"/>
            <a:ext cx="2945659" cy="496332"/>
          </a:xfrm>
          <a:prstGeom prst="rect">
            <a:avLst/>
          </a:prstGeom>
          <a:noFill/>
          <a:ln w="9525">
            <a:noFill/>
            <a:miter lim="800000"/>
            <a:headEnd/>
            <a:tailEnd/>
          </a:ln>
          <a:effectLst/>
        </p:spPr>
        <p:txBody>
          <a:bodyPr vert="horz" wrap="square" lIns="91430" tIns="45716" rIns="91430" bIns="45716" numCol="1" anchor="b" anchorCtr="0" compatLnSpc="1">
            <a:prstTxWarp prst="textNoShape">
              <a:avLst/>
            </a:prstTxWarp>
          </a:bodyPr>
          <a:lstStyle>
            <a:lvl1pPr algn="r">
              <a:defRPr/>
            </a:lvl1pPr>
          </a:lstStyle>
          <a:p>
            <a:fld id="{6B20ABA0-1007-4703-B048-52624A968109}" type="slidenum">
              <a:rPr lang="de-DE"/>
              <a:pPr/>
              <a:t>‹Nr.›</a:t>
            </a:fld>
            <a:endParaRPr lang="de-DE"/>
          </a:p>
        </p:txBody>
      </p:sp>
    </p:spTree>
    <p:extLst>
      <p:ext uri="{BB962C8B-B14F-4D97-AF65-F5344CB8AC3E}">
        <p14:creationId xmlns:p14="http://schemas.microsoft.com/office/powerpoint/2010/main" val="41399691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4.jpeg"/><Relationship Id="rId4" Type="http://schemas.openxmlformats.org/officeDocument/2006/relationships/tags" Target="../tags/tag10.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539750" y="4910138"/>
            <a:ext cx="8061325" cy="381000"/>
          </a:xfrm>
        </p:spPr>
        <p:txBody>
          <a:bodyPr/>
          <a:lstStyle>
            <a:lvl1pPr>
              <a:defRPr/>
            </a:lvl1pPr>
          </a:lstStyle>
          <a:p>
            <a:r>
              <a:rPr lang="de-DE"/>
              <a:t>Titelmasterformat durch Klicken bearbeiten</a:t>
            </a:r>
          </a:p>
        </p:txBody>
      </p:sp>
      <p:sp>
        <p:nvSpPr>
          <p:cNvPr id="4099" name="Rectangle 3"/>
          <p:cNvSpPr>
            <a:spLocks noGrp="1" noChangeArrowheads="1"/>
          </p:cNvSpPr>
          <p:nvPr>
            <p:ph type="subTitle" idx="1"/>
            <p:custDataLst>
              <p:tags r:id="rId3"/>
            </p:custDataLst>
          </p:nvPr>
        </p:nvSpPr>
        <p:spPr>
          <a:xfrm>
            <a:off x="539750" y="5659438"/>
            <a:ext cx="8061325" cy="279400"/>
          </a:xfrm>
        </p:spPr>
        <p:txBody>
          <a:bodyPr anchor="b">
            <a:spAutoFit/>
          </a:bodyPr>
          <a:lstStyle>
            <a:lvl1pPr marL="0" indent="0">
              <a:defRPr>
                <a:solidFill>
                  <a:schemeClr val="accent1"/>
                </a:solidFill>
              </a:defRPr>
            </a:lvl1pPr>
          </a:lstStyle>
          <a:p>
            <a:r>
              <a:rPr lang="de-DE"/>
              <a:t>Formatvorlage des Untertitelmasters durch Klicken bearbeiten</a:t>
            </a:r>
          </a:p>
        </p:txBody>
      </p:sp>
      <p:sp>
        <p:nvSpPr>
          <p:cNvPr id="4104" name="Line 8"/>
          <p:cNvSpPr>
            <a:spLocks noChangeShapeType="1"/>
          </p:cNvSpPr>
          <p:nvPr>
            <p:custDataLst>
              <p:tags r:id="rId4"/>
            </p:custDataLst>
          </p:nvPr>
        </p:nvSpPr>
        <p:spPr bwMode="auto">
          <a:xfrm>
            <a:off x="539750" y="6135688"/>
            <a:ext cx="8061325" cy="0"/>
          </a:xfrm>
          <a:prstGeom prst="line">
            <a:avLst/>
          </a:prstGeom>
          <a:noFill/>
          <a:ln w="9525">
            <a:solidFill>
              <a:schemeClr val="accent1"/>
            </a:solidFill>
            <a:round/>
            <a:headEnd/>
            <a:tailEnd/>
          </a:ln>
          <a:effectLst/>
        </p:spPr>
        <p:txBody>
          <a:bodyPr/>
          <a:lstStyle/>
          <a:p>
            <a:endParaRPr lang="de-DE"/>
          </a:p>
        </p:txBody>
      </p:sp>
      <p:pic>
        <p:nvPicPr>
          <p:cNvPr id="4105" name="Picture 9" descr="TU_Logo_lang_RGB_rot_PPT-1"/>
          <p:cNvPicPr>
            <a:picLocks noChangeAspect="1" noChangeArrowheads="1"/>
          </p:cNvPicPr>
          <p:nvPr>
            <p:custDataLst>
              <p:tags r:id="rId5"/>
            </p:custDataLst>
          </p:nvPr>
        </p:nvPicPr>
        <p:blipFill>
          <a:blip r:embed="rId8" cstate="print"/>
          <a:srcRect/>
          <a:stretch>
            <a:fillRect/>
          </a:stretch>
        </p:blipFill>
        <p:spPr bwMode="auto">
          <a:xfrm>
            <a:off x="6440488" y="539750"/>
            <a:ext cx="2160587" cy="1206500"/>
          </a:xfrm>
          <a:prstGeom prst="rect">
            <a:avLst/>
          </a:prstGeom>
          <a:noFill/>
        </p:spPr>
      </p:pic>
      <p:graphicFrame>
        <p:nvGraphicFramePr>
          <p:cNvPr id="4110" name="Rectangle 14" hidden="1"/>
          <p:cNvGraphicFramePr>
            <a:graphicFrameLocks/>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67" r:id="rId9" imgW="0" imgH="0" progId="TCLayout.ActiveDocument.1">
                  <p:embed/>
                </p:oleObj>
              </mc:Choice>
              <mc:Fallback>
                <p:oleObj r:id="rId9" imgW="0" imgH="0" progId="TCLayout.ActiveDocument.1">
                  <p:embed/>
                  <p:pic>
                    <p:nvPicPr>
                      <p:cNvPr id="0" name="Rectangle 1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113" name="Picture 17" descr="TU_130227_PPT_Bild-Aussicht"/>
          <p:cNvPicPr>
            <a:picLocks noChangeAspect="1" noChangeArrowheads="1"/>
          </p:cNvPicPr>
          <p:nvPr/>
        </p:nvPicPr>
        <p:blipFill>
          <a:blip r:embed="rId10" cstate="print"/>
          <a:srcRect/>
          <a:stretch>
            <a:fillRect/>
          </a:stretch>
        </p:blipFill>
        <p:spPr bwMode="auto">
          <a:xfrm>
            <a:off x="0" y="2286000"/>
            <a:ext cx="8604250" cy="22860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DA8F5D79-C234-439C-9FED-4F54F4643ACF}" type="slidenum">
              <a: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86538" y="1717675"/>
            <a:ext cx="2014537" cy="42735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39750" y="1717675"/>
            <a:ext cx="5894388" cy="4273550"/>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357B9EC9-AFF7-4D8E-9CA8-46BCF045BCEB}" type="slidenum">
              <a:rPr lang="de-DE"/>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6F903123-4CC2-4E08-BF04-132B6B4D8D3D}" type="slidenum">
              <a: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776F9D54-5A9D-471C-8C89-5AF582F2DB9F}" type="slidenum">
              <a: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39750" y="2349500"/>
            <a:ext cx="3954463" cy="364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6613" y="2349500"/>
            <a:ext cx="3954462" cy="364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6" name="Foliennummernplatzhalter 5"/>
          <p:cNvSpPr>
            <a:spLocks noGrp="1"/>
          </p:cNvSpPr>
          <p:nvPr>
            <p:ph type="sldNum" sz="quarter" idx="11"/>
          </p:nvPr>
        </p:nvSpPr>
        <p:spPr/>
        <p:txBody>
          <a:bodyPr/>
          <a:lstStyle>
            <a:lvl1pPr>
              <a:defRPr/>
            </a:lvl1pPr>
          </a:lstStyle>
          <a:p>
            <a:r>
              <a:rPr lang="de-DE"/>
              <a:t>Seite </a:t>
            </a:r>
            <a:fld id="{44529D57-79B9-4066-AB64-E8DCA52B115C}" type="slidenum">
              <a: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8" name="Foliennummernplatzhalter 7"/>
          <p:cNvSpPr>
            <a:spLocks noGrp="1"/>
          </p:cNvSpPr>
          <p:nvPr>
            <p:ph type="sldNum" sz="quarter" idx="11"/>
          </p:nvPr>
        </p:nvSpPr>
        <p:spPr/>
        <p:txBody>
          <a:bodyPr/>
          <a:lstStyle>
            <a:lvl1pPr>
              <a:defRPr/>
            </a:lvl1pPr>
          </a:lstStyle>
          <a:p>
            <a:r>
              <a:rPr lang="de-DE"/>
              <a:t>Seite </a:t>
            </a:r>
            <a:fld id="{28CEDD57-062E-4FE9-9FE6-B10C8FE7B98E}" type="slidenum">
              <a: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4" name="Foliennummernplatzhalter 3"/>
          <p:cNvSpPr>
            <a:spLocks noGrp="1"/>
          </p:cNvSpPr>
          <p:nvPr>
            <p:ph type="sldNum" sz="quarter" idx="11"/>
          </p:nvPr>
        </p:nvSpPr>
        <p:spPr/>
        <p:txBody>
          <a:bodyPr/>
          <a:lstStyle>
            <a:lvl1pPr>
              <a:defRPr/>
            </a:lvl1pPr>
          </a:lstStyle>
          <a:p>
            <a:r>
              <a:rPr lang="de-DE"/>
              <a:t>Seite </a:t>
            </a:r>
            <a:fld id="{4F2AF0D0-B71F-4E17-B028-871FB7B8FD64}" type="slidenum">
              <a: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3" name="Foliennummernplatzhalter 2"/>
          <p:cNvSpPr>
            <a:spLocks noGrp="1"/>
          </p:cNvSpPr>
          <p:nvPr>
            <p:ph type="sldNum" sz="quarter" idx="11"/>
          </p:nvPr>
        </p:nvSpPr>
        <p:spPr/>
        <p:txBody>
          <a:bodyPr/>
          <a:lstStyle>
            <a:lvl1pPr>
              <a:defRPr/>
            </a:lvl1pPr>
          </a:lstStyle>
          <a:p>
            <a:r>
              <a:rPr lang="de-DE"/>
              <a:t>Seite </a:t>
            </a:r>
            <a:fld id="{CA359BB0-E196-4CA4-B775-7CB12B502B2B}" type="slidenum">
              <a: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6" name="Foliennummernplatzhalter 5"/>
          <p:cNvSpPr>
            <a:spLocks noGrp="1"/>
          </p:cNvSpPr>
          <p:nvPr>
            <p:ph type="sldNum" sz="quarter" idx="11"/>
          </p:nvPr>
        </p:nvSpPr>
        <p:spPr/>
        <p:txBody>
          <a:bodyPr/>
          <a:lstStyle>
            <a:lvl1pPr>
              <a:defRPr/>
            </a:lvl1pPr>
          </a:lstStyle>
          <a:p>
            <a:r>
              <a:rPr lang="de-DE"/>
              <a:t>Seite </a:t>
            </a:r>
            <a:fld id="{F5692B56-3396-4E01-B0E9-60C228F141E2}" type="slidenum">
              <a: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6" name="Foliennummernplatzhalter 5"/>
          <p:cNvSpPr>
            <a:spLocks noGrp="1"/>
          </p:cNvSpPr>
          <p:nvPr>
            <p:ph type="sldNum" sz="quarter" idx="11"/>
          </p:nvPr>
        </p:nvSpPr>
        <p:spPr/>
        <p:txBody>
          <a:bodyPr/>
          <a:lstStyle>
            <a:lvl1pPr>
              <a:defRPr/>
            </a:lvl1pPr>
          </a:lstStyle>
          <a:p>
            <a:r>
              <a:rPr lang="de-DE"/>
              <a:t>Seite </a:t>
            </a:r>
            <a:fld id="{353D5CFC-BFD5-4831-A36C-748A258A2647}" type="slidenum">
              <a: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4"/>
            </p:custDataLst>
          </p:nvPr>
        </p:nvSpPr>
        <p:spPr bwMode="auto">
          <a:xfrm>
            <a:off x="539750" y="1717675"/>
            <a:ext cx="8061325" cy="381000"/>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de-DE"/>
              <a:t>Titel durch Klicken hinzufügen</a:t>
            </a:r>
          </a:p>
        </p:txBody>
      </p:sp>
      <p:sp>
        <p:nvSpPr>
          <p:cNvPr id="1027" name="Rectangle 3"/>
          <p:cNvSpPr>
            <a:spLocks noGrp="1" noChangeArrowheads="1"/>
          </p:cNvSpPr>
          <p:nvPr>
            <p:ph type="body" idx="1"/>
            <p:custDataLst>
              <p:tags r:id="rId15"/>
            </p:custDataLst>
          </p:nvPr>
        </p:nvSpPr>
        <p:spPr bwMode="auto">
          <a:xfrm>
            <a:off x="539750" y="2349500"/>
            <a:ext cx="8061325" cy="364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a:t>Text durck Klicken hinzufügen</a:t>
            </a:r>
          </a:p>
          <a:p>
            <a:pPr lvl="1"/>
            <a:r>
              <a:rPr lang="de-DE"/>
              <a:t>Xxx</a:t>
            </a:r>
          </a:p>
        </p:txBody>
      </p:sp>
      <p:pic>
        <p:nvPicPr>
          <p:cNvPr id="1031" name="Picture 7" descr="TU_Logo_lang_RGB_rot_PPT-2"/>
          <p:cNvPicPr>
            <a:picLocks noChangeAspect="1" noChangeArrowheads="1"/>
          </p:cNvPicPr>
          <p:nvPr>
            <p:custDataLst>
              <p:tags r:id="rId16"/>
            </p:custDataLst>
          </p:nvPr>
        </p:nvPicPr>
        <p:blipFill>
          <a:blip r:embed="rId20" cstate="print"/>
          <a:srcRect/>
          <a:stretch>
            <a:fillRect/>
          </a:stretch>
        </p:blipFill>
        <p:spPr bwMode="auto">
          <a:xfrm>
            <a:off x="7232650" y="539750"/>
            <a:ext cx="1368425" cy="762000"/>
          </a:xfrm>
          <a:prstGeom prst="rect">
            <a:avLst/>
          </a:prstGeom>
          <a:noFill/>
        </p:spPr>
      </p:pic>
      <p:sp>
        <p:nvSpPr>
          <p:cNvPr id="1037" name="Rectangle 13"/>
          <p:cNvSpPr>
            <a:spLocks noGrp="1" noChangeArrowheads="1"/>
          </p:cNvSpPr>
          <p:nvPr>
            <p:ph type="ftr" sz="quarter" idx="3"/>
            <p:custDataLst>
              <p:tags r:id="rId17"/>
            </p:custDataLst>
          </p:nvPr>
        </p:nvSpPr>
        <p:spPr bwMode="auto">
          <a:xfrm>
            <a:off x="539750" y="6372225"/>
            <a:ext cx="6624638"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a:t>Präsentationstitel Blindtext Lorem ipsum dolores | M. Mustermann | Anlass der Präsentation</a:t>
            </a:r>
          </a:p>
        </p:txBody>
      </p:sp>
      <p:sp>
        <p:nvSpPr>
          <p:cNvPr id="1038" name="Rectangle 14"/>
          <p:cNvSpPr>
            <a:spLocks noGrp="1" noChangeArrowheads="1"/>
          </p:cNvSpPr>
          <p:nvPr>
            <p:ph type="sldNum" sz="quarter" idx="4"/>
            <p:custDataLst>
              <p:tags r:id="rId18"/>
            </p:custDataLst>
          </p:nvPr>
        </p:nvSpPr>
        <p:spPr bwMode="auto">
          <a:xfrm>
            <a:off x="539750" y="6557963"/>
            <a:ext cx="6624638"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r>
              <a:rPr lang="de-DE"/>
              <a:t>Seite </a:t>
            </a:r>
            <a:fld id="{46A519C5-1353-4BA3-84B5-6781C8BA2E25}" type="slidenum">
              <a:rPr lang="de-DE"/>
              <a:pPr/>
              <a:t>‹Nr.›</a:t>
            </a:fld>
            <a:endParaRPr lang="de-DE"/>
          </a:p>
        </p:txBody>
      </p:sp>
      <p:graphicFrame>
        <p:nvGraphicFramePr>
          <p:cNvPr id="1042" name="Rectangle 18" hidden="1"/>
          <p:cNvGraphicFramePr>
            <a:graphicFrameLocks/>
          </p:cNvGraphicFramePr>
          <p:nvPr>
            <p:custDataLst>
              <p:tags r:id="rId1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99" r:id="rId21" imgW="0" imgH="0" progId="TCLayout.ActiveDocument.1">
                  <p:embed/>
                </p:oleObj>
              </mc:Choice>
              <mc:Fallback>
                <p:oleObj r:id="rId21" imgW="0" imgH="0" progId="TCLayout.ActiveDocument.1">
                  <p:embed/>
                  <p:pic>
                    <p:nvPicPr>
                      <p:cNvPr id="0" name="Rectangle 18"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 name="Rectangle 20"/>
          <p:cNvSpPr>
            <a:spLocks noChangeArrowheads="1"/>
          </p:cNvSpPr>
          <p:nvPr/>
        </p:nvSpPr>
        <p:spPr bwMode="auto">
          <a:xfrm>
            <a:off x="7232650" y="6278563"/>
            <a:ext cx="1366838" cy="431800"/>
          </a:xfrm>
          <a:prstGeom prst="rect">
            <a:avLst/>
          </a:prstGeom>
          <a:solidFill>
            <a:srgbClr val="C0C0C0"/>
          </a:solidFill>
          <a:ln w="9525">
            <a:noFill/>
            <a:miter lim="800000"/>
            <a:headEnd/>
            <a:tailEnd/>
          </a:ln>
          <a:effectLst/>
        </p:spPr>
        <p:txBody>
          <a:bodyPr wrap="none" anchor="ctr"/>
          <a:lstStyle/>
          <a:p>
            <a:r>
              <a:rPr lang="de-DE" sz="1000"/>
              <a:t>Dezentrales Logo</a:t>
            </a:r>
          </a:p>
          <a:p>
            <a:r>
              <a:rPr lang="de-DE" sz="1000"/>
              <a:t>optional</a:t>
            </a:r>
            <a:endParaRPr lang="de-DE" sz="1800"/>
          </a:p>
        </p:txBody>
      </p:sp>
      <p:pic>
        <p:nvPicPr>
          <p:cNvPr id="1047" name="Picture 23" descr="TU_130227_PPT_Bild-Aussicht_Streifen"/>
          <p:cNvPicPr>
            <a:picLocks noChangeAspect="1" noChangeArrowheads="1"/>
          </p:cNvPicPr>
          <p:nvPr/>
        </p:nvPicPr>
        <p:blipFill>
          <a:blip r:embed="rId22" cstate="print"/>
          <a:srcRect/>
          <a:stretch>
            <a:fillRect/>
          </a:stretch>
        </p:blipFill>
        <p:spPr bwMode="auto">
          <a:xfrm>
            <a:off x="0" y="539750"/>
            <a:ext cx="6950075" cy="762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lnSpc>
          <a:spcPts val="3000"/>
        </a:lnSpc>
        <a:spcBef>
          <a:spcPct val="0"/>
        </a:spcBef>
        <a:spcAft>
          <a:spcPct val="0"/>
        </a:spcAft>
        <a:defRPr sz="24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charset="0"/>
        </a:defRPr>
      </a:lvl2pPr>
      <a:lvl3pPr algn="l" rtl="0" eaLnBrk="1" fontAlgn="base" hangingPunct="1">
        <a:lnSpc>
          <a:spcPts val="3000"/>
        </a:lnSpc>
        <a:spcBef>
          <a:spcPct val="0"/>
        </a:spcBef>
        <a:spcAft>
          <a:spcPct val="0"/>
        </a:spcAft>
        <a:defRPr sz="2400">
          <a:solidFill>
            <a:schemeClr val="tx2"/>
          </a:solidFill>
          <a:latin typeface="Arial" charset="0"/>
        </a:defRPr>
      </a:lvl3pPr>
      <a:lvl4pPr algn="l" rtl="0" eaLnBrk="1" fontAlgn="base" hangingPunct="1">
        <a:lnSpc>
          <a:spcPts val="3000"/>
        </a:lnSpc>
        <a:spcBef>
          <a:spcPct val="0"/>
        </a:spcBef>
        <a:spcAft>
          <a:spcPct val="0"/>
        </a:spcAft>
        <a:defRPr sz="2400">
          <a:solidFill>
            <a:schemeClr val="tx2"/>
          </a:solidFill>
          <a:latin typeface="Arial" charset="0"/>
        </a:defRPr>
      </a:lvl4pPr>
      <a:lvl5pPr algn="l" rtl="0" eaLnBrk="1" fontAlgn="base" hangingPunct="1">
        <a:lnSpc>
          <a:spcPts val="3000"/>
        </a:lnSpc>
        <a:spcBef>
          <a:spcPct val="0"/>
        </a:spcBef>
        <a:spcAft>
          <a:spcPct val="0"/>
        </a:spcAft>
        <a:defRPr sz="2400">
          <a:solidFill>
            <a:schemeClr val="tx2"/>
          </a:solidFill>
          <a:latin typeface="Arial" charset="0"/>
        </a:defRPr>
      </a:lvl5pPr>
      <a:lvl6pPr marL="457200" algn="l" rtl="0" eaLnBrk="1" fontAlgn="base" hangingPunct="1">
        <a:lnSpc>
          <a:spcPts val="3000"/>
        </a:lnSpc>
        <a:spcBef>
          <a:spcPct val="0"/>
        </a:spcBef>
        <a:spcAft>
          <a:spcPct val="0"/>
        </a:spcAft>
        <a:defRPr sz="2400">
          <a:solidFill>
            <a:schemeClr val="tx2"/>
          </a:solidFill>
          <a:latin typeface="Arial" charset="0"/>
        </a:defRPr>
      </a:lvl6pPr>
      <a:lvl7pPr marL="914400" algn="l" rtl="0" eaLnBrk="1" fontAlgn="base" hangingPunct="1">
        <a:lnSpc>
          <a:spcPts val="3000"/>
        </a:lnSpc>
        <a:spcBef>
          <a:spcPct val="0"/>
        </a:spcBef>
        <a:spcAft>
          <a:spcPct val="0"/>
        </a:spcAft>
        <a:defRPr sz="2400">
          <a:solidFill>
            <a:schemeClr val="tx2"/>
          </a:solidFill>
          <a:latin typeface="Arial" charset="0"/>
        </a:defRPr>
      </a:lvl7pPr>
      <a:lvl8pPr marL="1371600" algn="l" rtl="0" eaLnBrk="1" fontAlgn="base" hangingPunct="1">
        <a:lnSpc>
          <a:spcPts val="3000"/>
        </a:lnSpc>
        <a:spcBef>
          <a:spcPct val="0"/>
        </a:spcBef>
        <a:spcAft>
          <a:spcPct val="0"/>
        </a:spcAft>
        <a:defRPr sz="2400">
          <a:solidFill>
            <a:schemeClr val="tx2"/>
          </a:solidFill>
          <a:latin typeface="Arial" charset="0"/>
        </a:defRPr>
      </a:lvl8pPr>
      <a:lvl9pPr marL="1828800" algn="l" rtl="0" eaLnBrk="1" fontAlgn="base" hangingPunct="1">
        <a:lnSpc>
          <a:spcPts val="3000"/>
        </a:lnSpc>
        <a:spcBef>
          <a:spcPct val="0"/>
        </a:spcBef>
        <a:spcAft>
          <a:spcPct val="0"/>
        </a:spcAft>
        <a:defRPr sz="2400">
          <a:solidFill>
            <a:schemeClr val="tx2"/>
          </a:solidFill>
          <a:latin typeface="Arial" charset="0"/>
        </a:defRPr>
      </a:lvl9pPr>
    </p:titleStyle>
    <p:bodyStyle>
      <a:lvl1pPr marL="342900" indent="-342900" algn="l" rtl="0" eaLnBrk="1" fontAlgn="base" hangingPunct="1">
        <a:lnSpc>
          <a:spcPts val="2200"/>
        </a:lnSpc>
        <a:spcBef>
          <a:spcPct val="0"/>
        </a:spcBef>
        <a:spcAft>
          <a:spcPct val="0"/>
        </a:spcAft>
        <a:defRPr sz="1400">
          <a:solidFill>
            <a:srgbClr val="000000"/>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defRPr>
      </a:lvl2pPr>
      <a:lvl3pPr marL="1192213" indent="-228600" algn="l" rtl="0" eaLnBrk="1" fontAlgn="base" hangingPunct="1">
        <a:spcBef>
          <a:spcPct val="20000"/>
        </a:spcBef>
        <a:spcAft>
          <a:spcPct val="0"/>
        </a:spcAft>
        <a:buChar char="•"/>
        <a:defRPr sz="14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8.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22.bin"/><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2.wmf"/><Relationship Id="rId5" Type="http://schemas.openxmlformats.org/officeDocument/2006/relationships/oleObject" Target="../embeddings/oleObject24.bin"/><Relationship Id="rId4" Type="http://schemas.openxmlformats.org/officeDocument/2006/relationships/image" Target="../media/image2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750" y="4932578"/>
            <a:ext cx="8061325" cy="358560"/>
          </a:xfrm>
        </p:spPr>
        <p:txBody>
          <a:bodyPr/>
          <a:lstStyle/>
          <a:p>
            <a:r>
              <a:rPr lang="de-DE" dirty="0"/>
              <a:t>ANWENDUNGSSYSTEME HAUSAUFGABE 1</a:t>
            </a:r>
          </a:p>
        </p:txBody>
      </p:sp>
      <p:sp>
        <p:nvSpPr>
          <p:cNvPr id="2051" name="Rectangle 3"/>
          <p:cNvSpPr>
            <a:spLocks noGrp="1" noChangeArrowheads="1"/>
          </p:cNvSpPr>
          <p:nvPr>
            <p:ph type="subTitle" idx="1"/>
          </p:nvPr>
        </p:nvSpPr>
        <p:spPr>
          <a:xfrm>
            <a:off x="539750" y="5686397"/>
            <a:ext cx="8061325" cy="252441"/>
          </a:xfrm>
        </p:spPr>
        <p:txBody>
          <a:bodyPr/>
          <a:lstStyle/>
          <a:p>
            <a:r>
              <a:rPr lang="de-DE" dirty="0"/>
              <a:t>Gruppe 29: Alexander Lempp, Jessica </a:t>
            </a:r>
            <a:r>
              <a:rPr lang="de-DE" dirty="0" err="1"/>
              <a:t>Bongard</a:t>
            </a:r>
            <a:r>
              <a:rPr lang="de-DE" dirty="0"/>
              <a:t>, Carolin Stolpe, Matias Rietig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p:cNvGraphicFramePr>
            <a:graphicFrameLocks noChangeAspect="1"/>
          </p:cNvGraphicFramePr>
          <p:nvPr>
            <p:extLst>
              <p:ext uri="{D42A27DB-BD31-4B8C-83A1-F6EECF244321}">
                <p14:modId xmlns:p14="http://schemas.microsoft.com/office/powerpoint/2010/main" val="2491629637"/>
              </p:ext>
            </p:extLst>
          </p:nvPr>
        </p:nvGraphicFramePr>
        <p:xfrm>
          <a:off x="196561" y="1790784"/>
          <a:ext cx="8088213" cy="4591746"/>
        </p:xfrm>
        <a:graphic>
          <a:graphicData uri="http://schemas.openxmlformats.org/presentationml/2006/ole">
            <mc:AlternateContent xmlns:mc="http://schemas.openxmlformats.org/markup-compatibility/2006">
              <mc:Choice xmlns:v="urn:schemas-microsoft-com:vml" Requires="v">
                <p:oleObj spid="_x0000_s28698" name="Image" r:id="rId3" imgW="19974600" imgH="11314080" progId="Photoshop.Image.15">
                  <p:embed/>
                </p:oleObj>
              </mc:Choice>
              <mc:Fallback>
                <p:oleObj name="Image" r:id="rId3" imgW="19974600" imgH="11314080" progId="Photoshop.Image.15">
                  <p:embed/>
                  <p:pic>
                    <p:nvPicPr>
                      <p:cNvPr id="0" name=""/>
                      <p:cNvPicPr/>
                      <p:nvPr/>
                    </p:nvPicPr>
                    <p:blipFill>
                      <a:blip r:embed="rId4"/>
                      <a:stretch>
                        <a:fillRect/>
                      </a:stretch>
                    </p:blipFill>
                    <p:spPr>
                      <a:xfrm>
                        <a:off x="196561" y="1790784"/>
                        <a:ext cx="8088213" cy="4591746"/>
                      </a:xfrm>
                      <a:prstGeom prst="rect">
                        <a:avLst/>
                      </a:prstGeom>
                    </p:spPr>
                  </p:pic>
                </p:oleObj>
              </mc:Fallback>
            </mc:AlternateContent>
          </a:graphicData>
        </a:graphic>
      </p:graphicFrame>
      <p:sp>
        <p:nvSpPr>
          <p:cNvPr id="3" name="Inhaltsplatzhalter 2"/>
          <p:cNvSpPr>
            <a:spLocks noGrp="1"/>
          </p:cNvSpPr>
          <p:nvPr>
            <p:ph idx="1"/>
          </p:nvPr>
        </p:nvSpPr>
        <p:spPr>
          <a:xfrm>
            <a:off x="539552" y="1412777"/>
            <a:ext cx="8208912" cy="360039"/>
          </a:xfrm>
        </p:spPr>
        <p:txBody>
          <a:bodyPr numCol="1"/>
          <a:lstStyle/>
          <a:p>
            <a:pPr marL="88900" indent="0">
              <a:lnSpc>
                <a:spcPct val="100000"/>
              </a:lnSpc>
              <a:spcAft>
                <a:spcPct val="65000"/>
              </a:spcAft>
            </a:pPr>
            <a:r>
              <a:rPr lang="de-DE" sz="2400" dirty="0">
                <a:solidFill>
                  <a:srgbClr val="C50E1F"/>
                </a:solidFill>
              </a:rPr>
              <a:t>Seitendesign mit CSS – Detailseite (beispielhaft)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10</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cxnSp>
        <p:nvCxnSpPr>
          <p:cNvPr id="8" name="Gerader Verbinder 7"/>
          <p:cNvCxnSpPr>
            <a:cxnSpLocks/>
          </p:cNvCxnSpPr>
          <p:nvPr/>
        </p:nvCxnSpPr>
        <p:spPr bwMode="auto">
          <a:xfrm>
            <a:off x="1652861" y="3208290"/>
            <a:ext cx="686891" cy="418102"/>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12" name="Textfeld 11"/>
          <p:cNvSpPr txBox="1"/>
          <p:nvPr/>
        </p:nvSpPr>
        <p:spPr>
          <a:xfrm>
            <a:off x="113877" y="1894322"/>
            <a:ext cx="1649811" cy="276999"/>
          </a:xfrm>
          <a:prstGeom prst="rect">
            <a:avLst/>
          </a:prstGeom>
          <a:noFill/>
        </p:spPr>
        <p:txBody>
          <a:bodyPr wrap="none" rtlCol="0">
            <a:spAutoFit/>
          </a:bodyPr>
          <a:lstStyle/>
          <a:p>
            <a:r>
              <a:rPr lang="de-DE" dirty="0"/>
              <a:t>Anordnung der Daten</a:t>
            </a:r>
          </a:p>
        </p:txBody>
      </p:sp>
      <p:cxnSp>
        <p:nvCxnSpPr>
          <p:cNvPr id="18" name="Gerader Verbinder 17"/>
          <p:cNvCxnSpPr>
            <a:cxnSpLocks/>
          </p:cNvCxnSpPr>
          <p:nvPr/>
        </p:nvCxnSpPr>
        <p:spPr bwMode="auto">
          <a:xfrm>
            <a:off x="1652861" y="3208290"/>
            <a:ext cx="1818762" cy="541753"/>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20" name="Textfeld 19"/>
          <p:cNvSpPr txBox="1"/>
          <p:nvPr/>
        </p:nvSpPr>
        <p:spPr>
          <a:xfrm>
            <a:off x="456325" y="5026988"/>
            <a:ext cx="628698" cy="276999"/>
          </a:xfrm>
          <a:prstGeom prst="rect">
            <a:avLst/>
          </a:prstGeom>
          <a:noFill/>
        </p:spPr>
        <p:txBody>
          <a:bodyPr wrap="none" rtlCol="0">
            <a:spAutoFit/>
          </a:bodyPr>
          <a:lstStyle/>
          <a:p>
            <a:r>
              <a:rPr lang="de-DE" dirty="0"/>
              <a:t>Button</a:t>
            </a:r>
          </a:p>
        </p:txBody>
      </p:sp>
      <p:graphicFrame>
        <p:nvGraphicFramePr>
          <p:cNvPr id="9" name="Objekt 8"/>
          <p:cNvGraphicFramePr>
            <a:graphicFrameLocks noChangeAspect="1"/>
          </p:cNvGraphicFramePr>
          <p:nvPr>
            <p:extLst>
              <p:ext uri="{D42A27DB-BD31-4B8C-83A1-F6EECF244321}">
                <p14:modId xmlns:p14="http://schemas.microsoft.com/office/powerpoint/2010/main" val="367753631"/>
              </p:ext>
            </p:extLst>
          </p:nvPr>
        </p:nvGraphicFramePr>
        <p:xfrm>
          <a:off x="113080" y="2212921"/>
          <a:ext cx="1650608" cy="3112892"/>
        </p:xfrm>
        <a:graphic>
          <a:graphicData uri="http://schemas.openxmlformats.org/presentationml/2006/ole">
            <mc:AlternateContent xmlns:mc="http://schemas.openxmlformats.org/markup-compatibility/2006">
              <mc:Choice xmlns:v="urn:schemas-microsoft-com:vml" Requires="v">
                <p:oleObj spid="_x0000_s28699" name="Image" r:id="rId5" imgW="3758400" imgH="7085520" progId="Photoshop.Image.15">
                  <p:embed/>
                </p:oleObj>
              </mc:Choice>
              <mc:Fallback>
                <p:oleObj name="Image" r:id="rId5" imgW="3758400" imgH="7085520" progId="Photoshop.Image.15">
                  <p:embed/>
                  <p:pic>
                    <p:nvPicPr>
                      <p:cNvPr id="0" name=""/>
                      <p:cNvPicPr/>
                      <p:nvPr/>
                    </p:nvPicPr>
                    <p:blipFill>
                      <a:blip r:embed="rId6"/>
                      <a:stretch>
                        <a:fillRect/>
                      </a:stretch>
                    </p:blipFill>
                    <p:spPr>
                      <a:xfrm>
                        <a:off x="113080" y="2212921"/>
                        <a:ext cx="1650608" cy="3112892"/>
                      </a:xfrm>
                      <a:prstGeom prst="rect">
                        <a:avLst/>
                      </a:prstGeom>
                    </p:spPr>
                  </p:pic>
                </p:oleObj>
              </mc:Fallback>
            </mc:AlternateContent>
          </a:graphicData>
        </a:graphic>
      </p:graphicFrame>
      <p:cxnSp>
        <p:nvCxnSpPr>
          <p:cNvPr id="27" name="Gerader Verbinder 26"/>
          <p:cNvCxnSpPr>
            <a:cxnSpLocks/>
          </p:cNvCxnSpPr>
          <p:nvPr/>
        </p:nvCxnSpPr>
        <p:spPr bwMode="auto">
          <a:xfrm>
            <a:off x="1652861" y="3192434"/>
            <a:ext cx="3999259" cy="541753"/>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graphicFrame>
        <p:nvGraphicFramePr>
          <p:cNvPr id="19" name="Objekt 18"/>
          <p:cNvGraphicFramePr>
            <a:graphicFrameLocks noChangeAspect="1"/>
          </p:cNvGraphicFramePr>
          <p:nvPr>
            <p:extLst>
              <p:ext uri="{D42A27DB-BD31-4B8C-83A1-F6EECF244321}">
                <p14:modId xmlns:p14="http://schemas.microsoft.com/office/powerpoint/2010/main" val="37695113"/>
              </p:ext>
            </p:extLst>
          </p:nvPr>
        </p:nvGraphicFramePr>
        <p:xfrm>
          <a:off x="6571175" y="5075440"/>
          <a:ext cx="2304146" cy="1692842"/>
        </p:xfrm>
        <a:graphic>
          <a:graphicData uri="http://schemas.openxmlformats.org/presentationml/2006/ole">
            <mc:AlternateContent xmlns:mc="http://schemas.openxmlformats.org/markup-compatibility/2006">
              <mc:Choice xmlns:v="urn:schemas-microsoft-com:vml" Requires="v">
                <p:oleObj spid="_x0000_s28700" name="Image" r:id="rId7" imgW="4977720" imgH="3656880" progId="Photoshop.Image.15">
                  <p:embed/>
                </p:oleObj>
              </mc:Choice>
              <mc:Fallback>
                <p:oleObj name="Image" r:id="rId7" imgW="4977720" imgH="3656880" progId="Photoshop.Image.15">
                  <p:embed/>
                  <p:pic>
                    <p:nvPicPr>
                      <p:cNvPr id="0" name=""/>
                      <p:cNvPicPr/>
                      <p:nvPr/>
                    </p:nvPicPr>
                    <p:blipFill>
                      <a:blip r:embed="rId8"/>
                      <a:stretch>
                        <a:fillRect/>
                      </a:stretch>
                    </p:blipFill>
                    <p:spPr>
                      <a:xfrm>
                        <a:off x="6571175" y="5075440"/>
                        <a:ext cx="2304146" cy="1692842"/>
                      </a:xfrm>
                      <a:prstGeom prst="rect">
                        <a:avLst/>
                      </a:prstGeom>
                    </p:spPr>
                  </p:pic>
                </p:oleObj>
              </mc:Fallback>
            </mc:AlternateContent>
          </a:graphicData>
        </a:graphic>
      </p:graphicFrame>
      <p:cxnSp>
        <p:nvCxnSpPr>
          <p:cNvPr id="31" name="Gerader Verbinder 30"/>
          <p:cNvCxnSpPr>
            <a:cxnSpLocks/>
          </p:cNvCxnSpPr>
          <p:nvPr/>
        </p:nvCxnSpPr>
        <p:spPr bwMode="auto">
          <a:xfrm flipV="1">
            <a:off x="5004048" y="5436363"/>
            <a:ext cx="1557453" cy="763007"/>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33" name="Textfeld 32"/>
          <p:cNvSpPr txBox="1"/>
          <p:nvPr/>
        </p:nvSpPr>
        <p:spPr>
          <a:xfrm>
            <a:off x="4644008" y="5378444"/>
            <a:ext cx="1527086" cy="276999"/>
          </a:xfrm>
          <a:prstGeom prst="rect">
            <a:avLst/>
          </a:prstGeom>
          <a:noFill/>
        </p:spPr>
        <p:txBody>
          <a:bodyPr wrap="none" rtlCol="0">
            <a:spAutoFit/>
          </a:bodyPr>
          <a:lstStyle/>
          <a:p>
            <a:r>
              <a:rPr lang="de-DE" dirty="0"/>
              <a:t>Warnung als </a:t>
            </a:r>
            <a:r>
              <a:rPr lang="de-DE" dirty="0" err="1"/>
              <a:t>Footer</a:t>
            </a:r>
            <a:endParaRPr lang="de-DE" dirty="0"/>
          </a:p>
        </p:txBody>
      </p:sp>
    </p:spTree>
    <p:extLst>
      <p:ext uri="{BB962C8B-B14F-4D97-AF65-F5344CB8AC3E}">
        <p14:creationId xmlns:p14="http://schemas.microsoft.com/office/powerpoint/2010/main" val="3463719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endParaRPr lang="de-DE" sz="2400" dirty="0">
              <a:solidFill>
                <a:srgbClr val="C50E1F"/>
              </a:solidFill>
            </a:endParaRPr>
          </a:p>
          <a:p>
            <a:pPr marL="355600" indent="-266700">
              <a:spcAft>
                <a:spcPct val="65000"/>
              </a:spcAft>
              <a:buFontTx/>
              <a:buChar char="•"/>
            </a:pPr>
            <a:r>
              <a:rPr lang="de-DE" sz="1800" dirty="0">
                <a:solidFill>
                  <a:schemeClr val="tx1"/>
                </a:solidFill>
              </a:rPr>
              <a:t>Auf den Detailseiten soll Inhalt bei Seitenaufruf jeweils neu und zufällig generiert werden. Auch hier haben wir wieder zwei Seiten mit identischer Funktionalität, also lagern wir die Funktionen in einer separaten script.js-Datei aus (auch wenn es sich um kleine Funktionen handelt)</a:t>
            </a:r>
          </a:p>
          <a:p>
            <a:pPr marL="355600" indent="-266700">
              <a:spcAft>
                <a:spcPct val="65000"/>
              </a:spcAft>
              <a:buFontTx/>
              <a:buChar char="•"/>
            </a:pPr>
            <a:r>
              <a:rPr lang="de-DE" sz="1800" dirty="0">
                <a:solidFill>
                  <a:schemeClr val="tx1"/>
                </a:solidFill>
              </a:rPr>
              <a:t>Außerdem möchten wir für übersichtlicheren und leichter zu schreibenden Code </a:t>
            </a:r>
            <a:r>
              <a:rPr lang="de-DE" sz="1800" dirty="0" err="1">
                <a:solidFill>
                  <a:schemeClr val="tx1"/>
                </a:solidFill>
              </a:rPr>
              <a:t>jQuery</a:t>
            </a:r>
            <a:r>
              <a:rPr lang="de-DE" sz="1800" dirty="0">
                <a:solidFill>
                  <a:schemeClr val="tx1"/>
                </a:solidFill>
              </a:rPr>
              <a:t> nutzen.</a:t>
            </a:r>
          </a:p>
          <a:p>
            <a:pPr marL="355600" indent="-266700">
              <a:spcAft>
                <a:spcPct val="65000"/>
              </a:spcAft>
              <a:buFontTx/>
              <a:buChar char="•"/>
            </a:pPr>
            <a:r>
              <a:rPr lang="de-DE" sz="1800" dirty="0">
                <a:solidFill>
                  <a:schemeClr val="tx1"/>
                </a:solidFill>
              </a:rPr>
              <a:t>Dazu integrieren wir in die Header der HTML-Dateien einen Link zu einem </a:t>
            </a:r>
            <a:r>
              <a:rPr lang="de-DE" sz="1800" dirty="0" err="1">
                <a:solidFill>
                  <a:schemeClr val="tx1"/>
                </a:solidFill>
              </a:rPr>
              <a:t>jQuery</a:t>
            </a:r>
            <a:r>
              <a:rPr lang="de-DE" sz="1800" dirty="0">
                <a:solidFill>
                  <a:schemeClr val="tx1"/>
                </a:solidFill>
              </a:rPr>
              <a:t>-CDN und den Pfad zu unserer separaten JavaScript-Datei:</a:t>
            </a:r>
          </a:p>
          <a:p>
            <a:pPr marL="355600" indent="-266700">
              <a:spcAft>
                <a:spcPct val="65000"/>
              </a:spcAft>
              <a:buFontTx/>
              <a:buChar char="•"/>
            </a:pPr>
            <a:r>
              <a:rPr lang="en-US" sz="1600" dirty="0">
                <a:solidFill>
                  <a:srgbClr val="FF0000"/>
                </a:solidFill>
              </a:rPr>
              <a:t>&lt;script </a:t>
            </a:r>
            <a:r>
              <a:rPr lang="en-US" sz="1600" dirty="0" err="1">
                <a:solidFill>
                  <a:srgbClr val="D67F00"/>
                </a:solidFill>
              </a:rPr>
              <a:t>src</a:t>
            </a:r>
            <a:r>
              <a:rPr lang="en-US" sz="1600" dirty="0">
                <a:solidFill>
                  <a:srgbClr val="00B0F0"/>
                </a:solidFill>
              </a:rPr>
              <a:t>=</a:t>
            </a:r>
            <a:r>
              <a:rPr lang="en-US" sz="1600" dirty="0">
                <a:solidFill>
                  <a:srgbClr val="00B050"/>
                </a:solidFill>
              </a:rPr>
              <a:t>"https://ajax.googleapis.com/ajax/libs/</a:t>
            </a:r>
            <a:r>
              <a:rPr lang="en-US" sz="1600" dirty="0" err="1">
                <a:solidFill>
                  <a:srgbClr val="00B050"/>
                </a:solidFill>
              </a:rPr>
              <a:t>jquery</a:t>
            </a:r>
            <a:r>
              <a:rPr lang="en-US" sz="1600" dirty="0">
                <a:solidFill>
                  <a:srgbClr val="00B050"/>
                </a:solidFill>
              </a:rPr>
              <a:t>/3.2.1/jquery.min.js"</a:t>
            </a:r>
            <a:r>
              <a:rPr lang="en-US" sz="1600" dirty="0">
                <a:solidFill>
                  <a:srgbClr val="FF0000"/>
                </a:solidFill>
              </a:rPr>
              <a:t>&gt;&lt;/script&gt;</a:t>
            </a:r>
          </a:p>
          <a:p>
            <a:pPr marL="355600" indent="-266700">
              <a:spcAft>
                <a:spcPct val="65000"/>
              </a:spcAft>
              <a:buFontTx/>
              <a:buChar char="•"/>
            </a:pPr>
            <a:r>
              <a:rPr lang="de-DE" sz="1600" dirty="0">
                <a:solidFill>
                  <a:srgbClr val="FF0000"/>
                </a:solidFill>
              </a:rPr>
              <a:t>&lt;</a:t>
            </a:r>
            <a:r>
              <a:rPr lang="de-DE" sz="1600" dirty="0" err="1">
                <a:solidFill>
                  <a:srgbClr val="FF0000"/>
                </a:solidFill>
              </a:rPr>
              <a:t>script</a:t>
            </a:r>
            <a:r>
              <a:rPr lang="de-DE" sz="1600" dirty="0">
                <a:solidFill>
                  <a:srgbClr val="FF0000"/>
                </a:solidFill>
              </a:rPr>
              <a:t> </a:t>
            </a:r>
            <a:r>
              <a:rPr lang="de-DE" sz="1600" dirty="0">
                <a:solidFill>
                  <a:srgbClr val="D67F00"/>
                </a:solidFill>
              </a:rPr>
              <a:t>type</a:t>
            </a:r>
            <a:r>
              <a:rPr lang="de-DE" sz="1600" dirty="0">
                <a:solidFill>
                  <a:srgbClr val="00B0F0"/>
                </a:solidFill>
              </a:rPr>
              <a:t>=</a:t>
            </a:r>
            <a:r>
              <a:rPr lang="de-DE" sz="1600" dirty="0">
                <a:solidFill>
                  <a:srgbClr val="00B050"/>
                </a:solidFill>
              </a:rPr>
              <a:t>"</a:t>
            </a:r>
            <a:r>
              <a:rPr lang="de-DE" sz="1600" dirty="0" err="1">
                <a:solidFill>
                  <a:srgbClr val="00B050"/>
                </a:solidFill>
              </a:rPr>
              <a:t>text</a:t>
            </a:r>
            <a:r>
              <a:rPr lang="de-DE" sz="1600" dirty="0">
                <a:solidFill>
                  <a:srgbClr val="00B050"/>
                </a:solidFill>
              </a:rPr>
              <a:t>/</a:t>
            </a:r>
            <a:r>
              <a:rPr lang="de-DE" sz="1600" dirty="0" err="1">
                <a:solidFill>
                  <a:srgbClr val="00B050"/>
                </a:solidFill>
              </a:rPr>
              <a:t>javascript</a:t>
            </a:r>
            <a:r>
              <a:rPr lang="de-DE" sz="1600" dirty="0">
                <a:solidFill>
                  <a:srgbClr val="00B050"/>
                </a:solidFill>
              </a:rPr>
              <a:t>" </a:t>
            </a:r>
            <a:r>
              <a:rPr lang="de-DE" sz="1600" dirty="0" err="1">
                <a:solidFill>
                  <a:srgbClr val="D67F00"/>
                </a:solidFill>
              </a:rPr>
              <a:t>src</a:t>
            </a:r>
            <a:r>
              <a:rPr lang="de-DE" sz="1600" dirty="0">
                <a:solidFill>
                  <a:srgbClr val="00B0F0"/>
                </a:solidFill>
              </a:rPr>
              <a:t>=</a:t>
            </a:r>
            <a:r>
              <a:rPr lang="de-DE" sz="1600" dirty="0">
                <a:solidFill>
                  <a:srgbClr val="00B050"/>
                </a:solidFill>
              </a:rPr>
              <a:t>"./script.js" </a:t>
            </a:r>
            <a:r>
              <a:rPr lang="de-DE" sz="1600" dirty="0" err="1">
                <a:solidFill>
                  <a:srgbClr val="D67F00"/>
                </a:solidFill>
              </a:rPr>
              <a:t>async</a:t>
            </a:r>
            <a:r>
              <a:rPr lang="de-DE" sz="1600" dirty="0">
                <a:solidFill>
                  <a:srgbClr val="FF0000"/>
                </a:solidFill>
              </a:rPr>
              <a:t>&gt;&lt;/</a:t>
            </a:r>
            <a:r>
              <a:rPr lang="de-DE" sz="1600" dirty="0" err="1">
                <a:solidFill>
                  <a:srgbClr val="FF0000"/>
                </a:solidFill>
              </a:rPr>
              <a:t>script</a:t>
            </a:r>
            <a:r>
              <a:rPr lang="de-DE" sz="1600" dirty="0">
                <a:solidFill>
                  <a:srgbClr val="FF0000"/>
                </a:solidFill>
              </a:rPr>
              <a:t>&gt;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11</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79538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kt 10"/>
          <p:cNvGraphicFramePr>
            <a:graphicFrameLocks noChangeAspect="1"/>
          </p:cNvGraphicFramePr>
          <p:nvPr>
            <p:extLst>
              <p:ext uri="{D42A27DB-BD31-4B8C-83A1-F6EECF244321}">
                <p14:modId xmlns:p14="http://schemas.microsoft.com/office/powerpoint/2010/main" val="2626223034"/>
              </p:ext>
            </p:extLst>
          </p:nvPr>
        </p:nvGraphicFramePr>
        <p:xfrm>
          <a:off x="0" y="2290808"/>
          <a:ext cx="9045485" cy="4287183"/>
        </p:xfrm>
        <a:graphic>
          <a:graphicData uri="http://schemas.openxmlformats.org/presentationml/2006/ole">
            <mc:AlternateContent xmlns:mc="http://schemas.openxmlformats.org/markup-compatibility/2006">
              <mc:Choice xmlns:v="urn:schemas-microsoft-com:vml" Requires="v">
                <p:oleObj spid="_x0000_s29708" name="Image" r:id="rId3" imgW="24304680" imgH="11491920" progId="Photoshop.Image.15">
                  <p:embed/>
                </p:oleObj>
              </mc:Choice>
              <mc:Fallback>
                <p:oleObj name="Image" r:id="rId3" imgW="24304680" imgH="11491920" progId="Photoshop.Image.15">
                  <p:embed/>
                  <p:pic>
                    <p:nvPicPr>
                      <p:cNvPr id="0" name=""/>
                      <p:cNvPicPr/>
                      <p:nvPr/>
                    </p:nvPicPr>
                    <p:blipFill>
                      <a:blip r:embed="rId4"/>
                      <a:stretch>
                        <a:fillRect/>
                      </a:stretch>
                    </p:blipFill>
                    <p:spPr>
                      <a:xfrm>
                        <a:off x="0" y="2290808"/>
                        <a:ext cx="9045485" cy="4287183"/>
                      </a:xfrm>
                      <a:prstGeom prst="rect">
                        <a:avLst/>
                      </a:prstGeom>
                    </p:spPr>
                  </p:pic>
                </p:oleObj>
              </mc:Fallback>
            </mc:AlternateContent>
          </a:graphicData>
        </a:graphic>
      </p:graphicFrame>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(2)</a:t>
            </a:r>
          </a:p>
          <a:p>
            <a:pPr marL="355600" indent="-266700">
              <a:spcAft>
                <a:spcPct val="65000"/>
              </a:spcAft>
              <a:buFontTx/>
              <a:buChar char="•"/>
            </a:pPr>
            <a:r>
              <a:rPr lang="de-DE" sz="1800" dirty="0">
                <a:solidFill>
                  <a:schemeClr val="tx1"/>
                </a:solidFill>
              </a:rPr>
              <a:t>Was sind die dynamischen Bestandteile?</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12</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4" name="Sprechblase: rechteckig 3"/>
          <p:cNvSpPr/>
          <p:nvPr/>
        </p:nvSpPr>
        <p:spPr bwMode="auto">
          <a:xfrm>
            <a:off x="179512" y="5364941"/>
            <a:ext cx="1152128" cy="728355"/>
          </a:xfrm>
          <a:prstGeom prst="wedgeRectCallout">
            <a:avLst/>
          </a:prstGeom>
          <a:solidFill>
            <a:schemeClr val="tx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900" b="0" i="0" u="none" strike="noStrike" cap="none" normalizeH="0" baseline="0" dirty="0">
                <a:ln>
                  <a:noFill/>
                </a:ln>
                <a:solidFill>
                  <a:schemeClr val="bg1"/>
                </a:solidFill>
                <a:effectLst/>
                <a:latin typeface="Arial" charset="0"/>
              </a:rPr>
              <a:t>Warnung bei bestimmten Wert in aktuellen Daten</a:t>
            </a:r>
          </a:p>
        </p:txBody>
      </p:sp>
      <p:sp>
        <p:nvSpPr>
          <p:cNvPr id="7" name="Sprechblase: rechteckig 6"/>
          <p:cNvSpPr/>
          <p:nvPr/>
        </p:nvSpPr>
        <p:spPr bwMode="auto">
          <a:xfrm>
            <a:off x="7452320" y="5222233"/>
            <a:ext cx="1224136" cy="576064"/>
          </a:xfrm>
          <a:prstGeom prst="wedgeRectCallout">
            <a:avLst>
              <a:gd name="adj1" fmla="val -63784"/>
              <a:gd name="adj2" fmla="val -22157"/>
            </a:avLst>
          </a:prstGeom>
          <a:solidFill>
            <a:schemeClr val="tx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900" b="0" i="0" u="none" strike="noStrike" cap="none" normalizeH="0" baseline="0" dirty="0">
                <a:ln>
                  <a:noFill/>
                </a:ln>
                <a:solidFill>
                  <a:schemeClr val="bg1"/>
                </a:solidFill>
                <a:effectLst/>
                <a:latin typeface="Arial" charset="0"/>
              </a:rPr>
              <a:t>Tabelle mit Eintragungen aus Form</a:t>
            </a:r>
          </a:p>
        </p:txBody>
      </p:sp>
      <p:sp>
        <p:nvSpPr>
          <p:cNvPr id="9" name="Sprechblase: rechteckig 8"/>
          <p:cNvSpPr/>
          <p:nvPr/>
        </p:nvSpPr>
        <p:spPr bwMode="auto">
          <a:xfrm>
            <a:off x="2339752" y="3284984"/>
            <a:ext cx="1224136" cy="576064"/>
          </a:xfrm>
          <a:prstGeom prst="wedgeRectCallout">
            <a:avLst>
              <a:gd name="adj1" fmla="val 19006"/>
              <a:gd name="adj2" fmla="val 78373"/>
            </a:avLst>
          </a:prstGeom>
          <a:solidFill>
            <a:schemeClr val="tx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900" b="0" i="0" u="none" strike="noStrike" cap="none" normalizeH="0" baseline="0" dirty="0">
                <a:ln>
                  <a:noFill/>
                </a:ln>
                <a:solidFill>
                  <a:schemeClr val="bg1"/>
                </a:solidFill>
                <a:effectLst/>
                <a:latin typeface="Arial" charset="0"/>
              </a:rPr>
              <a:t>Zufällige Daten bei Seitenaufruf</a:t>
            </a:r>
          </a:p>
        </p:txBody>
      </p:sp>
    </p:spTree>
    <p:extLst>
      <p:ext uri="{BB962C8B-B14F-4D97-AF65-F5344CB8AC3E}">
        <p14:creationId xmlns:p14="http://schemas.microsoft.com/office/powerpoint/2010/main" val="276908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(3)</a:t>
            </a:r>
          </a:p>
          <a:p>
            <a:pPr marL="355600" indent="-266700">
              <a:spcAft>
                <a:spcPct val="65000"/>
              </a:spcAft>
              <a:buFontTx/>
              <a:buChar char="•"/>
            </a:pPr>
            <a:r>
              <a:rPr lang="de-DE" sz="1800" dirty="0">
                <a:solidFill>
                  <a:schemeClr val="tx1"/>
                </a:solidFill>
              </a:rPr>
              <a:t>Zufällige Daten beim Seitenaufruf</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13</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3526276171"/>
              </p:ext>
            </p:extLst>
          </p:nvPr>
        </p:nvGraphicFramePr>
        <p:xfrm>
          <a:off x="395536" y="2738678"/>
          <a:ext cx="2232248" cy="1254201"/>
        </p:xfrm>
        <a:graphic>
          <a:graphicData uri="http://schemas.openxmlformats.org/presentationml/2006/ole">
            <mc:AlternateContent xmlns:mc="http://schemas.openxmlformats.org/markup-compatibility/2006">
              <mc:Choice xmlns:v="urn:schemas-microsoft-com:vml" Requires="v">
                <p:oleObj spid="_x0000_s30758" name="Image" r:id="rId3" imgW="4926960" imgH="2768040" progId="Photoshop.Image.15">
                  <p:embed/>
                </p:oleObj>
              </mc:Choice>
              <mc:Fallback>
                <p:oleObj name="Image" r:id="rId3" imgW="4926960" imgH="2768040" progId="Photoshop.Image.15">
                  <p:embed/>
                  <p:pic>
                    <p:nvPicPr>
                      <p:cNvPr id="0" name=""/>
                      <p:cNvPicPr/>
                      <p:nvPr/>
                    </p:nvPicPr>
                    <p:blipFill>
                      <a:blip r:embed="rId4"/>
                      <a:stretch>
                        <a:fillRect/>
                      </a:stretch>
                    </p:blipFill>
                    <p:spPr>
                      <a:xfrm>
                        <a:off x="395536" y="2738678"/>
                        <a:ext cx="2232248" cy="1254201"/>
                      </a:xfrm>
                      <a:prstGeom prst="rect">
                        <a:avLst/>
                      </a:prstGeom>
                      <a:noFill/>
                    </p:spPr>
                  </p:pic>
                </p:oleObj>
              </mc:Fallback>
            </mc:AlternateContent>
          </a:graphicData>
        </a:graphic>
      </p:graphicFrame>
      <p:graphicFrame>
        <p:nvGraphicFramePr>
          <p:cNvPr id="8" name="Objekt 7"/>
          <p:cNvGraphicFramePr>
            <a:graphicFrameLocks noChangeAspect="1"/>
          </p:cNvGraphicFramePr>
          <p:nvPr>
            <p:extLst>
              <p:ext uri="{D42A27DB-BD31-4B8C-83A1-F6EECF244321}">
                <p14:modId xmlns:p14="http://schemas.microsoft.com/office/powerpoint/2010/main" val="2614913724"/>
              </p:ext>
            </p:extLst>
          </p:nvPr>
        </p:nvGraphicFramePr>
        <p:xfrm>
          <a:off x="3486492" y="2735083"/>
          <a:ext cx="4644753" cy="695731"/>
        </p:xfrm>
        <a:graphic>
          <a:graphicData uri="http://schemas.openxmlformats.org/presentationml/2006/ole">
            <mc:AlternateContent xmlns:mc="http://schemas.openxmlformats.org/markup-compatibility/2006">
              <mc:Choice xmlns:v="urn:schemas-microsoft-com:vml" Requires="v">
                <p:oleObj spid="_x0000_s30759" name="Image" r:id="rId5" imgW="7885440" imgH="1180800" progId="Photoshop.Image.15">
                  <p:embed/>
                </p:oleObj>
              </mc:Choice>
              <mc:Fallback>
                <p:oleObj name="Image" r:id="rId5" imgW="7885440" imgH="1180800" progId="Photoshop.Image.15">
                  <p:embed/>
                  <p:pic>
                    <p:nvPicPr>
                      <p:cNvPr id="0" name=""/>
                      <p:cNvPicPr/>
                      <p:nvPr/>
                    </p:nvPicPr>
                    <p:blipFill>
                      <a:blip r:embed="rId6"/>
                      <a:stretch>
                        <a:fillRect/>
                      </a:stretch>
                    </p:blipFill>
                    <p:spPr>
                      <a:xfrm>
                        <a:off x="3486492" y="2735083"/>
                        <a:ext cx="4644753" cy="695731"/>
                      </a:xfrm>
                      <a:prstGeom prst="rect">
                        <a:avLst/>
                      </a:prstGeom>
                    </p:spPr>
                  </p:pic>
                </p:oleObj>
              </mc:Fallback>
            </mc:AlternateContent>
          </a:graphicData>
        </a:graphic>
      </p:graphicFrame>
      <p:graphicFrame>
        <p:nvGraphicFramePr>
          <p:cNvPr id="10" name="Objekt 9"/>
          <p:cNvGraphicFramePr>
            <a:graphicFrameLocks noChangeAspect="1"/>
          </p:cNvGraphicFramePr>
          <p:nvPr>
            <p:extLst>
              <p:ext uri="{D42A27DB-BD31-4B8C-83A1-F6EECF244321}">
                <p14:modId xmlns:p14="http://schemas.microsoft.com/office/powerpoint/2010/main" val="2718513563"/>
              </p:ext>
            </p:extLst>
          </p:nvPr>
        </p:nvGraphicFramePr>
        <p:xfrm>
          <a:off x="3486491" y="3951835"/>
          <a:ext cx="4644753" cy="758646"/>
        </p:xfrm>
        <a:graphic>
          <a:graphicData uri="http://schemas.openxmlformats.org/presentationml/2006/ole">
            <mc:AlternateContent xmlns:mc="http://schemas.openxmlformats.org/markup-compatibility/2006">
              <mc:Choice xmlns:v="urn:schemas-microsoft-com:vml" Requires="v">
                <p:oleObj spid="_x0000_s30760" name="Image" r:id="rId7" imgW="7542720" imgH="1231560" progId="Photoshop.Image.15">
                  <p:embed/>
                </p:oleObj>
              </mc:Choice>
              <mc:Fallback>
                <p:oleObj name="Image" r:id="rId7" imgW="7542720" imgH="1231560" progId="Photoshop.Image.15">
                  <p:embed/>
                  <p:pic>
                    <p:nvPicPr>
                      <p:cNvPr id="0" name=""/>
                      <p:cNvPicPr/>
                      <p:nvPr/>
                    </p:nvPicPr>
                    <p:blipFill>
                      <a:blip r:embed="rId8"/>
                      <a:stretch>
                        <a:fillRect/>
                      </a:stretch>
                    </p:blipFill>
                    <p:spPr>
                      <a:xfrm>
                        <a:off x="3486491" y="3951835"/>
                        <a:ext cx="4644753" cy="758646"/>
                      </a:xfrm>
                      <a:prstGeom prst="rect">
                        <a:avLst/>
                      </a:prstGeom>
                    </p:spPr>
                  </p:pic>
                </p:oleObj>
              </mc:Fallback>
            </mc:AlternateContent>
          </a:graphicData>
        </a:graphic>
      </p:graphicFrame>
      <p:graphicFrame>
        <p:nvGraphicFramePr>
          <p:cNvPr id="12" name="Objekt 11"/>
          <p:cNvGraphicFramePr>
            <a:graphicFrameLocks noChangeAspect="1"/>
          </p:cNvGraphicFramePr>
          <p:nvPr>
            <p:extLst>
              <p:ext uri="{D42A27DB-BD31-4B8C-83A1-F6EECF244321}">
                <p14:modId xmlns:p14="http://schemas.microsoft.com/office/powerpoint/2010/main" val="715519731"/>
              </p:ext>
            </p:extLst>
          </p:nvPr>
        </p:nvGraphicFramePr>
        <p:xfrm>
          <a:off x="3195678" y="5322095"/>
          <a:ext cx="4943558" cy="723222"/>
        </p:xfrm>
        <a:graphic>
          <a:graphicData uri="http://schemas.openxmlformats.org/presentationml/2006/ole">
            <mc:AlternateContent xmlns:mc="http://schemas.openxmlformats.org/markup-compatibility/2006">
              <mc:Choice xmlns:v="urn:schemas-microsoft-com:vml" Requires="v">
                <p:oleObj spid="_x0000_s30761" name="Image" r:id="rId9" imgW="8507880" imgH="1244160" progId="Photoshop.Image.15">
                  <p:embed/>
                </p:oleObj>
              </mc:Choice>
              <mc:Fallback>
                <p:oleObj name="Image" r:id="rId9" imgW="8507880" imgH="1244160" progId="Photoshop.Image.15">
                  <p:embed/>
                  <p:pic>
                    <p:nvPicPr>
                      <p:cNvPr id="0" name=""/>
                      <p:cNvPicPr/>
                      <p:nvPr/>
                    </p:nvPicPr>
                    <p:blipFill>
                      <a:blip r:embed="rId10"/>
                      <a:stretch>
                        <a:fillRect/>
                      </a:stretch>
                    </p:blipFill>
                    <p:spPr>
                      <a:xfrm>
                        <a:off x="3195678" y="5322095"/>
                        <a:ext cx="4943558" cy="723222"/>
                      </a:xfrm>
                      <a:prstGeom prst="rect">
                        <a:avLst/>
                      </a:prstGeom>
                    </p:spPr>
                  </p:pic>
                </p:oleObj>
              </mc:Fallback>
            </mc:AlternateContent>
          </a:graphicData>
        </a:graphic>
      </p:graphicFrame>
      <p:sp>
        <p:nvSpPr>
          <p:cNvPr id="13" name="Rechteck 12"/>
          <p:cNvSpPr/>
          <p:nvPr/>
        </p:nvSpPr>
        <p:spPr bwMode="auto">
          <a:xfrm>
            <a:off x="755576" y="3001958"/>
            <a:ext cx="936104" cy="28302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cxnSp>
        <p:nvCxnSpPr>
          <p:cNvPr id="16" name="Gerade Verbindung mit Pfeil 15"/>
          <p:cNvCxnSpPr/>
          <p:nvPr/>
        </p:nvCxnSpPr>
        <p:spPr bwMode="auto">
          <a:xfrm flipV="1">
            <a:off x="1619672" y="2852936"/>
            <a:ext cx="1866820" cy="230012"/>
          </a:xfrm>
          <a:prstGeom prst="straightConnector1">
            <a:avLst/>
          </a:prstGeom>
          <a:solidFill>
            <a:schemeClr val="tx2"/>
          </a:solidFill>
          <a:ln w="9525" cap="flat" cmpd="sng" algn="ctr">
            <a:solidFill>
              <a:schemeClr val="tx2"/>
            </a:solidFill>
            <a:prstDash val="solid"/>
            <a:round/>
            <a:headEnd type="none" w="med" len="med"/>
            <a:tailEnd type="triangle"/>
          </a:ln>
          <a:effectLst/>
        </p:spPr>
      </p:cxnSp>
      <p:cxnSp>
        <p:nvCxnSpPr>
          <p:cNvPr id="17" name="Gerade Verbindung mit Pfeil 16"/>
          <p:cNvCxnSpPr>
            <a:cxnSpLocks/>
          </p:cNvCxnSpPr>
          <p:nvPr/>
        </p:nvCxnSpPr>
        <p:spPr bwMode="auto">
          <a:xfrm>
            <a:off x="1619672" y="3210952"/>
            <a:ext cx="2013827" cy="822061"/>
          </a:xfrm>
          <a:prstGeom prst="straightConnector1">
            <a:avLst/>
          </a:prstGeom>
          <a:solidFill>
            <a:schemeClr val="tx2"/>
          </a:solidFill>
          <a:ln w="9525" cap="flat" cmpd="sng" algn="ctr">
            <a:solidFill>
              <a:schemeClr val="tx2"/>
            </a:solidFill>
            <a:prstDash val="solid"/>
            <a:round/>
            <a:headEnd type="none" w="med" len="med"/>
            <a:tailEnd type="triangle"/>
          </a:ln>
          <a:effectLst/>
        </p:spPr>
      </p:cxnSp>
      <p:sp>
        <p:nvSpPr>
          <p:cNvPr id="20" name="Textfeld 19"/>
          <p:cNvSpPr txBox="1"/>
          <p:nvPr/>
        </p:nvSpPr>
        <p:spPr>
          <a:xfrm>
            <a:off x="-391758" y="2419884"/>
            <a:ext cx="4171670" cy="276999"/>
          </a:xfrm>
          <a:prstGeom prst="rect">
            <a:avLst/>
          </a:prstGeom>
          <a:noFill/>
        </p:spPr>
        <p:txBody>
          <a:bodyPr wrap="square" rtlCol="0">
            <a:spAutoFit/>
          </a:bodyPr>
          <a:lstStyle/>
          <a:p>
            <a:r>
              <a:rPr lang="de-DE" dirty="0"/>
              <a:t>Aufruf beim Laden der Seite ($(</a:t>
            </a:r>
            <a:r>
              <a:rPr lang="de-DE" dirty="0" err="1"/>
              <a:t>document</a:t>
            </a:r>
            <a:r>
              <a:rPr lang="de-DE" dirty="0"/>
              <a:t>).</a:t>
            </a:r>
            <a:r>
              <a:rPr lang="de-DE" dirty="0" err="1"/>
              <a:t>ready</a:t>
            </a:r>
            <a:r>
              <a:rPr lang="de-DE" dirty="0"/>
              <a:t>) </a:t>
            </a:r>
          </a:p>
        </p:txBody>
      </p:sp>
      <p:sp>
        <p:nvSpPr>
          <p:cNvPr id="21" name="Textfeld 20"/>
          <p:cNvSpPr txBox="1"/>
          <p:nvPr/>
        </p:nvSpPr>
        <p:spPr>
          <a:xfrm>
            <a:off x="3414483" y="2438984"/>
            <a:ext cx="4757917" cy="276999"/>
          </a:xfrm>
          <a:prstGeom prst="rect">
            <a:avLst/>
          </a:prstGeom>
          <a:noFill/>
        </p:spPr>
        <p:txBody>
          <a:bodyPr wrap="square" rtlCol="0">
            <a:spAutoFit/>
          </a:bodyPr>
          <a:lstStyle/>
          <a:p>
            <a:r>
              <a:rPr lang="de-DE" dirty="0"/>
              <a:t>Zugriff auf Textfeld von HTML-Element mit </a:t>
            </a:r>
            <a:r>
              <a:rPr lang="de-DE" dirty="0" err="1"/>
              <a:t>id</a:t>
            </a:r>
            <a:r>
              <a:rPr lang="de-DE" dirty="0"/>
              <a:t>=„</a:t>
            </a:r>
            <a:r>
              <a:rPr lang="de-DE" dirty="0" err="1"/>
              <a:t>voltage</a:t>
            </a:r>
            <a:r>
              <a:rPr lang="de-DE" dirty="0"/>
              <a:t>“ via </a:t>
            </a:r>
            <a:r>
              <a:rPr lang="de-DE" dirty="0" err="1"/>
              <a:t>jQuery</a:t>
            </a:r>
            <a:endParaRPr lang="de-DE" dirty="0"/>
          </a:p>
        </p:txBody>
      </p:sp>
      <p:sp>
        <p:nvSpPr>
          <p:cNvPr id="22" name="Textfeld 21"/>
          <p:cNvSpPr txBox="1"/>
          <p:nvPr/>
        </p:nvSpPr>
        <p:spPr>
          <a:xfrm>
            <a:off x="2935126" y="3511635"/>
            <a:ext cx="5747481" cy="461665"/>
          </a:xfrm>
          <a:prstGeom prst="rect">
            <a:avLst/>
          </a:prstGeom>
          <a:noFill/>
        </p:spPr>
        <p:txBody>
          <a:bodyPr wrap="square" rtlCol="0">
            <a:spAutoFit/>
          </a:bodyPr>
          <a:lstStyle/>
          <a:p>
            <a:r>
              <a:rPr lang="de-DE" dirty="0"/>
              <a:t>Zugriff auf Textfeld von HTML-Element mit </a:t>
            </a:r>
            <a:r>
              <a:rPr lang="de-DE" dirty="0" err="1"/>
              <a:t>id</a:t>
            </a:r>
            <a:r>
              <a:rPr lang="de-DE" dirty="0"/>
              <a:t>=„</a:t>
            </a:r>
            <a:r>
              <a:rPr lang="de-DE" dirty="0" err="1"/>
              <a:t>amperage</a:t>
            </a:r>
            <a:r>
              <a:rPr lang="de-DE" dirty="0"/>
              <a:t>“ via </a:t>
            </a:r>
            <a:r>
              <a:rPr lang="de-DE" dirty="0" err="1"/>
              <a:t>jQuery</a:t>
            </a:r>
            <a:endParaRPr lang="de-DE" dirty="0"/>
          </a:p>
          <a:p>
            <a:r>
              <a:rPr lang="de-DE" dirty="0"/>
              <a:t>(für die Berechnung wird außerdem „</a:t>
            </a:r>
            <a:r>
              <a:rPr lang="de-DE" dirty="0" err="1"/>
              <a:t>maxAmperage</a:t>
            </a:r>
            <a:r>
              <a:rPr lang="de-DE" dirty="0"/>
              <a:t>“ benötigt und gespeichert)</a:t>
            </a:r>
          </a:p>
        </p:txBody>
      </p:sp>
      <p:sp>
        <p:nvSpPr>
          <p:cNvPr id="23" name="Textfeld 22"/>
          <p:cNvSpPr txBox="1"/>
          <p:nvPr/>
        </p:nvSpPr>
        <p:spPr>
          <a:xfrm>
            <a:off x="3211347" y="5019308"/>
            <a:ext cx="4919897" cy="276999"/>
          </a:xfrm>
          <a:prstGeom prst="rect">
            <a:avLst/>
          </a:prstGeom>
          <a:noFill/>
        </p:spPr>
        <p:txBody>
          <a:bodyPr wrap="square" rtlCol="0">
            <a:spAutoFit/>
          </a:bodyPr>
          <a:lstStyle/>
          <a:p>
            <a:r>
              <a:rPr lang="de-DE" dirty="0"/>
              <a:t>Zufallszahl mit Genauigkeit 0.1 wird berechnet und zurückgegeben </a:t>
            </a:r>
          </a:p>
        </p:txBody>
      </p:sp>
    </p:spTree>
    <p:extLst>
      <p:ext uri="{BB962C8B-B14F-4D97-AF65-F5344CB8AC3E}">
        <p14:creationId xmlns:p14="http://schemas.microsoft.com/office/powerpoint/2010/main" val="315623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(4)</a:t>
            </a:r>
          </a:p>
          <a:p>
            <a:pPr marL="355600" indent="-266700">
              <a:spcAft>
                <a:spcPct val="65000"/>
              </a:spcAft>
              <a:buFontTx/>
              <a:buChar char="•"/>
            </a:pPr>
            <a:r>
              <a:rPr lang="de-DE" sz="1800" dirty="0">
                <a:solidFill>
                  <a:schemeClr val="tx1"/>
                </a:solidFill>
              </a:rPr>
              <a:t>Warnung bei bestimmten Wert in aktuellen Daten</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14</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nvGraphicFramePr>
        <p:xfrm>
          <a:off x="395536" y="2738678"/>
          <a:ext cx="2232248" cy="1254201"/>
        </p:xfrm>
        <a:graphic>
          <a:graphicData uri="http://schemas.openxmlformats.org/presentationml/2006/ole">
            <mc:AlternateContent xmlns:mc="http://schemas.openxmlformats.org/markup-compatibility/2006">
              <mc:Choice xmlns:v="urn:schemas-microsoft-com:vml" Requires="v">
                <p:oleObj spid="_x0000_s31762" name="Image" r:id="rId3" imgW="4926960" imgH="2768040" progId="Photoshop.Image.15">
                  <p:embed/>
                </p:oleObj>
              </mc:Choice>
              <mc:Fallback>
                <p:oleObj name="Image" r:id="rId3" imgW="4926960" imgH="2768040" progId="Photoshop.Image.15">
                  <p:embed/>
                  <p:pic>
                    <p:nvPicPr>
                      <p:cNvPr id="2" name="Objekt 1"/>
                      <p:cNvPicPr/>
                      <p:nvPr/>
                    </p:nvPicPr>
                    <p:blipFill>
                      <a:blip r:embed="rId4"/>
                      <a:stretch>
                        <a:fillRect/>
                      </a:stretch>
                    </p:blipFill>
                    <p:spPr>
                      <a:xfrm>
                        <a:off x="395536" y="2738678"/>
                        <a:ext cx="2232248" cy="1254201"/>
                      </a:xfrm>
                      <a:prstGeom prst="rect">
                        <a:avLst/>
                      </a:prstGeom>
                      <a:noFill/>
                    </p:spPr>
                  </p:pic>
                </p:oleObj>
              </mc:Fallback>
            </mc:AlternateContent>
          </a:graphicData>
        </a:graphic>
      </p:graphicFrame>
      <p:sp>
        <p:nvSpPr>
          <p:cNvPr id="13" name="Rechteck 12"/>
          <p:cNvSpPr/>
          <p:nvPr/>
        </p:nvSpPr>
        <p:spPr bwMode="auto">
          <a:xfrm>
            <a:off x="755576" y="3289990"/>
            <a:ext cx="1368152" cy="140824"/>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cxnSp>
        <p:nvCxnSpPr>
          <p:cNvPr id="16" name="Gerade Verbindung mit Pfeil 15"/>
          <p:cNvCxnSpPr>
            <a:cxnSpLocks/>
          </p:cNvCxnSpPr>
          <p:nvPr/>
        </p:nvCxnSpPr>
        <p:spPr bwMode="auto">
          <a:xfrm flipH="1">
            <a:off x="1041898" y="3407179"/>
            <a:ext cx="1084142" cy="926261"/>
          </a:xfrm>
          <a:prstGeom prst="straightConnector1">
            <a:avLst/>
          </a:prstGeom>
          <a:solidFill>
            <a:schemeClr val="tx2"/>
          </a:solidFill>
          <a:ln w="9525" cap="flat" cmpd="sng" algn="ctr">
            <a:solidFill>
              <a:schemeClr val="tx2"/>
            </a:solidFill>
            <a:prstDash val="solid"/>
            <a:round/>
            <a:headEnd type="none" w="med" len="med"/>
            <a:tailEnd type="triangle"/>
          </a:ln>
          <a:effectLst/>
        </p:spPr>
      </p:cxnSp>
      <p:sp>
        <p:nvSpPr>
          <p:cNvPr id="20" name="Textfeld 19"/>
          <p:cNvSpPr txBox="1"/>
          <p:nvPr/>
        </p:nvSpPr>
        <p:spPr>
          <a:xfrm>
            <a:off x="-396552" y="2419884"/>
            <a:ext cx="4171670" cy="276999"/>
          </a:xfrm>
          <a:prstGeom prst="rect">
            <a:avLst/>
          </a:prstGeom>
          <a:noFill/>
        </p:spPr>
        <p:txBody>
          <a:bodyPr wrap="square" rtlCol="0">
            <a:spAutoFit/>
          </a:bodyPr>
          <a:lstStyle/>
          <a:p>
            <a:r>
              <a:rPr lang="de-DE" dirty="0"/>
              <a:t>Aufruf beim Laden der Seite ($(</a:t>
            </a:r>
            <a:r>
              <a:rPr lang="de-DE" dirty="0" err="1"/>
              <a:t>document</a:t>
            </a:r>
            <a:r>
              <a:rPr lang="de-DE" dirty="0"/>
              <a:t>).</a:t>
            </a:r>
            <a:r>
              <a:rPr lang="de-DE" dirty="0" err="1"/>
              <a:t>ready</a:t>
            </a:r>
            <a:r>
              <a:rPr lang="de-DE" dirty="0"/>
              <a:t>) </a:t>
            </a:r>
          </a:p>
        </p:txBody>
      </p:sp>
      <p:sp>
        <p:nvSpPr>
          <p:cNvPr id="21" name="Textfeld 20"/>
          <p:cNvSpPr txBox="1"/>
          <p:nvPr/>
        </p:nvSpPr>
        <p:spPr>
          <a:xfrm>
            <a:off x="248825" y="5305619"/>
            <a:ext cx="7750169" cy="830997"/>
          </a:xfrm>
          <a:prstGeom prst="rect">
            <a:avLst/>
          </a:prstGeom>
          <a:noFill/>
        </p:spPr>
        <p:txBody>
          <a:bodyPr wrap="square" rtlCol="0">
            <a:spAutoFit/>
          </a:bodyPr>
          <a:lstStyle/>
          <a:p>
            <a:r>
              <a:rPr lang="de-DE" dirty="0"/>
              <a:t>Zugriff auf Einträge von HTML-Elementen mit </a:t>
            </a:r>
            <a:r>
              <a:rPr lang="de-DE" dirty="0" err="1"/>
              <a:t>id</a:t>
            </a:r>
            <a:r>
              <a:rPr lang="de-DE" dirty="0"/>
              <a:t>=„</a:t>
            </a:r>
            <a:r>
              <a:rPr lang="de-DE" dirty="0" err="1"/>
              <a:t>amperage</a:t>
            </a:r>
            <a:r>
              <a:rPr lang="de-DE" dirty="0"/>
              <a:t>“ und „</a:t>
            </a:r>
            <a:r>
              <a:rPr lang="de-DE" dirty="0" err="1"/>
              <a:t>maxAmperage</a:t>
            </a:r>
            <a:r>
              <a:rPr lang="de-DE" dirty="0"/>
              <a:t>“, die die aktuelle und maximale Belastung des Zählers angeben.  Wenn „</a:t>
            </a:r>
            <a:r>
              <a:rPr lang="de-DE" dirty="0" err="1"/>
              <a:t>amperage</a:t>
            </a:r>
            <a:r>
              <a:rPr lang="de-DE" dirty="0"/>
              <a:t>“ größer ist als „</a:t>
            </a:r>
            <a:r>
              <a:rPr lang="de-DE" dirty="0" err="1"/>
              <a:t>maxAmperage</a:t>
            </a:r>
            <a:r>
              <a:rPr lang="de-DE" dirty="0"/>
              <a:t>“ wird in das HTML-Element mit der </a:t>
            </a:r>
            <a:r>
              <a:rPr lang="de-DE" dirty="0" err="1"/>
              <a:t>id</a:t>
            </a:r>
            <a:r>
              <a:rPr lang="de-DE" dirty="0"/>
              <a:t>=„</a:t>
            </a:r>
            <a:r>
              <a:rPr lang="de-DE" dirty="0" err="1"/>
              <a:t>warningMaxAmperage</a:t>
            </a:r>
            <a:r>
              <a:rPr lang="de-DE" dirty="0"/>
              <a:t>“ ein &lt;p&gt; Element mit einer Warnung eingefügt (Z.27f). Es taucht dann als </a:t>
            </a:r>
            <a:r>
              <a:rPr lang="de-DE" dirty="0" err="1"/>
              <a:t>Footer</a:t>
            </a:r>
            <a:r>
              <a:rPr lang="de-DE" dirty="0"/>
              <a:t> auf der Seite auf</a:t>
            </a:r>
          </a:p>
        </p:txBody>
      </p:sp>
      <p:graphicFrame>
        <p:nvGraphicFramePr>
          <p:cNvPr id="4" name="Objekt 3"/>
          <p:cNvGraphicFramePr>
            <a:graphicFrameLocks noChangeAspect="1"/>
          </p:cNvGraphicFramePr>
          <p:nvPr>
            <p:extLst>
              <p:ext uri="{D42A27DB-BD31-4B8C-83A1-F6EECF244321}">
                <p14:modId xmlns:p14="http://schemas.microsoft.com/office/powerpoint/2010/main" val="1845569016"/>
              </p:ext>
            </p:extLst>
          </p:nvPr>
        </p:nvGraphicFramePr>
        <p:xfrm>
          <a:off x="392872" y="4366663"/>
          <a:ext cx="7606122" cy="895304"/>
        </p:xfrm>
        <a:graphic>
          <a:graphicData uri="http://schemas.openxmlformats.org/presentationml/2006/ole">
            <mc:AlternateContent xmlns:mc="http://schemas.openxmlformats.org/markup-compatibility/2006">
              <mc:Choice xmlns:v="urn:schemas-microsoft-com:vml" Requires="v">
                <p:oleObj spid="_x0000_s31763" name="Image" r:id="rId5" imgW="19110960" imgH="2247480" progId="Photoshop.Image.15">
                  <p:embed/>
                </p:oleObj>
              </mc:Choice>
              <mc:Fallback>
                <p:oleObj name="Image" r:id="rId5" imgW="19110960" imgH="2247480" progId="Photoshop.Image.15">
                  <p:embed/>
                  <p:pic>
                    <p:nvPicPr>
                      <p:cNvPr id="0" name=""/>
                      <p:cNvPicPr/>
                      <p:nvPr/>
                    </p:nvPicPr>
                    <p:blipFill>
                      <a:blip r:embed="rId6"/>
                      <a:stretch>
                        <a:fillRect/>
                      </a:stretch>
                    </p:blipFill>
                    <p:spPr>
                      <a:xfrm>
                        <a:off x="392872" y="4366663"/>
                        <a:ext cx="7606122" cy="895304"/>
                      </a:xfrm>
                      <a:prstGeom prst="rect">
                        <a:avLst/>
                      </a:prstGeom>
                    </p:spPr>
                  </p:pic>
                </p:oleObj>
              </mc:Fallback>
            </mc:AlternateContent>
          </a:graphicData>
        </a:graphic>
      </p:graphicFrame>
    </p:spTree>
    <p:extLst>
      <p:ext uri="{BB962C8B-B14F-4D97-AF65-F5344CB8AC3E}">
        <p14:creationId xmlns:p14="http://schemas.microsoft.com/office/powerpoint/2010/main" val="169932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p:cNvGraphicFramePr>
            <a:graphicFrameLocks noChangeAspect="1"/>
          </p:cNvGraphicFramePr>
          <p:nvPr>
            <p:extLst>
              <p:ext uri="{D42A27DB-BD31-4B8C-83A1-F6EECF244321}">
                <p14:modId xmlns:p14="http://schemas.microsoft.com/office/powerpoint/2010/main" val="370291319"/>
              </p:ext>
            </p:extLst>
          </p:nvPr>
        </p:nvGraphicFramePr>
        <p:xfrm>
          <a:off x="3332253" y="2672529"/>
          <a:ext cx="5823773" cy="2019300"/>
        </p:xfrm>
        <a:graphic>
          <a:graphicData uri="http://schemas.openxmlformats.org/presentationml/2006/ole">
            <mc:AlternateContent xmlns:mc="http://schemas.openxmlformats.org/markup-compatibility/2006">
              <mc:Choice xmlns:v="urn:schemas-microsoft-com:vml" Requires="v">
                <p:oleObj spid="_x0000_s32784" name="Image" r:id="rId3" imgW="12304440" imgH="3999960" progId="Photoshop.Image.15">
                  <p:embed/>
                </p:oleObj>
              </mc:Choice>
              <mc:Fallback>
                <p:oleObj name="Image" r:id="rId3" imgW="12304440" imgH="3999960" progId="Photoshop.Image.15">
                  <p:embed/>
                  <p:pic>
                    <p:nvPicPr>
                      <p:cNvPr id="0" name=""/>
                      <p:cNvPicPr/>
                      <p:nvPr/>
                    </p:nvPicPr>
                    <p:blipFill>
                      <a:blip r:embed="rId4"/>
                      <a:stretch>
                        <a:fillRect/>
                      </a:stretch>
                    </p:blipFill>
                    <p:spPr>
                      <a:xfrm>
                        <a:off x="3332253" y="2672529"/>
                        <a:ext cx="5823773" cy="2019300"/>
                      </a:xfrm>
                      <a:prstGeom prst="rect">
                        <a:avLst/>
                      </a:prstGeom>
                    </p:spPr>
                  </p:pic>
                </p:oleObj>
              </mc:Fallback>
            </mc:AlternateContent>
          </a:graphicData>
        </a:graphic>
      </p:graphicFrame>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(5)</a:t>
            </a:r>
          </a:p>
          <a:p>
            <a:pPr marL="355600" indent="-266700">
              <a:spcAft>
                <a:spcPct val="65000"/>
              </a:spcAft>
              <a:buFontTx/>
              <a:buChar char="•"/>
            </a:pPr>
            <a:r>
              <a:rPr lang="de-DE" sz="1800" dirty="0">
                <a:solidFill>
                  <a:schemeClr val="tx1"/>
                </a:solidFill>
              </a:rPr>
              <a:t>Tabelle mit Eintragungen aus Forms</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15</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440196681"/>
              </p:ext>
            </p:extLst>
          </p:nvPr>
        </p:nvGraphicFramePr>
        <p:xfrm>
          <a:off x="395536" y="2746121"/>
          <a:ext cx="2232248" cy="1254201"/>
        </p:xfrm>
        <a:graphic>
          <a:graphicData uri="http://schemas.openxmlformats.org/presentationml/2006/ole">
            <mc:AlternateContent xmlns:mc="http://schemas.openxmlformats.org/markup-compatibility/2006">
              <mc:Choice xmlns:v="urn:schemas-microsoft-com:vml" Requires="v">
                <p:oleObj spid="_x0000_s32785" name="Image" r:id="rId5" imgW="4926960" imgH="2768040" progId="Photoshop.Image.15">
                  <p:embed/>
                </p:oleObj>
              </mc:Choice>
              <mc:Fallback>
                <p:oleObj name="Image" r:id="rId5" imgW="4926960" imgH="2768040" progId="Photoshop.Image.15">
                  <p:embed/>
                  <p:pic>
                    <p:nvPicPr>
                      <p:cNvPr id="2" name="Objekt 1"/>
                      <p:cNvPicPr/>
                      <p:nvPr/>
                    </p:nvPicPr>
                    <p:blipFill>
                      <a:blip r:embed="rId6"/>
                      <a:stretch>
                        <a:fillRect/>
                      </a:stretch>
                    </p:blipFill>
                    <p:spPr>
                      <a:xfrm>
                        <a:off x="395536" y="2746121"/>
                        <a:ext cx="2232248" cy="1254201"/>
                      </a:xfrm>
                      <a:prstGeom prst="rect">
                        <a:avLst/>
                      </a:prstGeom>
                      <a:noFill/>
                    </p:spPr>
                  </p:pic>
                </p:oleObj>
              </mc:Fallback>
            </mc:AlternateContent>
          </a:graphicData>
        </a:graphic>
      </p:graphicFrame>
      <p:sp>
        <p:nvSpPr>
          <p:cNvPr id="13" name="Rechteck 12"/>
          <p:cNvSpPr/>
          <p:nvPr/>
        </p:nvSpPr>
        <p:spPr bwMode="auto">
          <a:xfrm>
            <a:off x="755576" y="3563166"/>
            <a:ext cx="1751177" cy="140824"/>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20" name="Textfeld 19"/>
          <p:cNvSpPr txBox="1"/>
          <p:nvPr/>
        </p:nvSpPr>
        <p:spPr>
          <a:xfrm>
            <a:off x="-391758" y="2419884"/>
            <a:ext cx="4099662" cy="276999"/>
          </a:xfrm>
          <a:prstGeom prst="rect">
            <a:avLst/>
          </a:prstGeom>
          <a:noFill/>
        </p:spPr>
        <p:txBody>
          <a:bodyPr wrap="square" rtlCol="0">
            <a:spAutoFit/>
          </a:bodyPr>
          <a:lstStyle/>
          <a:p>
            <a:r>
              <a:rPr lang="de-DE" dirty="0"/>
              <a:t>Aufruf beim Laden der Seite ($(</a:t>
            </a:r>
            <a:r>
              <a:rPr lang="de-DE" dirty="0" err="1"/>
              <a:t>document</a:t>
            </a:r>
            <a:r>
              <a:rPr lang="de-DE" dirty="0"/>
              <a:t>).</a:t>
            </a:r>
            <a:r>
              <a:rPr lang="de-DE" dirty="0" err="1"/>
              <a:t>ready</a:t>
            </a:r>
            <a:r>
              <a:rPr lang="de-DE" dirty="0"/>
              <a:t>) </a:t>
            </a:r>
          </a:p>
        </p:txBody>
      </p:sp>
      <p:cxnSp>
        <p:nvCxnSpPr>
          <p:cNvPr id="16" name="Gerade Verbindung mit Pfeil 15"/>
          <p:cNvCxnSpPr>
            <a:cxnSpLocks/>
          </p:cNvCxnSpPr>
          <p:nvPr/>
        </p:nvCxnSpPr>
        <p:spPr bwMode="auto">
          <a:xfrm flipV="1">
            <a:off x="2506753" y="2765506"/>
            <a:ext cx="1126746" cy="813848"/>
          </a:xfrm>
          <a:prstGeom prst="straightConnector1">
            <a:avLst/>
          </a:prstGeom>
          <a:solidFill>
            <a:schemeClr val="tx2"/>
          </a:solidFill>
          <a:ln w="9525" cap="flat" cmpd="sng" algn="ctr">
            <a:solidFill>
              <a:schemeClr val="tx2"/>
            </a:solidFill>
            <a:prstDash val="solid"/>
            <a:round/>
            <a:headEnd type="none" w="med" len="med"/>
            <a:tailEnd type="triangle"/>
          </a:ln>
          <a:effectLst/>
        </p:spPr>
      </p:cxnSp>
      <p:sp>
        <p:nvSpPr>
          <p:cNvPr id="15" name="Textfeld 14"/>
          <p:cNvSpPr txBox="1"/>
          <p:nvPr/>
        </p:nvSpPr>
        <p:spPr>
          <a:xfrm>
            <a:off x="-103037" y="3997807"/>
            <a:ext cx="3165955" cy="830997"/>
          </a:xfrm>
          <a:prstGeom prst="rect">
            <a:avLst/>
          </a:prstGeom>
          <a:noFill/>
        </p:spPr>
        <p:txBody>
          <a:bodyPr wrap="square" rtlCol="0">
            <a:spAutoFit/>
          </a:bodyPr>
          <a:lstStyle/>
          <a:p>
            <a:r>
              <a:rPr lang="de-DE" dirty="0"/>
              <a:t>Der eingerahmte </a:t>
            </a:r>
            <a:r>
              <a:rPr lang="de-DE" dirty="0" err="1"/>
              <a:t>jQuery</a:t>
            </a:r>
            <a:r>
              <a:rPr lang="de-DE" dirty="0"/>
              <a:t>-Ausdruck wartet auf einen Klick auf den HTML-Button „</a:t>
            </a:r>
            <a:r>
              <a:rPr lang="de-DE" dirty="0" err="1"/>
              <a:t>readSubmit</a:t>
            </a:r>
            <a:r>
              <a:rPr lang="de-DE" dirty="0"/>
              <a:t>“ und führt dann die </a:t>
            </a:r>
            <a:r>
              <a:rPr lang="de-DE" dirty="0" err="1"/>
              <a:t>read</a:t>
            </a:r>
            <a:r>
              <a:rPr lang="de-DE" dirty="0"/>
              <a:t>-Funktion aus</a:t>
            </a:r>
          </a:p>
        </p:txBody>
      </p:sp>
      <p:sp>
        <p:nvSpPr>
          <p:cNvPr id="17" name="Textfeld 16"/>
          <p:cNvSpPr txBox="1"/>
          <p:nvPr/>
        </p:nvSpPr>
        <p:spPr>
          <a:xfrm>
            <a:off x="3259318" y="4760520"/>
            <a:ext cx="5884682" cy="646331"/>
          </a:xfrm>
          <a:prstGeom prst="rect">
            <a:avLst/>
          </a:prstGeom>
          <a:noFill/>
        </p:spPr>
        <p:txBody>
          <a:bodyPr wrap="square" rtlCol="0">
            <a:spAutoFit/>
          </a:bodyPr>
          <a:lstStyle/>
          <a:p>
            <a:r>
              <a:rPr lang="de-DE" dirty="0" err="1"/>
              <a:t>read</a:t>
            </a:r>
            <a:r>
              <a:rPr lang="de-DE" dirty="0"/>
              <a:t> liest die Werte der Formular-Inputs „nutz“ und „</a:t>
            </a:r>
            <a:r>
              <a:rPr lang="de-DE" dirty="0" err="1"/>
              <a:t>aver</a:t>
            </a:r>
            <a:r>
              <a:rPr lang="de-DE" dirty="0"/>
              <a:t>“ aus und fügt sie, zusammen mit dem JavaScript-Konstrukt </a:t>
            </a:r>
            <a:r>
              <a:rPr lang="de-DE" dirty="0" err="1"/>
              <a:t>date</a:t>
            </a:r>
            <a:r>
              <a:rPr lang="de-DE" dirty="0"/>
              <a:t> = </a:t>
            </a:r>
            <a:r>
              <a:rPr lang="de-DE" dirty="0" err="1"/>
              <a:t>new</a:t>
            </a:r>
            <a:r>
              <a:rPr lang="de-DE" dirty="0"/>
              <a:t> Date() als neue </a:t>
            </a:r>
            <a:r>
              <a:rPr lang="de-DE" dirty="0" err="1"/>
              <a:t>Tablerow</a:t>
            </a:r>
            <a:r>
              <a:rPr lang="de-DE" dirty="0"/>
              <a:t> in die „</a:t>
            </a:r>
            <a:r>
              <a:rPr lang="de-DE" dirty="0" err="1"/>
              <a:t>detailstable</a:t>
            </a:r>
            <a:r>
              <a:rPr lang="de-DE" dirty="0"/>
              <a:t>“</a:t>
            </a:r>
          </a:p>
        </p:txBody>
      </p:sp>
    </p:spTree>
    <p:extLst>
      <p:ext uri="{BB962C8B-B14F-4D97-AF65-F5344CB8AC3E}">
        <p14:creationId xmlns:p14="http://schemas.microsoft.com/office/powerpoint/2010/main" val="3243954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Fertige Seite - Übersicht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16</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9" name="Objekt 8"/>
          <p:cNvGraphicFramePr>
            <a:graphicFrameLocks noChangeAspect="1"/>
          </p:cNvGraphicFramePr>
          <p:nvPr>
            <p:extLst>
              <p:ext uri="{D42A27DB-BD31-4B8C-83A1-F6EECF244321}">
                <p14:modId xmlns:p14="http://schemas.microsoft.com/office/powerpoint/2010/main" val="2941480555"/>
              </p:ext>
            </p:extLst>
          </p:nvPr>
        </p:nvGraphicFramePr>
        <p:xfrm>
          <a:off x="35495" y="1894693"/>
          <a:ext cx="9110881" cy="4486635"/>
        </p:xfrm>
        <a:graphic>
          <a:graphicData uri="http://schemas.openxmlformats.org/presentationml/2006/ole">
            <mc:AlternateContent xmlns:mc="http://schemas.openxmlformats.org/markup-compatibility/2006">
              <mc:Choice xmlns:v="urn:schemas-microsoft-com:vml" Requires="v">
                <p:oleObj spid="_x0000_s33801" name="Image" r:id="rId3" imgW="23415840" imgH="11504520" progId="Photoshop.Image.15">
                  <p:embed/>
                </p:oleObj>
              </mc:Choice>
              <mc:Fallback>
                <p:oleObj name="Image" r:id="rId3" imgW="23415840" imgH="11504520" progId="Photoshop.Image.15">
                  <p:embed/>
                  <p:pic>
                    <p:nvPicPr>
                      <p:cNvPr id="0" name=""/>
                      <p:cNvPicPr/>
                      <p:nvPr/>
                    </p:nvPicPr>
                    <p:blipFill>
                      <a:blip r:embed="rId4"/>
                      <a:stretch>
                        <a:fillRect/>
                      </a:stretch>
                    </p:blipFill>
                    <p:spPr>
                      <a:xfrm>
                        <a:off x="35495" y="1894693"/>
                        <a:ext cx="9110881" cy="4486635"/>
                      </a:xfrm>
                      <a:prstGeom prst="rect">
                        <a:avLst/>
                      </a:prstGeom>
                    </p:spPr>
                  </p:pic>
                </p:oleObj>
              </mc:Fallback>
            </mc:AlternateContent>
          </a:graphicData>
        </a:graphic>
      </p:graphicFrame>
    </p:spTree>
    <p:extLst>
      <p:ext uri="{BB962C8B-B14F-4D97-AF65-F5344CB8AC3E}">
        <p14:creationId xmlns:p14="http://schemas.microsoft.com/office/powerpoint/2010/main" val="553187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Fertige Seite - Detailansicht 1</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17</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7" name="Objekt 6"/>
          <p:cNvGraphicFramePr>
            <a:graphicFrameLocks noChangeAspect="1"/>
          </p:cNvGraphicFramePr>
          <p:nvPr>
            <p:extLst>
              <p:ext uri="{D42A27DB-BD31-4B8C-83A1-F6EECF244321}">
                <p14:modId xmlns:p14="http://schemas.microsoft.com/office/powerpoint/2010/main" val="1887385488"/>
              </p:ext>
            </p:extLst>
          </p:nvPr>
        </p:nvGraphicFramePr>
        <p:xfrm>
          <a:off x="1259632" y="1997713"/>
          <a:ext cx="6234906" cy="4205288"/>
        </p:xfrm>
        <a:graphic>
          <a:graphicData uri="http://schemas.openxmlformats.org/presentationml/2006/ole">
            <mc:AlternateContent xmlns:mc="http://schemas.openxmlformats.org/markup-compatibility/2006">
              <mc:Choice xmlns:v="urn:schemas-microsoft-com:vml" Requires="v">
                <p:oleObj spid="_x0000_s34824" name="Image" r:id="rId3" imgW="15631560" imgH="10514160" progId="Photoshop.Image.15">
                  <p:embed/>
                </p:oleObj>
              </mc:Choice>
              <mc:Fallback>
                <p:oleObj name="Image" r:id="rId3" imgW="15631560" imgH="10514160" progId="Photoshop.Image.15">
                  <p:embed/>
                  <p:pic>
                    <p:nvPicPr>
                      <p:cNvPr id="2" name="Objekt 1"/>
                      <p:cNvPicPr/>
                      <p:nvPr/>
                    </p:nvPicPr>
                    <p:blipFill>
                      <a:blip r:embed="rId4"/>
                      <a:stretch>
                        <a:fillRect/>
                      </a:stretch>
                    </p:blipFill>
                    <p:spPr>
                      <a:xfrm>
                        <a:off x="1259632" y="1997713"/>
                        <a:ext cx="6234906" cy="4205288"/>
                      </a:xfrm>
                      <a:prstGeom prst="rect">
                        <a:avLst/>
                      </a:prstGeom>
                    </p:spPr>
                  </p:pic>
                </p:oleObj>
              </mc:Fallback>
            </mc:AlternateContent>
          </a:graphicData>
        </a:graphic>
      </p:graphicFrame>
    </p:spTree>
    <p:extLst>
      <p:ext uri="{BB962C8B-B14F-4D97-AF65-F5344CB8AC3E}">
        <p14:creationId xmlns:p14="http://schemas.microsoft.com/office/powerpoint/2010/main" val="2491969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Fertige Seite - Detailansicht 2</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18</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7" name="Objekt 6"/>
          <p:cNvGraphicFramePr>
            <a:graphicFrameLocks noChangeAspect="1"/>
          </p:cNvGraphicFramePr>
          <p:nvPr>
            <p:extLst>
              <p:ext uri="{D42A27DB-BD31-4B8C-83A1-F6EECF244321}">
                <p14:modId xmlns:p14="http://schemas.microsoft.com/office/powerpoint/2010/main" val="2177862428"/>
              </p:ext>
            </p:extLst>
          </p:nvPr>
        </p:nvGraphicFramePr>
        <p:xfrm>
          <a:off x="179512" y="2033399"/>
          <a:ext cx="8519052" cy="4135290"/>
        </p:xfrm>
        <a:graphic>
          <a:graphicData uri="http://schemas.openxmlformats.org/presentationml/2006/ole">
            <mc:AlternateContent xmlns:mc="http://schemas.openxmlformats.org/markup-compatibility/2006">
              <mc:Choice xmlns:v="urn:schemas-microsoft-com:vml" Requires="v">
                <p:oleObj spid="_x0000_s35847" name="Image" r:id="rId3" imgW="23961600" imgH="11606040" progId="Photoshop.Image.15">
                  <p:embed/>
                </p:oleObj>
              </mc:Choice>
              <mc:Fallback>
                <p:oleObj name="Image" r:id="rId3" imgW="23961600" imgH="11606040" progId="Photoshop.Image.15">
                  <p:embed/>
                  <p:pic>
                    <p:nvPicPr>
                      <p:cNvPr id="0" name=""/>
                      <p:cNvPicPr/>
                      <p:nvPr/>
                    </p:nvPicPr>
                    <p:blipFill>
                      <a:blip r:embed="rId4"/>
                      <a:stretch>
                        <a:fillRect/>
                      </a:stretch>
                    </p:blipFill>
                    <p:spPr>
                      <a:xfrm>
                        <a:off x="179512" y="2033399"/>
                        <a:ext cx="8519052" cy="4135290"/>
                      </a:xfrm>
                      <a:prstGeom prst="rect">
                        <a:avLst/>
                      </a:prstGeom>
                    </p:spPr>
                  </p:pic>
                </p:oleObj>
              </mc:Fallback>
            </mc:AlternateContent>
          </a:graphicData>
        </a:graphic>
      </p:graphicFrame>
    </p:spTree>
    <p:extLst>
      <p:ext uri="{BB962C8B-B14F-4D97-AF65-F5344CB8AC3E}">
        <p14:creationId xmlns:p14="http://schemas.microsoft.com/office/powerpoint/2010/main" val="9529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061325" cy="3960440"/>
          </a:xfrm>
        </p:spPr>
        <p:txBody>
          <a:bodyPr numCol="1"/>
          <a:lstStyle/>
          <a:p>
            <a:pPr marL="88900" indent="0">
              <a:lnSpc>
                <a:spcPct val="100000"/>
              </a:lnSpc>
              <a:spcAft>
                <a:spcPct val="65000"/>
              </a:spcAft>
            </a:pPr>
            <a:r>
              <a:rPr lang="de-DE" sz="2400" dirty="0">
                <a:solidFill>
                  <a:srgbClr val="C50E1F"/>
                </a:solidFill>
              </a:rPr>
              <a:t>Konzept der Webapplikation</a:t>
            </a:r>
          </a:p>
          <a:p>
            <a:pPr marL="355600" indent="-266700">
              <a:spcAft>
                <a:spcPct val="65000"/>
              </a:spcAft>
              <a:buFontTx/>
              <a:buChar char="•"/>
            </a:pPr>
            <a:r>
              <a:rPr lang="de-DE" sz="1800" b="1" dirty="0">
                <a:solidFill>
                  <a:schemeClr val="tx1"/>
                </a:solidFill>
              </a:rPr>
              <a:t>Anforderung:</a:t>
            </a:r>
            <a:r>
              <a:rPr lang="de-DE" sz="1800" dirty="0">
                <a:solidFill>
                  <a:schemeClr val="tx1"/>
                </a:solidFill>
              </a:rPr>
              <a:t> Gesamtübersicht + 2 individuelle Detailseiten</a:t>
            </a:r>
          </a:p>
          <a:p>
            <a:pPr marL="88900" indent="0">
              <a:spcAft>
                <a:spcPct val="65000"/>
              </a:spcAft>
            </a:pPr>
            <a:r>
              <a:rPr lang="de-DE" sz="1800" dirty="0">
                <a:solidFill>
                  <a:schemeClr val="tx1"/>
                </a:solidFill>
              </a:rPr>
              <a:t>    drei statische HTML-Seiten</a:t>
            </a:r>
          </a:p>
          <a:p>
            <a:pPr marL="355600" indent="-266700">
              <a:spcAft>
                <a:spcPct val="65000"/>
              </a:spcAft>
              <a:buFontTx/>
              <a:buChar char="•"/>
            </a:pPr>
            <a:r>
              <a:rPr lang="de-DE" sz="1800" dirty="0">
                <a:solidFill>
                  <a:schemeClr val="tx1"/>
                </a:solidFill>
              </a:rPr>
              <a:t>Übersicht: </a:t>
            </a:r>
          </a:p>
          <a:p>
            <a:pPr marL="796925" lvl="1" indent="-266700">
              <a:spcAft>
                <a:spcPct val="65000"/>
              </a:spcAft>
              <a:buFontTx/>
              <a:buChar char="•"/>
            </a:pPr>
            <a:r>
              <a:rPr lang="de-DE" sz="1800" dirty="0">
                <a:solidFill>
                  <a:schemeClr val="tx1"/>
                </a:solidFill>
              </a:rPr>
              <a:t>tabellarische Auflistung der eingetragenen Smart Meters</a:t>
            </a:r>
          </a:p>
          <a:p>
            <a:pPr marL="796925" lvl="1" indent="-266700">
              <a:spcAft>
                <a:spcPct val="65000"/>
              </a:spcAft>
              <a:buFontTx/>
              <a:buChar char="•"/>
            </a:pPr>
            <a:r>
              <a:rPr lang="de-DE" sz="1800" dirty="0">
                <a:solidFill>
                  <a:schemeClr val="tx1"/>
                </a:solidFill>
              </a:rPr>
              <a:t>Funktionalität: Navigationsmöglichkeit zu Detailseiten</a:t>
            </a:r>
          </a:p>
          <a:p>
            <a:pPr marL="355600" indent="-266700">
              <a:spcAft>
                <a:spcPct val="65000"/>
              </a:spcAft>
              <a:buFontTx/>
              <a:buChar char="•"/>
            </a:pPr>
            <a:r>
              <a:rPr lang="de-DE" sz="1800" dirty="0">
                <a:solidFill>
                  <a:schemeClr val="tx1"/>
                </a:solidFill>
              </a:rPr>
              <a:t>Detailseiten (2x):</a:t>
            </a:r>
          </a:p>
          <a:p>
            <a:pPr marL="796925" lvl="1" indent="-266700">
              <a:spcAft>
                <a:spcPct val="65000"/>
              </a:spcAft>
              <a:buFontTx/>
              <a:buChar char="•"/>
            </a:pPr>
            <a:r>
              <a:rPr lang="de-DE" sz="1800" dirty="0">
                <a:solidFill>
                  <a:schemeClr val="tx1"/>
                </a:solidFill>
              </a:rPr>
              <a:t>Abbildung statischer &amp; dynamischer Informationen zum gewählten Gerät</a:t>
            </a:r>
          </a:p>
          <a:p>
            <a:pPr marL="796925" lvl="1" indent="-266700">
              <a:spcAft>
                <a:spcPct val="65000"/>
              </a:spcAft>
              <a:buFontTx/>
              <a:buChar char="•"/>
            </a:pPr>
            <a:r>
              <a:rPr lang="de-DE" sz="1800" dirty="0">
                <a:solidFill>
                  <a:schemeClr val="tx1"/>
                </a:solidFill>
              </a:rPr>
              <a:t>Funktionalität: „Ablese“-Button zum Speichern von eigenen Daten und automatisch generiertem Datum in Tabelle, Navigation zurück zur Übersichtsseite</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2</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8" name="Pfeil: nach rechts 7"/>
          <p:cNvSpPr/>
          <p:nvPr/>
        </p:nvSpPr>
        <p:spPr bwMode="auto">
          <a:xfrm>
            <a:off x="539552" y="2492896"/>
            <a:ext cx="216024" cy="216024"/>
          </a:xfrm>
          <a:prstGeom prst="rightArrow">
            <a:avLst/>
          </a:prstGeom>
          <a:solidFill>
            <a:schemeClr val="tx2"/>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p:cNvSpPr/>
          <p:nvPr/>
        </p:nvSpPr>
        <p:spPr bwMode="auto">
          <a:xfrm>
            <a:off x="2555776" y="3283466"/>
            <a:ext cx="3312368" cy="3284984"/>
          </a:xfrm>
          <a:prstGeom prst="rect">
            <a:avLst/>
          </a:prstGeom>
          <a:solidFill>
            <a:srgbClr val="D67F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 name="Inhaltsplatzhalter 2"/>
          <p:cNvSpPr>
            <a:spLocks noGrp="1"/>
          </p:cNvSpPr>
          <p:nvPr>
            <p:ph idx="1"/>
          </p:nvPr>
        </p:nvSpPr>
        <p:spPr>
          <a:xfrm>
            <a:off x="539552" y="1412777"/>
            <a:ext cx="8061325" cy="2200779"/>
          </a:xfrm>
        </p:spPr>
        <p:txBody>
          <a:bodyPr numCol="1"/>
          <a:lstStyle/>
          <a:p>
            <a:pPr marL="88900" indent="0">
              <a:lnSpc>
                <a:spcPct val="100000"/>
              </a:lnSpc>
              <a:spcAft>
                <a:spcPct val="65000"/>
              </a:spcAft>
            </a:pPr>
            <a:r>
              <a:rPr lang="de-DE" sz="2400" dirty="0">
                <a:solidFill>
                  <a:srgbClr val="C50E1F"/>
                </a:solidFill>
              </a:rPr>
              <a:t>Konzept der Webapplikation (2)</a:t>
            </a:r>
          </a:p>
          <a:p>
            <a:pPr marL="355600" indent="-266700">
              <a:spcAft>
                <a:spcPct val="65000"/>
              </a:spcAft>
              <a:buFontTx/>
              <a:buChar char="•"/>
            </a:pPr>
            <a:r>
              <a:rPr lang="de-DE" sz="1800" b="1" dirty="0">
                <a:solidFill>
                  <a:schemeClr val="tx1"/>
                </a:solidFill>
              </a:rPr>
              <a:t>Welche Technologie wird eingesetzt?</a:t>
            </a:r>
          </a:p>
          <a:p>
            <a:pPr marL="355600" indent="-266700">
              <a:spcAft>
                <a:spcPct val="65000"/>
              </a:spcAft>
              <a:buFontTx/>
              <a:buChar char="•"/>
            </a:pPr>
            <a:r>
              <a:rPr lang="de-DE" sz="1800" dirty="0">
                <a:solidFill>
                  <a:schemeClr val="tx1"/>
                </a:solidFill>
              </a:rPr>
              <a:t>HTML-Seiten, erweitert um einheitliches Design mit CSS</a:t>
            </a:r>
          </a:p>
          <a:p>
            <a:pPr marL="355600" indent="-266700">
              <a:spcAft>
                <a:spcPct val="65000"/>
              </a:spcAft>
              <a:buFontTx/>
              <a:buChar char="•"/>
            </a:pPr>
            <a:r>
              <a:rPr lang="de-DE" sz="1800" dirty="0">
                <a:solidFill>
                  <a:schemeClr val="tx1"/>
                </a:solidFill>
              </a:rPr>
              <a:t>JavaScript auf Detailseiten für dynamische Informationen („</a:t>
            </a:r>
            <a:r>
              <a:rPr lang="de-DE" sz="1800" i="1" dirty="0">
                <a:solidFill>
                  <a:schemeClr val="tx1"/>
                </a:solidFill>
              </a:rPr>
              <a:t>aktuellen Status des Geräts</a:t>
            </a:r>
            <a:r>
              <a:rPr lang="de-DE" sz="1800" dirty="0">
                <a:solidFill>
                  <a:schemeClr val="tx1"/>
                </a:solidFill>
              </a:rPr>
              <a:t>“)</a:t>
            </a:r>
          </a:p>
          <a:p>
            <a:pPr marL="355600" indent="-266700">
              <a:spcAft>
                <a:spcPct val="65000"/>
              </a:spcAft>
              <a:buFontTx/>
              <a:buChar char="•"/>
            </a:pPr>
            <a:endParaRPr lang="de-DE" sz="1800" dirty="0">
              <a:solidFill>
                <a:schemeClr val="tx1"/>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3</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grpSp>
        <p:nvGrpSpPr>
          <p:cNvPr id="10" name="Gruppieren 9"/>
          <p:cNvGrpSpPr/>
          <p:nvPr/>
        </p:nvGrpSpPr>
        <p:grpSpPr>
          <a:xfrm>
            <a:off x="2699792" y="4361373"/>
            <a:ext cx="1080120" cy="1370365"/>
            <a:chOff x="1835696" y="5154979"/>
            <a:chExt cx="1080120" cy="1370365"/>
          </a:xfrm>
        </p:grpSpPr>
        <p:grpSp>
          <p:nvGrpSpPr>
            <p:cNvPr id="7" name="Gruppieren 6"/>
            <p:cNvGrpSpPr/>
            <p:nvPr/>
          </p:nvGrpSpPr>
          <p:grpSpPr>
            <a:xfrm>
              <a:off x="1835696" y="5154979"/>
              <a:ext cx="1080120" cy="1114870"/>
              <a:chOff x="2411760" y="5194450"/>
              <a:chExt cx="1080120" cy="1114870"/>
            </a:xfrm>
          </p:grpSpPr>
          <p:sp>
            <p:nvSpPr>
              <p:cNvPr id="2" name="Rechteck 1"/>
              <p:cNvSpPr/>
              <p:nvPr/>
            </p:nvSpPr>
            <p:spPr bwMode="auto">
              <a:xfrm>
                <a:off x="2483768" y="5194450"/>
                <a:ext cx="1008112" cy="1042862"/>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4" name="Textfeld 3"/>
              <p:cNvSpPr txBox="1"/>
              <p:nvPr/>
            </p:nvSpPr>
            <p:spPr>
              <a:xfrm>
                <a:off x="2411760" y="5970766"/>
                <a:ext cx="785447" cy="338554"/>
              </a:xfrm>
              <a:prstGeom prst="rect">
                <a:avLst/>
              </a:prstGeom>
              <a:noFill/>
            </p:spPr>
            <p:txBody>
              <a:bodyPr wrap="square" rtlCol="0">
                <a:spAutoFit/>
              </a:bodyPr>
              <a:lstStyle/>
              <a:p>
                <a:r>
                  <a:rPr lang="de-DE" sz="1600" b="1" dirty="0">
                    <a:solidFill>
                      <a:schemeClr val="bg1"/>
                    </a:solidFill>
                  </a:rPr>
                  <a:t>HTML</a:t>
                </a:r>
              </a:p>
            </p:txBody>
          </p:sp>
        </p:grpSp>
        <p:sp>
          <p:nvSpPr>
            <p:cNvPr id="9" name="Textfeld 8"/>
            <p:cNvSpPr txBox="1"/>
            <p:nvPr/>
          </p:nvSpPr>
          <p:spPr>
            <a:xfrm>
              <a:off x="1960233" y="6248345"/>
              <a:ext cx="883575" cy="276999"/>
            </a:xfrm>
            <a:prstGeom prst="rect">
              <a:avLst/>
            </a:prstGeom>
            <a:noFill/>
          </p:spPr>
          <p:txBody>
            <a:bodyPr wrap="none" rtlCol="0">
              <a:spAutoFit/>
            </a:bodyPr>
            <a:lstStyle/>
            <a:p>
              <a:r>
                <a:rPr lang="de-DE" dirty="0"/>
                <a:t>index.html</a:t>
              </a:r>
            </a:p>
          </p:txBody>
        </p:sp>
      </p:grpSp>
      <p:grpSp>
        <p:nvGrpSpPr>
          <p:cNvPr id="11" name="Gruppieren 10"/>
          <p:cNvGrpSpPr/>
          <p:nvPr/>
        </p:nvGrpSpPr>
        <p:grpSpPr>
          <a:xfrm>
            <a:off x="4606218" y="3427482"/>
            <a:ext cx="1080120" cy="1370365"/>
            <a:chOff x="1835696" y="5154979"/>
            <a:chExt cx="1080120" cy="1370365"/>
          </a:xfrm>
        </p:grpSpPr>
        <p:grpSp>
          <p:nvGrpSpPr>
            <p:cNvPr id="12" name="Gruppieren 11"/>
            <p:cNvGrpSpPr/>
            <p:nvPr/>
          </p:nvGrpSpPr>
          <p:grpSpPr>
            <a:xfrm>
              <a:off x="1835696" y="5154979"/>
              <a:ext cx="1080120" cy="1114870"/>
              <a:chOff x="2411760" y="5194450"/>
              <a:chExt cx="1080120" cy="1114870"/>
            </a:xfrm>
          </p:grpSpPr>
          <p:sp>
            <p:nvSpPr>
              <p:cNvPr id="14" name="Rechteck 13"/>
              <p:cNvSpPr/>
              <p:nvPr/>
            </p:nvSpPr>
            <p:spPr bwMode="auto">
              <a:xfrm>
                <a:off x="2483768" y="5194450"/>
                <a:ext cx="1008112" cy="1042862"/>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15" name="Textfeld 14"/>
              <p:cNvSpPr txBox="1"/>
              <p:nvPr/>
            </p:nvSpPr>
            <p:spPr>
              <a:xfrm>
                <a:off x="2411760" y="5970766"/>
                <a:ext cx="785447" cy="338554"/>
              </a:xfrm>
              <a:prstGeom prst="rect">
                <a:avLst/>
              </a:prstGeom>
              <a:noFill/>
            </p:spPr>
            <p:txBody>
              <a:bodyPr wrap="square" rtlCol="0">
                <a:spAutoFit/>
              </a:bodyPr>
              <a:lstStyle/>
              <a:p>
                <a:r>
                  <a:rPr lang="de-DE" sz="1600" b="1" dirty="0">
                    <a:solidFill>
                      <a:schemeClr val="bg1"/>
                    </a:solidFill>
                  </a:rPr>
                  <a:t>HTML</a:t>
                </a:r>
              </a:p>
            </p:txBody>
          </p:sp>
        </p:grpSp>
        <p:sp>
          <p:nvSpPr>
            <p:cNvPr id="13" name="Textfeld 12"/>
            <p:cNvSpPr txBox="1"/>
            <p:nvPr/>
          </p:nvSpPr>
          <p:spPr>
            <a:xfrm>
              <a:off x="1913063" y="6248345"/>
              <a:ext cx="968535" cy="276999"/>
            </a:xfrm>
            <a:prstGeom prst="rect">
              <a:avLst/>
            </a:prstGeom>
            <a:noFill/>
          </p:spPr>
          <p:txBody>
            <a:bodyPr wrap="none" rtlCol="0">
              <a:spAutoFit/>
            </a:bodyPr>
            <a:lstStyle/>
            <a:p>
              <a:r>
                <a:rPr lang="de-DE" dirty="0"/>
                <a:t>detail1.html</a:t>
              </a:r>
            </a:p>
          </p:txBody>
        </p:sp>
      </p:grpSp>
      <p:grpSp>
        <p:nvGrpSpPr>
          <p:cNvPr id="16" name="Gruppieren 15"/>
          <p:cNvGrpSpPr/>
          <p:nvPr/>
        </p:nvGrpSpPr>
        <p:grpSpPr>
          <a:xfrm>
            <a:off x="4606218" y="5202467"/>
            <a:ext cx="1080120" cy="1370365"/>
            <a:chOff x="1835696" y="5154979"/>
            <a:chExt cx="1080120" cy="1370365"/>
          </a:xfrm>
        </p:grpSpPr>
        <p:grpSp>
          <p:nvGrpSpPr>
            <p:cNvPr id="17" name="Gruppieren 16"/>
            <p:cNvGrpSpPr/>
            <p:nvPr/>
          </p:nvGrpSpPr>
          <p:grpSpPr>
            <a:xfrm>
              <a:off x="1835696" y="5154979"/>
              <a:ext cx="1080120" cy="1114870"/>
              <a:chOff x="2411760" y="5194450"/>
              <a:chExt cx="1080120" cy="1114870"/>
            </a:xfrm>
          </p:grpSpPr>
          <p:sp>
            <p:nvSpPr>
              <p:cNvPr id="19" name="Rechteck 18"/>
              <p:cNvSpPr/>
              <p:nvPr/>
            </p:nvSpPr>
            <p:spPr bwMode="auto">
              <a:xfrm>
                <a:off x="2483768" y="5194450"/>
                <a:ext cx="1008112" cy="1042862"/>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20" name="Textfeld 19"/>
              <p:cNvSpPr txBox="1"/>
              <p:nvPr/>
            </p:nvSpPr>
            <p:spPr>
              <a:xfrm>
                <a:off x="2411760" y="5970766"/>
                <a:ext cx="785447" cy="338554"/>
              </a:xfrm>
              <a:prstGeom prst="rect">
                <a:avLst/>
              </a:prstGeom>
              <a:noFill/>
            </p:spPr>
            <p:txBody>
              <a:bodyPr wrap="square" rtlCol="0">
                <a:spAutoFit/>
              </a:bodyPr>
              <a:lstStyle/>
              <a:p>
                <a:r>
                  <a:rPr lang="de-DE" sz="1600" b="1" dirty="0">
                    <a:solidFill>
                      <a:schemeClr val="bg1"/>
                    </a:solidFill>
                  </a:rPr>
                  <a:t>HTML</a:t>
                </a:r>
              </a:p>
            </p:txBody>
          </p:sp>
        </p:grpSp>
        <p:sp>
          <p:nvSpPr>
            <p:cNvPr id="18" name="Textfeld 17"/>
            <p:cNvSpPr txBox="1"/>
            <p:nvPr/>
          </p:nvSpPr>
          <p:spPr>
            <a:xfrm>
              <a:off x="1913063" y="6248345"/>
              <a:ext cx="968535" cy="276999"/>
            </a:xfrm>
            <a:prstGeom prst="rect">
              <a:avLst/>
            </a:prstGeom>
            <a:noFill/>
          </p:spPr>
          <p:txBody>
            <a:bodyPr wrap="none" rtlCol="0">
              <a:spAutoFit/>
            </a:bodyPr>
            <a:lstStyle/>
            <a:p>
              <a:r>
                <a:rPr lang="de-DE" dirty="0"/>
                <a:t>detail2.html</a:t>
              </a:r>
            </a:p>
          </p:txBody>
        </p:sp>
      </p:grpSp>
      <p:cxnSp>
        <p:nvCxnSpPr>
          <p:cNvPr id="22" name="Gerade Verbindung mit Pfeil 21"/>
          <p:cNvCxnSpPr>
            <a:cxnSpLocks/>
          </p:cNvCxnSpPr>
          <p:nvPr/>
        </p:nvCxnSpPr>
        <p:spPr bwMode="auto">
          <a:xfrm flipV="1">
            <a:off x="3923928" y="4003546"/>
            <a:ext cx="576064" cy="466798"/>
          </a:xfrm>
          <a:prstGeom prst="straightConnector1">
            <a:avLst/>
          </a:prstGeom>
          <a:solidFill>
            <a:schemeClr val="tx2"/>
          </a:solidFill>
          <a:ln w="9525" cap="flat" cmpd="sng" algn="ctr">
            <a:solidFill>
              <a:schemeClr val="tx1"/>
            </a:solidFill>
            <a:prstDash val="solid"/>
            <a:round/>
            <a:headEnd type="triangle"/>
            <a:tailEnd type="triangle"/>
          </a:ln>
          <a:effectLst/>
        </p:spPr>
      </p:cxnSp>
      <p:cxnSp>
        <p:nvCxnSpPr>
          <p:cNvPr id="23" name="Gerade Verbindung mit Pfeil 22"/>
          <p:cNvCxnSpPr>
            <a:cxnSpLocks/>
          </p:cNvCxnSpPr>
          <p:nvPr/>
        </p:nvCxnSpPr>
        <p:spPr bwMode="auto">
          <a:xfrm>
            <a:off x="3941037" y="5306966"/>
            <a:ext cx="558955" cy="567723"/>
          </a:xfrm>
          <a:prstGeom prst="straightConnector1">
            <a:avLst/>
          </a:prstGeom>
          <a:solidFill>
            <a:schemeClr val="tx2"/>
          </a:solidFill>
          <a:ln w="9525" cap="flat" cmpd="sng" algn="ctr">
            <a:solidFill>
              <a:schemeClr val="tx1"/>
            </a:solidFill>
            <a:prstDash val="solid"/>
            <a:round/>
            <a:headEnd type="triangle"/>
            <a:tailEnd type="triangle"/>
          </a:ln>
          <a:effectLst/>
        </p:spPr>
      </p:cxnSp>
      <p:sp>
        <p:nvSpPr>
          <p:cNvPr id="27" name="Textfeld 26"/>
          <p:cNvSpPr txBox="1"/>
          <p:nvPr/>
        </p:nvSpPr>
        <p:spPr>
          <a:xfrm>
            <a:off x="2490409" y="6239216"/>
            <a:ext cx="785447" cy="338554"/>
          </a:xfrm>
          <a:prstGeom prst="rect">
            <a:avLst/>
          </a:prstGeom>
          <a:noFill/>
        </p:spPr>
        <p:txBody>
          <a:bodyPr wrap="square" rtlCol="0">
            <a:spAutoFit/>
          </a:bodyPr>
          <a:lstStyle/>
          <a:p>
            <a:r>
              <a:rPr lang="de-DE" sz="1600" b="1" dirty="0">
                <a:solidFill>
                  <a:schemeClr val="bg1"/>
                </a:solidFill>
              </a:rPr>
              <a:t>CSS</a:t>
            </a:r>
          </a:p>
        </p:txBody>
      </p:sp>
      <p:grpSp>
        <p:nvGrpSpPr>
          <p:cNvPr id="32" name="Gruppieren 31"/>
          <p:cNvGrpSpPr/>
          <p:nvPr/>
        </p:nvGrpSpPr>
        <p:grpSpPr>
          <a:xfrm>
            <a:off x="6090809" y="4328264"/>
            <a:ext cx="1215709" cy="1370365"/>
            <a:chOff x="1700107" y="5154979"/>
            <a:chExt cx="1215709" cy="1370365"/>
          </a:xfrm>
        </p:grpSpPr>
        <p:grpSp>
          <p:nvGrpSpPr>
            <p:cNvPr id="33" name="Gruppieren 32"/>
            <p:cNvGrpSpPr/>
            <p:nvPr/>
          </p:nvGrpSpPr>
          <p:grpSpPr>
            <a:xfrm>
              <a:off x="1700107" y="5154979"/>
              <a:ext cx="1215709" cy="1107602"/>
              <a:chOff x="2276171" y="5194450"/>
              <a:chExt cx="1215709" cy="1107602"/>
            </a:xfrm>
          </p:grpSpPr>
          <p:sp>
            <p:nvSpPr>
              <p:cNvPr id="35" name="Rechteck 34"/>
              <p:cNvSpPr/>
              <p:nvPr/>
            </p:nvSpPr>
            <p:spPr bwMode="auto">
              <a:xfrm>
                <a:off x="2483768" y="5194450"/>
                <a:ext cx="1008112" cy="1042862"/>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6" name="Textfeld 35"/>
              <p:cNvSpPr txBox="1"/>
              <p:nvPr/>
            </p:nvSpPr>
            <p:spPr>
              <a:xfrm>
                <a:off x="2276171" y="5963498"/>
                <a:ext cx="785447" cy="338554"/>
              </a:xfrm>
              <a:prstGeom prst="rect">
                <a:avLst/>
              </a:prstGeom>
              <a:noFill/>
            </p:spPr>
            <p:txBody>
              <a:bodyPr wrap="square" rtlCol="0">
                <a:spAutoFit/>
              </a:bodyPr>
              <a:lstStyle/>
              <a:p>
                <a:r>
                  <a:rPr lang="de-DE" sz="1600" b="1" dirty="0">
                    <a:solidFill>
                      <a:schemeClr val="bg1"/>
                    </a:solidFill>
                  </a:rPr>
                  <a:t>JS</a:t>
                </a:r>
              </a:p>
            </p:txBody>
          </p:sp>
        </p:grpSp>
        <p:sp>
          <p:nvSpPr>
            <p:cNvPr id="34" name="Textfeld 33"/>
            <p:cNvSpPr txBox="1"/>
            <p:nvPr/>
          </p:nvSpPr>
          <p:spPr>
            <a:xfrm>
              <a:off x="2044511" y="6248345"/>
              <a:ext cx="705642" cy="276999"/>
            </a:xfrm>
            <a:prstGeom prst="rect">
              <a:avLst/>
            </a:prstGeom>
            <a:noFill/>
          </p:spPr>
          <p:txBody>
            <a:bodyPr wrap="none" rtlCol="0">
              <a:spAutoFit/>
            </a:bodyPr>
            <a:lstStyle/>
            <a:p>
              <a:r>
                <a:rPr lang="de-DE" dirty="0"/>
                <a:t>script.js</a:t>
              </a:r>
            </a:p>
          </p:txBody>
        </p:sp>
      </p:grpSp>
      <p:cxnSp>
        <p:nvCxnSpPr>
          <p:cNvPr id="38" name="Gerade Verbindung mit Pfeil 37"/>
          <p:cNvCxnSpPr/>
          <p:nvPr/>
        </p:nvCxnSpPr>
        <p:spPr bwMode="auto">
          <a:xfrm>
            <a:off x="5727449" y="4138223"/>
            <a:ext cx="490522" cy="424547"/>
          </a:xfrm>
          <a:prstGeom prst="straightConnector1">
            <a:avLst/>
          </a:prstGeom>
          <a:solidFill>
            <a:schemeClr val="tx2"/>
          </a:solidFill>
          <a:ln w="19050" cap="flat" cmpd="sng" algn="ctr">
            <a:solidFill>
              <a:srgbClr val="00B050"/>
            </a:solidFill>
            <a:prstDash val="dash"/>
            <a:round/>
            <a:headEnd type="none" w="med" len="med"/>
            <a:tailEnd type="triangle"/>
          </a:ln>
          <a:effectLst/>
        </p:spPr>
      </p:cxnSp>
      <p:cxnSp>
        <p:nvCxnSpPr>
          <p:cNvPr id="39" name="Gerade Verbindung mit Pfeil 38"/>
          <p:cNvCxnSpPr>
            <a:cxnSpLocks/>
          </p:cNvCxnSpPr>
          <p:nvPr/>
        </p:nvCxnSpPr>
        <p:spPr bwMode="auto">
          <a:xfrm flipV="1">
            <a:off x="5738813" y="5246044"/>
            <a:ext cx="514594" cy="337788"/>
          </a:xfrm>
          <a:prstGeom prst="straightConnector1">
            <a:avLst/>
          </a:prstGeom>
          <a:solidFill>
            <a:schemeClr val="tx2"/>
          </a:solidFill>
          <a:ln w="19050" cap="flat" cmpd="sng" algn="ctr">
            <a:solidFill>
              <a:srgbClr val="00B050"/>
            </a:solidFill>
            <a:prstDash val="dash"/>
            <a:round/>
            <a:headEnd type="none" w="med" len="med"/>
            <a:tailEnd type="triangle"/>
          </a:ln>
          <a:effectLst/>
        </p:spPr>
      </p:cxnSp>
      <p:sp>
        <p:nvSpPr>
          <p:cNvPr id="41" name="Textfeld 40"/>
          <p:cNvSpPr txBox="1"/>
          <p:nvPr/>
        </p:nvSpPr>
        <p:spPr>
          <a:xfrm>
            <a:off x="3779912" y="6557963"/>
            <a:ext cx="774571" cy="276999"/>
          </a:xfrm>
          <a:prstGeom prst="rect">
            <a:avLst/>
          </a:prstGeom>
          <a:noFill/>
        </p:spPr>
        <p:txBody>
          <a:bodyPr wrap="none" rtlCol="0">
            <a:spAutoFit/>
          </a:bodyPr>
          <a:lstStyle/>
          <a:p>
            <a:r>
              <a:rPr lang="de-DE" dirty="0"/>
              <a:t>style.css</a:t>
            </a:r>
          </a:p>
        </p:txBody>
      </p:sp>
    </p:spTree>
    <p:extLst>
      <p:ext uri="{BB962C8B-B14F-4D97-AF65-F5344CB8AC3E}">
        <p14:creationId xmlns:p14="http://schemas.microsoft.com/office/powerpoint/2010/main" val="2028549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061325" cy="2200779"/>
          </a:xfrm>
        </p:spPr>
        <p:txBody>
          <a:bodyPr numCol="1"/>
          <a:lstStyle/>
          <a:p>
            <a:pPr marL="88900" indent="0">
              <a:lnSpc>
                <a:spcPct val="100000"/>
              </a:lnSpc>
              <a:spcAft>
                <a:spcPct val="65000"/>
              </a:spcAft>
            </a:pPr>
            <a:r>
              <a:rPr lang="de-DE" sz="2400" dirty="0">
                <a:solidFill>
                  <a:srgbClr val="C50E1F"/>
                </a:solidFill>
              </a:rPr>
              <a:t>Konzept der Webapplikation (3)</a:t>
            </a:r>
          </a:p>
          <a:p>
            <a:pPr marL="355600" indent="-266700">
              <a:spcAft>
                <a:spcPct val="65000"/>
              </a:spcAft>
              <a:buFontTx/>
              <a:buChar char="•"/>
            </a:pPr>
            <a:r>
              <a:rPr lang="de-DE" sz="1800" b="1" dirty="0">
                <a:solidFill>
                  <a:schemeClr val="tx1"/>
                </a:solidFill>
              </a:rPr>
              <a:t>Grundsätzliches Design der Web-App</a:t>
            </a:r>
          </a:p>
          <a:p>
            <a:pPr marL="355600" indent="-266700">
              <a:spcAft>
                <a:spcPct val="65000"/>
              </a:spcAft>
              <a:buFontTx/>
              <a:buChar char="•"/>
            </a:pPr>
            <a:r>
              <a:rPr lang="de-DE" sz="1800" dirty="0">
                <a:solidFill>
                  <a:schemeClr val="tx1"/>
                </a:solidFill>
              </a:rPr>
              <a:t>einfache tabellarische </a:t>
            </a:r>
            <a:r>
              <a:rPr lang="de-DE" sz="1800" b="1" dirty="0">
                <a:solidFill>
                  <a:schemeClr val="tx1"/>
                </a:solidFill>
              </a:rPr>
              <a:t>Übersichtsseite</a:t>
            </a:r>
            <a:r>
              <a:rPr lang="de-DE" sz="1800" dirty="0">
                <a:solidFill>
                  <a:schemeClr val="tx1"/>
                </a:solidFill>
              </a:rPr>
              <a:t> mit Produktbild, Maximalbelastung, Kennung, Link zur Detailansicht</a:t>
            </a:r>
          </a:p>
          <a:p>
            <a:pPr marL="355600" indent="-266700">
              <a:spcAft>
                <a:spcPct val="65000"/>
              </a:spcAft>
              <a:buFontTx/>
              <a:buChar char="•"/>
            </a:pPr>
            <a:r>
              <a:rPr lang="de-DE" sz="1800" b="1" dirty="0">
                <a:solidFill>
                  <a:schemeClr val="tx1"/>
                </a:solidFill>
              </a:rPr>
              <a:t>Detailansicht</a:t>
            </a:r>
            <a:r>
              <a:rPr lang="de-DE" sz="1800" dirty="0">
                <a:solidFill>
                  <a:schemeClr val="tx1"/>
                </a:solidFill>
              </a:rPr>
              <a:t> mit Produktbild, Gerätedaten, aktuellen Daten und Tabelle zur Eintragung der Ablesedaten</a:t>
            </a:r>
          </a:p>
          <a:p>
            <a:pPr marL="355600" indent="-266700">
              <a:spcAft>
                <a:spcPct val="65000"/>
              </a:spcAft>
              <a:buFontTx/>
              <a:buChar char="•"/>
            </a:pPr>
            <a:endParaRPr lang="de-DE" sz="1800" dirty="0">
              <a:solidFill>
                <a:schemeClr val="tx1"/>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4</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27" name="Textfeld 26"/>
          <p:cNvSpPr txBox="1"/>
          <p:nvPr/>
        </p:nvSpPr>
        <p:spPr>
          <a:xfrm>
            <a:off x="2490409" y="6239216"/>
            <a:ext cx="785447" cy="338554"/>
          </a:xfrm>
          <a:prstGeom prst="rect">
            <a:avLst/>
          </a:prstGeom>
          <a:noFill/>
        </p:spPr>
        <p:txBody>
          <a:bodyPr wrap="square" rtlCol="0">
            <a:spAutoFit/>
          </a:bodyPr>
          <a:lstStyle/>
          <a:p>
            <a:r>
              <a:rPr lang="de-DE" sz="1600" b="1" dirty="0">
                <a:solidFill>
                  <a:schemeClr val="bg1"/>
                </a:solidFill>
              </a:rPr>
              <a:t>CSS</a:t>
            </a:r>
          </a:p>
        </p:txBody>
      </p:sp>
      <p:grpSp>
        <p:nvGrpSpPr>
          <p:cNvPr id="61" name="Gruppieren 60"/>
          <p:cNvGrpSpPr/>
          <p:nvPr/>
        </p:nvGrpSpPr>
        <p:grpSpPr>
          <a:xfrm>
            <a:off x="1538768" y="4037006"/>
            <a:ext cx="2736304" cy="2160240"/>
            <a:chOff x="827584" y="4221088"/>
            <a:chExt cx="2736304" cy="2160240"/>
          </a:xfrm>
        </p:grpSpPr>
        <p:sp>
          <p:nvSpPr>
            <p:cNvPr id="8" name="Rechteck 7"/>
            <p:cNvSpPr/>
            <p:nvPr/>
          </p:nvSpPr>
          <p:spPr bwMode="auto">
            <a:xfrm>
              <a:off x="827584" y="4221088"/>
              <a:ext cx="2736304" cy="21602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pic>
          <p:nvPicPr>
            <p:cNvPr id="24" name="Grafik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4797149"/>
              <a:ext cx="432048" cy="256570"/>
            </a:xfrm>
            <a:prstGeom prst="rect">
              <a:avLst/>
            </a:prstGeom>
          </p:spPr>
        </p:pic>
        <p:sp>
          <p:nvSpPr>
            <p:cNvPr id="28" name="Textfeld 27"/>
            <p:cNvSpPr txBox="1"/>
            <p:nvPr/>
          </p:nvSpPr>
          <p:spPr>
            <a:xfrm>
              <a:off x="1310000" y="4387557"/>
              <a:ext cx="1721946" cy="276999"/>
            </a:xfrm>
            <a:prstGeom prst="rect">
              <a:avLst/>
            </a:prstGeom>
            <a:noFill/>
          </p:spPr>
          <p:txBody>
            <a:bodyPr wrap="none" rtlCol="0">
              <a:spAutoFit/>
            </a:bodyPr>
            <a:lstStyle/>
            <a:p>
              <a:r>
                <a:rPr lang="de-DE" dirty="0"/>
                <a:t>Smart Meter Übersicht</a:t>
              </a:r>
            </a:p>
          </p:txBody>
        </p:sp>
        <p:sp>
          <p:nvSpPr>
            <p:cNvPr id="29" name="Rechteck 28"/>
            <p:cNvSpPr/>
            <p:nvPr/>
          </p:nvSpPr>
          <p:spPr bwMode="auto">
            <a:xfrm>
              <a:off x="1691680" y="4797149"/>
              <a:ext cx="1440160" cy="2565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pic>
          <p:nvPicPr>
            <p:cNvPr id="31" name="Grafik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793" y="5257478"/>
              <a:ext cx="401693" cy="402041"/>
            </a:xfrm>
            <a:prstGeom prst="rect">
              <a:avLst/>
            </a:prstGeom>
          </p:spPr>
        </p:pic>
        <p:sp>
          <p:nvSpPr>
            <p:cNvPr id="40" name="Rechteck 39"/>
            <p:cNvSpPr/>
            <p:nvPr/>
          </p:nvSpPr>
          <p:spPr bwMode="auto">
            <a:xfrm>
              <a:off x="1691680" y="5332670"/>
              <a:ext cx="1440160" cy="2565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pic>
          <p:nvPicPr>
            <p:cNvPr id="42" name="Grafik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9471" y="5863278"/>
              <a:ext cx="329150" cy="329150"/>
            </a:xfrm>
            <a:prstGeom prst="rect">
              <a:avLst/>
            </a:prstGeom>
          </p:spPr>
        </p:pic>
        <p:sp>
          <p:nvSpPr>
            <p:cNvPr id="43" name="Rechteck 42"/>
            <p:cNvSpPr/>
            <p:nvPr/>
          </p:nvSpPr>
          <p:spPr bwMode="auto">
            <a:xfrm>
              <a:off x="1691680" y="5894329"/>
              <a:ext cx="1440160" cy="2565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44" name="Textfeld 43"/>
            <p:cNvSpPr txBox="1"/>
            <p:nvPr/>
          </p:nvSpPr>
          <p:spPr>
            <a:xfrm>
              <a:off x="2672176" y="4828510"/>
              <a:ext cx="421910" cy="184666"/>
            </a:xfrm>
            <a:prstGeom prst="rect">
              <a:avLst/>
            </a:prstGeom>
            <a:noFill/>
          </p:spPr>
          <p:txBody>
            <a:bodyPr wrap="none" rtlCol="0">
              <a:spAutoFit/>
            </a:bodyPr>
            <a:lstStyle/>
            <a:p>
              <a:r>
                <a:rPr lang="de-DE" sz="600" dirty="0">
                  <a:solidFill>
                    <a:schemeClr val="accent6"/>
                  </a:solidFill>
                </a:rPr>
                <a:t>Details</a:t>
              </a:r>
            </a:p>
          </p:txBody>
        </p:sp>
        <p:sp>
          <p:nvSpPr>
            <p:cNvPr id="45" name="Textfeld 44"/>
            <p:cNvSpPr txBox="1"/>
            <p:nvPr/>
          </p:nvSpPr>
          <p:spPr>
            <a:xfrm>
              <a:off x="2672176" y="5369469"/>
              <a:ext cx="421910" cy="184666"/>
            </a:xfrm>
            <a:prstGeom prst="rect">
              <a:avLst/>
            </a:prstGeom>
            <a:noFill/>
          </p:spPr>
          <p:txBody>
            <a:bodyPr wrap="none" rtlCol="0">
              <a:spAutoFit/>
            </a:bodyPr>
            <a:lstStyle/>
            <a:p>
              <a:r>
                <a:rPr lang="de-DE" sz="600" dirty="0">
                  <a:solidFill>
                    <a:schemeClr val="accent6"/>
                  </a:solidFill>
                </a:rPr>
                <a:t>Details</a:t>
              </a:r>
            </a:p>
          </p:txBody>
        </p:sp>
        <p:sp>
          <p:nvSpPr>
            <p:cNvPr id="46" name="Textfeld 45"/>
            <p:cNvSpPr txBox="1"/>
            <p:nvPr/>
          </p:nvSpPr>
          <p:spPr>
            <a:xfrm>
              <a:off x="2665956" y="5940197"/>
              <a:ext cx="421910" cy="184666"/>
            </a:xfrm>
            <a:prstGeom prst="rect">
              <a:avLst/>
            </a:prstGeom>
            <a:noFill/>
          </p:spPr>
          <p:txBody>
            <a:bodyPr wrap="none" rtlCol="0">
              <a:spAutoFit/>
            </a:bodyPr>
            <a:lstStyle/>
            <a:p>
              <a:r>
                <a:rPr lang="de-DE" sz="600" dirty="0">
                  <a:solidFill>
                    <a:schemeClr val="accent6"/>
                  </a:solidFill>
                </a:rPr>
                <a:t>Details</a:t>
              </a:r>
            </a:p>
          </p:txBody>
        </p:sp>
        <p:sp>
          <p:nvSpPr>
            <p:cNvPr id="47" name="Textfeld 46"/>
            <p:cNvSpPr txBox="1"/>
            <p:nvPr/>
          </p:nvSpPr>
          <p:spPr>
            <a:xfrm>
              <a:off x="1852648" y="4807665"/>
              <a:ext cx="460382" cy="215444"/>
            </a:xfrm>
            <a:prstGeom prst="rect">
              <a:avLst/>
            </a:prstGeom>
            <a:noFill/>
          </p:spPr>
          <p:txBody>
            <a:bodyPr wrap="none" rtlCol="0">
              <a:spAutoFit/>
            </a:bodyPr>
            <a:lstStyle/>
            <a:p>
              <a:r>
                <a:rPr lang="de-DE" sz="800" dirty="0"/>
                <a:t>Daten</a:t>
              </a:r>
            </a:p>
          </p:txBody>
        </p:sp>
        <p:sp>
          <p:nvSpPr>
            <p:cNvPr id="48" name="Textfeld 47"/>
            <p:cNvSpPr txBox="1"/>
            <p:nvPr/>
          </p:nvSpPr>
          <p:spPr>
            <a:xfrm>
              <a:off x="1852648" y="5358479"/>
              <a:ext cx="460382" cy="215444"/>
            </a:xfrm>
            <a:prstGeom prst="rect">
              <a:avLst/>
            </a:prstGeom>
            <a:noFill/>
          </p:spPr>
          <p:txBody>
            <a:bodyPr wrap="none" rtlCol="0">
              <a:spAutoFit/>
            </a:bodyPr>
            <a:lstStyle/>
            <a:p>
              <a:r>
                <a:rPr lang="de-DE" sz="800" dirty="0"/>
                <a:t>Daten</a:t>
              </a:r>
            </a:p>
          </p:txBody>
        </p:sp>
        <p:sp>
          <p:nvSpPr>
            <p:cNvPr id="49" name="Textfeld 48"/>
            <p:cNvSpPr txBox="1"/>
            <p:nvPr/>
          </p:nvSpPr>
          <p:spPr>
            <a:xfrm>
              <a:off x="1852648" y="5916436"/>
              <a:ext cx="460382" cy="215444"/>
            </a:xfrm>
            <a:prstGeom prst="rect">
              <a:avLst/>
            </a:prstGeom>
            <a:noFill/>
          </p:spPr>
          <p:txBody>
            <a:bodyPr wrap="none" rtlCol="0">
              <a:spAutoFit/>
            </a:bodyPr>
            <a:lstStyle/>
            <a:p>
              <a:r>
                <a:rPr lang="de-DE" sz="800" dirty="0"/>
                <a:t>Daten</a:t>
              </a:r>
            </a:p>
          </p:txBody>
        </p:sp>
      </p:grpSp>
      <p:grpSp>
        <p:nvGrpSpPr>
          <p:cNvPr id="62" name="Gruppieren 61"/>
          <p:cNvGrpSpPr/>
          <p:nvPr/>
        </p:nvGrpSpPr>
        <p:grpSpPr>
          <a:xfrm>
            <a:off x="4833768" y="4037006"/>
            <a:ext cx="2736304" cy="2160240"/>
            <a:chOff x="5864573" y="4221088"/>
            <a:chExt cx="2736304" cy="2160240"/>
          </a:xfrm>
        </p:grpSpPr>
        <p:sp>
          <p:nvSpPr>
            <p:cNvPr id="50" name="Rechteck 49"/>
            <p:cNvSpPr/>
            <p:nvPr/>
          </p:nvSpPr>
          <p:spPr bwMode="auto">
            <a:xfrm>
              <a:off x="5864573" y="4221088"/>
              <a:ext cx="2736304" cy="21602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51" name="Textfeld 50"/>
            <p:cNvSpPr txBox="1"/>
            <p:nvPr/>
          </p:nvSpPr>
          <p:spPr>
            <a:xfrm>
              <a:off x="6677124" y="4387556"/>
              <a:ext cx="1111203" cy="276999"/>
            </a:xfrm>
            <a:prstGeom prst="rect">
              <a:avLst/>
            </a:prstGeom>
            <a:noFill/>
          </p:spPr>
          <p:txBody>
            <a:bodyPr wrap="none" rtlCol="0">
              <a:spAutoFit/>
            </a:bodyPr>
            <a:lstStyle/>
            <a:p>
              <a:r>
                <a:rPr lang="de-DE" dirty="0"/>
                <a:t>Detailanzeige</a:t>
              </a:r>
            </a:p>
          </p:txBody>
        </p:sp>
        <p:pic>
          <p:nvPicPr>
            <p:cNvPr id="52" name="Grafik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6701" y="4745348"/>
              <a:ext cx="432048" cy="256570"/>
            </a:xfrm>
            <a:prstGeom prst="rect">
              <a:avLst/>
            </a:prstGeom>
          </p:spPr>
        </p:pic>
        <p:sp>
          <p:nvSpPr>
            <p:cNvPr id="53" name="Rechteck 52"/>
            <p:cNvSpPr/>
            <p:nvPr/>
          </p:nvSpPr>
          <p:spPr bwMode="auto">
            <a:xfrm>
              <a:off x="6364988" y="5112899"/>
              <a:ext cx="792088" cy="10119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55" name="Textfeld 54"/>
            <p:cNvSpPr txBox="1"/>
            <p:nvPr/>
          </p:nvSpPr>
          <p:spPr>
            <a:xfrm>
              <a:off x="6363269" y="5401613"/>
              <a:ext cx="793807" cy="461665"/>
            </a:xfrm>
            <a:prstGeom prst="rect">
              <a:avLst/>
            </a:prstGeom>
            <a:noFill/>
          </p:spPr>
          <p:txBody>
            <a:bodyPr wrap="none" rtlCol="0">
              <a:spAutoFit/>
            </a:bodyPr>
            <a:lstStyle/>
            <a:p>
              <a:r>
                <a:rPr lang="de-DE" sz="800" dirty="0"/>
                <a:t>Dynamische </a:t>
              </a:r>
            </a:p>
            <a:p>
              <a:r>
                <a:rPr lang="de-DE" sz="800" dirty="0"/>
                <a:t>und statische</a:t>
              </a:r>
            </a:p>
            <a:p>
              <a:r>
                <a:rPr lang="de-DE" sz="800" dirty="0"/>
                <a:t>Daten</a:t>
              </a:r>
            </a:p>
          </p:txBody>
        </p:sp>
        <p:sp>
          <p:nvSpPr>
            <p:cNvPr id="56" name="Rechteck 55"/>
            <p:cNvSpPr/>
            <p:nvPr/>
          </p:nvSpPr>
          <p:spPr bwMode="auto">
            <a:xfrm>
              <a:off x="7304663" y="5100855"/>
              <a:ext cx="792088" cy="4730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57" name="Textfeld 56"/>
            <p:cNvSpPr txBox="1"/>
            <p:nvPr/>
          </p:nvSpPr>
          <p:spPr>
            <a:xfrm>
              <a:off x="7319775" y="5184387"/>
              <a:ext cx="760144" cy="338554"/>
            </a:xfrm>
            <a:prstGeom prst="rect">
              <a:avLst/>
            </a:prstGeom>
            <a:noFill/>
          </p:spPr>
          <p:txBody>
            <a:bodyPr wrap="none" rtlCol="0">
              <a:spAutoFit/>
            </a:bodyPr>
            <a:lstStyle/>
            <a:p>
              <a:r>
                <a:rPr lang="de-DE" sz="800" dirty="0"/>
                <a:t>Form für</a:t>
              </a:r>
            </a:p>
            <a:p>
              <a:r>
                <a:rPr lang="de-DE" sz="800" dirty="0"/>
                <a:t>Ablesedaten</a:t>
              </a:r>
            </a:p>
          </p:txBody>
        </p:sp>
        <p:sp>
          <p:nvSpPr>
            <p:cNvPr id="59" name="Rechteck 58"/>
            <p:cNvSpPr/>
            <p:nvPr/>
          </p:nvSpPr>
          <p:spPr bwMode="auto">
            <a:xfrm>
              <a:off x="7308304" y="5651795"/>
              <a:ext cx="792088" cy="4730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60" name="Textfeld 59"/>
            <p:cNvSpPr txBox="1"/>
            <p:nvPr/>
          </p:nvSpPr>
          <p:spPr>
            <a:xfrm>
              <a:off x="7323416" y="5735327"/>
              <a:ext cx="760144" cy="338554"/>
            </a:xfrm>
            <a:prstGeom prst="rect">
              <a:avLst/>
            </a:prstGeom>
            <a:noFill/>
          </p:spPr>
          <p:txBody>
            <a:bodyPr wrap="none" rtlCol="0">
              <a:spAutoFit/>
            </a:bodyPr>
            <a:lstStyle/>
            <a:p>
              <a:r>
                <a:rPr lang="de-DE" sz="800" dirty="0"/>
                <a:t>Tabelle für</a:t>
              </a:r>
            </a:p>
            <a:p>
              <a:r>
                <a:rPr lang="de-DE" sz="800" dirty="0"/>
                <a:t>Ablesedaten</a:t>
              </a:r>
            </a:p>
          </p:txBody>
        </p:sp>
      </p:grpSp>
    </p:spTree>
    <p:extLst>
      <p:ext uri="{BB962C8B-B14F-4D97-AF65-F5344CB8AC3E}">
        <p14:creationId xmlns:p14="http://schemas.microsoft.com/office/powerpoint/2010/main" val="23150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hteck 40"/>
          <p:cNvSpPr/>
          <p:nvPr/>
        </p:nvSpPr>
        <p:spPr bwMode="auto">
          <a:xfrm>
            <a:off x="75444" y="3718920"/>
            <a:ext cx="8961051" cy="3139079"/>
          </a:xfrm>
          <a:prstGeom prst="rect">
            <a:avLst/>
          </a:prstGeom>
          <a:solidFill>
            <a:schemeClr val="tx1">
              <a:lumMod val="85000"/>
              <a:lumOff val="1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 name="Inhaltsplatzhalter 2"/>
          <p:cNvSpPr>
            <a:spLocks noGrp="1"/>
          </p:cNvSpPr>
          <p:nvPr>
            <p:ph idx="1"/>
          </p:nvPr>
        </p:nvSpPr>
        <p:spPr>
          <a:xfrm>
            <a:off x="539552" y="1412777"/>
            <a:ext cx="8061325" cy="2200779"/>
          </a:xfrm>
        </p:spPr>
        <p:txBody>
          <a:bodyPr numCol="1"/>
          <a:lstStyle/>
          <a:p>
            <a:pPr marL="88900" indent="0">
              <a:lnSpc>
                <a:spcPct val="100000"/>
              </a:lnSpc>
              <a:spcAft>
                <a:spcPct val="65000"/>
              </a:spcAft>
            </a:pPr>
            <a:r>
              <a:rPr lang="de-DE" sz="2400" dirty="0">
                <a:solidFill>
                  <a:srgbClr val="C50E1F"/>
                </a:solidFill>
              </a:rPr>
              <a:t>Seitenentwurf in HTML - Übersicht</a:t>
            </a:r>
          </a:p>
          <a:p>
            <a:pPr marL="355600" indent="-266700">
              <a:spcAft>
                <a:spcPct val="65000"/>
              </a:spcAft>
              <a:buFontTx/>
              <a:buChar char="•"/>
            </a:pPr>
            <a:r>
              <a:rPr lang="de-DE" sz="1800" dirty="0">
                <a:solidFill>
                  <a:schemeClr val="tx1"/>
                </a:solidFill>
              </a:rPr>
              <a:t>Übersichtsseite als &lt;</a:t>
            </a:r>
            <a:r>
              <a:rPr lang="de-DE" sz="1800" dirty="0" err="1">
                <a:solidFill>
                  <a:schemeClr val="tx1"/>
                </a:solidFill>
              </a:rPr>
              <a:t>table</a:t>
            </a:r>
            <a:r>
              <a:rPr lang="de-DE" sz="1800" dirty="0">
                <a:solidFill>
                  <a:schemeClr val="tx1"/>
                </a:solidFill>
              </a:rPr>
              <a:t>&gt; implementiert, um eine klare und einfache Struktur herzustellen</a:t>
            </a:r>
          </a:p>
          <a:p>
            <a:pPr marL="355600" indent="-266700">
              <a:spcAft>
                <a:spcPct val="65000"/>
              </a:spcAft>
              <a:buFontTx/>
              <a:buChar char="•"/>
            </a:pPr>
            <a:r>
              <a:rPr lang="de-DE" sz="1800" dirty="0">
                <a:solidFill>
                  <a:schemeClr val="tx1"/>
                </a:solidFill>
              </a:rPr>
              <a:t>Drei Spalten: Gerätekennung, Produktbild, Maximalbelastung</a:t>
            </a:r>
          </a:p>
          <a:p>
            <a:pPr marL="355600" indent="-266700">
              <a:spcAft>
                <a:spcPct val="65000"/>
              </a:spcAft>
              <a:buFontTx/>
              <a:buChar char="•"/>
            </a:pPr>
            <a:r>
              <a:rPr lang="de-DE" sz="1800" dirty="0">
                <a:solidFill>
                  <a:schemeClr val="tx1"/>
                </a:solidFill>
              </a:rPr>
              <a:t>Einteilung des Dokuments in </a:t>
            </a:r>
            <a:r>
              <a:rPr lang="de-DE" sz="1800" dirty="0">
                <a:solidFill>
                  <a:schemeClr val="tx2">
                    <a:lumMod val="60000"/>
                    <a:lumOff val="40000"/>
                  </a:schemeClr>
                </a:solidFill>
              </a:rPr>
              <a:t>&lt;div&gt;</a:t>
            </a:r>
            <a:r>
              <a:rPr lang="de-DE" sz="1800" dirty="0">
                <a:solidFill>
                  <a:schemeClr val="tx1"/>
                </a:solidFill>
              </a:rPr>
              <a:t>-Container und eindeutige </a:t>
            </a:r>
            <a:r>
              <a:rPr lang="de-DE" sz="1800" dirty="0" err="1">
                <a:solidFill>
                  <a:srgbClr val="D67F00"/>
                </a:solidFill>
              </a:rPr>
              <a:t>id</a:t>
            </a:r>
            <a:r>
              <a:rPr lang="de-DE" sz="1800" dirty="0">
                <a:solidFill>
                  <a:schemeClr val="tx1"/>
                </a:solidFill>
              </a:rPr>
              <a:t>-Attribute für CSS-Stylesheet im nächsten Schritt</a:t>
            </a:r>
          </a:p>
          <a:p>
            <a:pPr marL="355600" indent="-266700">
              <a:spcAft>
                <a:spcPct val="65000"/>
              </a:spcAft>
              <a:buFontTx/>
              <a:buChar char="•"/>
            </a:pPr>
            <a:endParaRPr lang="de-DE" sz="1800" dirty="0">
              <a:solidFill>
                <a:schemeClr val="tx1"/>
              </a:solidFill>
            </a:endParaRPr>
          </a:p>
        </p:txBody>
      </p:sp>
      <p:sp>
        <p:nvSpPr>
          <p:cNvPr id="27" name="Textfeld 26"/>
          <p:cNvSpPr txBox="1"/>
          <p:nvPr/>
        </p:nvSpPr>
        <p:spPr>
          <a:xfrm>
            <a:off x="2490409" y="6239216"/>
            <a:ext cx="785447" cy="338554"/>
          </a:xfrm>
          <a:prstGeom prst="rect">
            <a:avLst/>
          </a:prstGeom>
          <a:noFill/>
        </p:spPr>
        <p:txBody>
          <a:bodyPr wrap="square" rtlCol="0">
            <a:spAutoFit/>
          </a:bodyPr>
          <a:lstStyle/>
          <a:p>
            <a:r>
              <a:rPr lang="de-DE" sz="1600" b="1" dirty="0">
                <a:solidFill>
                  <a:schemeClr val="bg1"/>
                </a:solidFill>
              </a:rPr>
              <a:t>CSS</a:t>
            </a:r>
          </a:p>
        </p:txBody>
      </p:sp>
      <p:graphicFrame>
        <p:nvGraphicFramePr>
          <p:cNvPr id="2" name="Objekt 1"/>
          <p:cNvGraphicFramePr>
            <a:graphicFrameLocks noChangeAspect="1"/>
          </p:cNvGraphicFramePr>
          <p:nvPr>
            <p:extLst>
              <p:ext uri="{D42A27DB-BD31-4B8C-83A1-F6EECF244321}">
                <p14:modId xmlns:p14="http://schemas.microsoft.com/office/powerpoint/2010/main" val="25393363"/>
              </p:ext>
            </p:extLst>
          </p:nvPr>
        </p:nvGraphicFramePr>
        <p:xfrm>
          <a:off x="168475" y="3855877"/>
          <a:ext cx="8724005" cy="2767585"/>
        </p:xfrm>
        <a:graphic>
          <a:graphicData uri="http://schemas.openxmlformats.org/presentationml/2006/ole">
            <mc:AlternateContent xmlns:mc="http://schemas.openxmlformats.org/markup-compatibility/2006">
              <mc:Choice xmlns:v="urn:schemas-microsoft-com:vml" Requires="v">
                <p:oleObj spid="_x0000_s23564" name="Image" r:id="rId3" imgW="19187280" imgH="5841000" progId="Photoshop.Image.15">
                  <p:embed/>
                </p:oleObj>
              </mc:Choice>
              <mc:Fallback>
                <p:oleObj name="Image" r:id="rId3" imgW="19187280" imgH="5841000" progId="Photoshop.Image.15">
                  <p:embed/>
                  <p:pic>
                    <p:nvPicPr>
                      <p:cNvPr id="0" name=""/>
                      <p:cNvPicPr/>
                      <p:nvPr/>
                    </p:nvPicPr>
                    <p:blipFill>
                      <a:blip r:embed="rId4"/>
                      <a:stretch>
                        <a:fillRect/>
                      </a:stretch>
                    </p:blipFill>
                    <p:spPr>
                      <a:xfrm>
                        <a:off x="168475" y="3855877"/>
                        <a:ext cx="8724005" cy="2767585"/>
                      </a:xfrm>
                      <a:prstGeom prst="rect">
                        <a:avLst/>
                      </a:prstGeom>
                    </p:spPr>
                  </p:pic>
                </p:oleObj>
              </mc:Fallback>
            </mc:AlternateContent>
          </a:graphicData>
        </a:graphic>
      </p:graphicFrame>
      <p:sp>
        <p:nvSpPr>
          <p:cNvPr id="13" name="Textfeld 12"/>
          <p:cNvSpPr txBox="1"/>
          <p:nvPr/>
        </p:nvSpPr>
        <p:spPr>
          <a:xfrm>
            <a:off x="251520" y="6029563"/>
            <a:ext cx="792088" cy="415498"/>
          </a:xfrm>
          <a:prstGeom prst="rect">
            <a:avLst/>
          </a:prstGeom>
          <a:noFill/>
        </p:spPr>
        <p:txBody>
          <a:bodyPr wrap="square" rtlCol="0">
            <a:spAutoFit/>
          </a:bodyPr>
          <a:lstStyle/>
          <a:p>
            <a:pPr algn="l"/>
            <a:r>
              <a:rPr lang="de-DE" sz="700" b="1" dirty="0">
                <a:solidFill>
                  <a:schemeClr val="bg1"/>
                </a:solidFill>
              </a:rPr>
              <a:t>Beispielhafte </a:t>
            </a:r>
            <a:r>
              <a:rPr lang="de-DE" sz="700" b="1" dirty="0" err="1">
                <a:solidFill>
                  <a:schemeClr val="bg1"/>
                </a:solidFill>
              </a:rPr>
              <a:t>tablerow</a:t>
            </a:r>
            <a:r>
              <a:rPr lang="de-DE" sz="700" b="1" dirty="0">
                <a:solidFill>
                  <a:schemeClr val="bg1"/>
                </a:solidFill>
              </a:rPr>
              <a:t> für Modell 1</a:t>
            </a:r>
          </a:p>
        </p:txBody>
      </p:sp>
      <p:sp>
        <p:nvSpPr>
          <p:cNvPr id="14" name="Geschweifte Klammer links 13"/>
          <p:cNvSpPr/>
          <p:nvPr/>
        </p:nvSpPr>
        <p:spPr bwMode="auto">
          <a:xfrm>
            <a:off x="899592"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54" name="Textfeld 53"/>
          <p:cNvSpPr txBox="1"/>
          <p:nvPr/>
        </p:nvSpPr>
        <p:spPr>
          <a:xfrm>
            <a:off x="75332" y="6623462"/>
            <a:ext cx="785447" cy="276999"/>
          </a:xfrm>
          <a:prstGeom prst="rect">
            <a:avLst/>
          </a:prstGeom>
          <a:noFill/>
        </p:spPr>
        <p:txBody>
          <a:bodyPr wrap="square" rtlCol="0">
            <a:spAutoFit/>
          </a:bodyPr>
          <a:lstStyle/>
          <a:p>
            <a:r>
              <a:rPr lang="de-DE" b="1" dirty="0">
                <a:solidFill>
                  <a:schemeClr val="bg1"/>
                </a:solidFill>
              </a:rPr>
              <a:t>CODE</a:t>
            </a:r>
          </a:p>
        </p:txBody>
      </p:sp>
    </p:spTree>
    <p:extLst>
      <p:ext uri="{BB962C8B-B14F-4D97-AF65-F5344CB8AC3E}">
        <p14:creationId xmlns:p14="http://schemas.microsoft.com/office/powerpoint/2010/main" val="759756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p:cNvSpPr/>
          <p:nvPr/>
        </p:nvSpPr>
        <p:spPr bwMode="auto">
          <a:xfrm>
            <a:off x="4788024" y="1845364"/>
            <a:ext cx="4104456" cy="4535964"/>
          </a:xfrm>
          <a:prstGeom prst="rect">
            <a:avLst/>
          </a:prstGeom>
          <a:solidFill>
            <a:schemeClr val="tx1">
              <a:lumMod val="85000"/>
              <a:lumOff val="1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 name="Inhaltsplatzhalter 2"/>
          <p:cNvSpPr>
            <a:spLocks noGrp="1"/>
          </p:cNvSpPr>
          <p:nvPr>
            <p:ph idx="1"/>
          </p:nvPr>
        </p:nvSpPr>
        <p:spPr>
          <a:xfrm>
            <a:off x="539553" y="1412778"/>
            <a:ext cx="5256584" cy="435432"/>
          </a:xfrm>
        </p:spPr>
        <p:txBody>
          <a:bodyPr numCol="1"/>
          <a:lstStyle/>
          <a:p>
            <a:pPr marL="88900" indent="0">
              <a:lnSpc>
                <a:spcPct val="100000"/>
              </a:lnSpc>
              <a:spcAft>
                <a:spcPct val="65000"/>
              </a:spcAft>
            </a:pPr>
            <a:r>
              <a:rPr lang="de-DE" sz="2400" dirty="0">
                <a:solidFill>
                  <a:srgbClr val="C50E1F"/>
                </a:solidFill>
              </a:rPr>
              <a:t>Seitenentwurf in HTML - Detailansicht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6</a:t>
            </a:fld>
            <a:endParaRPr lang="de-DE" dirty="0"/>
          </a:p>
        </p:txBody>
      </p:sp>
      <p:sp>
        <p:nvSpPr>
          <p:cNvPr id="6" name="Rechteck 5"/>
          <p:cNvSpPr/>
          <p:nvPr/>
        </p:nvSpPr>
        <p:spPr bwMode="auto">
          <a:xfrm>
            <a:off x="7164288" y="6381328"/>
            <a:ext cx="1584176" cy="3600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4066739451"/>
              </p:ext>
            </p:extLst>
          </p:nvPr>
        </p:nvGraphicFramePr>
        <p:xfrm>
          <a:off x="5652119" y="1916832"/>
          <a:ext cx="3161035" cy="4213224"/>
        </p:xfrm>
        <a:graphic>
          <a:graphicData uri="http://schemas.openxmlformats.org/presentationml/2006/ole">
            <mc:AlternateContent xmlns:mc="http://schemas.openxmlformats.org/markup-compatibility/2006">
              <mc:Choice xmlns:v="urn:schemas-microsoft-com:vml" Requires="v">
                <p:oleObj spid="_x0000_s24597" name="Image" r:id="rId3" imgW="4253760" imgH="5434920" progId="Photoshop.Image.15">
                  <p:embed/>
                </p:oleObj>
              </mc:Choice>
              <mc:Fallback>
                <p:oleObj name="Image" r:id="rId3" imgW="4253760" imgH="5434920" progId="Photoshop.Image.15">
                  <p:embed/>
                  <p:pic>
                    <p:nvPicPr>
                      <p:cNvPr id="0" name=""/>
                      <p:cNvPicPr/>
                      <p:nvPr/>
                    </p:nvPicPr>
                    <p:blipFill>
                      <a:blip r:embed="rId4"/>
                      <a:stretch>
                        <a:fillRect/>
                      </a:stretch>
                    </p:blipFill>
                    <p:spPr>
                      <a:xfrm>
                        <a:off x="5652119" y="1916832"/>
                        <a:ext cx="3161035" cy="4213224"/>
                      </a:xfrm>
                      <a:prstGeom prst="rect">
                        <a:avLst/>
                      </a:prstGeom>
                    </p:spPr>
                  </p:pic>
                </p:oleObj>
              </mc:Fallback>
            </mc:AlternateContent>
          </a:graphicData>
        </a:graphic>
      </p:graphicFrame>
      <p:graphicFrame>
        <p:nvGraphicFramePr>
          <p:cNvPr id="4" name="Objekt 3"/>
          <p:cNvGraphicFramePr>
            <a:graphicFrameLocks noChangeAspect="1"/>
          </p:cNvGraphicFramePr>
          <p:nvPr>
            <p:extLst>
              <p:ext uri="{D42A27DB-BD31-4B8C-83A1-F6EECF244321}">
                <p14:modId xmlns:p14="http://schemas.microsoft.com/office/powerpoint/2010/main" val="2725776983"/>
              </p:ext>
            </p:extLst>
          </p:nvPr>
        </p:nvGraphicFramePr>
        <p:xfrm>
          <a:off x="4958609" y="1916832"/>
          <a:ext cx="3854546" cy="4213224"/>
        </p:xfrm>
        <a:graphic>
          <a:graphicData uri="http://schemas.openxmlformats.org/presentationml/2006/ole">
            <mc:AlternateContent xmlns:mc="http://schemas.openxmlformats.org/markup-compatibility/2006">
              <mc:Choice xmlns:v="urn:schemas-microsoft-com:vml" Requires="v">
                <p:oleObj spid="_x0000_s24598" name="Image" r:id="rId5" imgW="4914000" imgH="5371200" progId="Photoshop.Image.15">
                  <p:embed/>
                </p:oleObj>
              </mc:Choice>
              <mc:Fallback>
                <p:oleObj name="Image" r:id="rId5" imgW="4914000" imgH="5371200" progId="Photoshop.Image.15">
                  <p:embed/>
                  <p:pic>
                    <p:nvPicPr>
                      <p:cNvPr id="0" name=""/>
                      <p:cNvPicPr/>
                      <p:nvPr/>
                    </p:nvPicPr>
                    <p:blipFill>
                      <a:blip r:embed="rId6"/>
                      <a:stretch>
                        <a:fillRect/>
                      </a:stretch>
                    </p:blipFill>
                    <p:spPr>
                      <a:xfrm>
                        <a:off x="4958609" y="1916832"/>
                        <a:ext cx="3854546" cy="4213224"/>
                      </a:xfrm>
                      <a:prstGeom prst="rect">
                        <a:avLst/>
                      </a:prstGeom>
                    </p:spPr>
                  </p:pic>
                </p:oleObj>
              </mc:Fallback>
            </mc:AlternateContent>
          </a:graphicData>
        </a:graphic>
      </p:graphicFrame>
      <p:sp>
        <p:nvSpPr>
          <p:cNvPr id="8" name="Textfeld 7"/>
          <p:cNvSpPr txBox="1"/>
          <p:nvPr/>
        </p:nvSpPr>
        <p:spPr>
          <a:xfrm>
            <a:off x="611560" y="1916832"/>
            <a:ext cx="4032448" cy="3402470"/>
          </a:xfrm>
          <a:prstGeom prst="rect">
            <a:avLst/>
          </a:prstGeom>
          <a:noFill/>
        </p:spPr>
        <p:txBody>
          <a:bodyPr wrap="square" rtlCol="0">
            <a:spAutoFit/>
          </a:bodyPr>
          <a:lstStyle/>
          <a:p>
            <a:pPr marL="355600" indent="-266700" algn="l">
              <a:spcAft>
                <a:spcPct val="65000"/>
              </a:spcAft>
              <a:buFontTx/>
              <a:buChar char="•"/>
            </a:pPr>
            <a:r>
              <a:rPr lang="de-DE" sz="1800" dirty="0"/>
              <a:t>Oberer Teil der Seite: Überschrift und Bild (erster </a:t>
            </a:r>
            <a:r>
              <a:rPr lang="de-DE" sz="1800" dirty="0">
                <a:solidFill>
                  <a:schemeClr val="tx2">
                    <a:lumMod val="60000"/>
                    <a:lumOff val="40000"/>
                  </a:schemeClr>
                </a:solidFill>
              </a:rPr>
              <a:t>&lt;div&gt;</a:t>
            </a:r>
            <a:r>
              <a:rPr lang="de-DE" sz="1800" dirty="0"/>
              <a:t>-Container: „</a:t>
            </a:r>
            <a:r>
              <a:rPr lang="de-DE" sz="1800" dirty="0" err="1"/>
              <a:t>header</a:t>
            </a:r>
            <a:r>
              <a:rPr lang="de-DE" sz="1800" dirty="0"/>
              <a:t>“ Z.14-17)</a:t>
            </a:r>
          </a:p>
          <a:p>
            <a:pPr marL="355600" indent="-266700" algn="l">
              <a:spcAft>
                <a:spcPct val="65000"/>
              </a:spcAft>
              <a:buFontTx/>
              <a:buChar char="•"/>
            </a:pPr>
            <a:endParaRPr lang="de-DE" sz="1800" dirty="0"/>
          </a:p>
          <a:p>
            <a:pPr marL="355600" indent="-266700" algn="l">
              <a:spcAft>
                <a:spcPct val="65000"/>
              </a:spcAft>
              <a:buFontTx/>
              <a:buChar char="•"/>
            </a:pPr>
            <a:r>
              <a:rPr lang="de-DE" sz="1800" dirty="0"/>
              <a:t>Linker Teil der Seite: weitere </a:t>
            </a:r>
            <a:r>
              <a:rPr lang="de-DE" sz="1800" dirty="0">
                <a:solidFill>
                  <a:schemeClr val="tx2">
                    <a:lumMod val="60000"/>
                    <a:lumOff val="40000"/>
                  </a:schemeClr>
                </a:solidFill>
              </a:rPr>
              <a:t>&lt;div&gt;</a:t>
            </a:r>
            <a:r>
              <a:rPr lang="de-DE" sz="1800" dirty="0"/>
              <a:t>-Container mit statischen und dynamischen Daten (+eindeutige </a:t>
            </a:r>
            <a:r>
              <a:rPr lang="de-DE" sz="1800" dirty="0" err="1">
                <a:solidFill>
                  <a:srgbClr val="D67F00"/>
                </a:solidFill>
              </a:rPr>
              <a:t>id</a:t>
            </a:r>
            <a:r>
              <a:rPr lang="de-DE" sz="1800" dirty="0" err="1"/>
              <a:t>s</a:t>
            </a:r>
            <a:r>
              <a:rPr lang="de-DE" sz="1800" dirty="0"/>
              <a:t> für JavaScript und CSS) (Z.19-34) </a:t>
            </a:r>
          </a:p>
          <a:p>
            <a:pPr algn="l"/>
            <a:endParaRPr lang="de-DE" sz="1800" dirty="0"/>
          </a:p>
        </p:txBody>
      </p:sp>
      <p:sp>
        <p:nvSpPr>
          <p:cNvPr id="15" name="Textfeld 14"/>
          <p:cNvSpPr txBox="1"/>
          <p:nvPr/>
        </p:nvSpPr>
        <p:spPr>
          <a:xfrm>
            <a:off x="4644008" y="6143994"/>
            <a:ext cx="785447" cy="276999"/>
          </a:xfrm>
          <a:prstGeom prst="rect">
            <a:avLst/>
          </a:prstGeom>
          <a:noFill/>
        </p:spPr>
        <p:txBody>
          <a:bodyPr wrap="square" rtlCol="0">
            <a:spAutoFit/>
          </a:bodyPr>
          <a:lstStyle/>
          <a:p>
            <a:r>
              <a:rPr lang="de-DE" b="1" dirty="0">
                <a:solidFill>
                  <a:schemeClr val="bg1"/>
                </a:solidFill>
              </a:rPr>
              <a:t>CODE</a:t>
            </a:r>
          </a:p>
        </p:txBody>
      </p:sp>
    </p:spTree>
    <p:extLst>
      <p:ext uri="{BB962C8B-B14F-4D97-AF65-F5344CB8AC3E}">
        <p14:creationId xmlns:p14="http://schemas.microsoft.com/office/powerpoint/2010/main" val="45511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Seitenentwurf in HTML – Detailansicht (2)</a:t>
            </a:r>
          </a:p>
          <a:p>
            <a:pPr marL="355600" indent="-266700">
              <a:spcAft>
                <a:spcPct val="65000"/>
              </a:spcAft>
              <a:buFontTx/>
              <a:buChar char="•"/>
            </a:pPr>
            <a:r>
              <a:rPr lang="de-DE" sz="1800" dirty="0">
                <a:solidFill>
                  <a:schemeClr val="tx1"/>
                </a:solidFill>
              </a:rPr>
              <a:t>Rechter Teil der Seite: Form mit Inputs Nutzerkennung (Z.40f), Verbrauchswert (Z.42f) und </a:t>
            </a:r>
            <a:r>
              <a:rPr lang="de-DE" sz="1800" dirty="0" err="1">
                <a:solidFill>
                  <a:schemeClr val="tx1"/>
                </a:solidFill>
              </a:rPr>
              <a:t>Submit</a:t>
            </a:r>
            <a:r>
              <a:rPr lang="de-DE" sz="1800" dirty="0">
                <a:solidFill>
                  <a:schemeClr val="tx1"/>
                </a:solidFill>
              </a:rPr>
              <a:t>-Button (Z.44)</a:t>
            </a:r>
          </a:p>
          <a:p>
            <a:pPr marL="355600" indent="-266700">
              <a:spcAft>
                <a:spcPct val="65000"/>
              </a:spcAft>
              <a:buFontTx/>
              <a:buChar char="•"/>
            </a:pPr>
            <a:r>
              <a:rPr lang="de-DE" sz="1800" dirty="0">
                <a:solidFill>
                  <a:schemeClr val="tx1"/>
                </a:solidFill>
              </a:rPr>
              <a:t>Darunter die Tabelle mit den eingetragenen Form-Eingaben und ein optionaler </a:t>
            </a:r>
            <a:r>
              <a:rPr lang="de-DE" sz="1800" dirty="0" err="1">
                <a:solidFill>
                  <a:schemeClr val="tx1"/>
                </a:solidFill>
              </a:rPr>
              <a:t>Footer</a:t>
            </a:r>
            <a:r>
              <a:rPr lang="de-DE" sz="1800" dirty="0">
                <a:solidFill>
                  <a:schemeClr val="tx1"/>
                </a:solidFill>
              </a:rPr>
              <a:t> (dazu s. JavaScript-Folie)</a:t>
            </a:r>
          </a:p>
          <a:p>
            <a:pPr marL="355600" indent="-266700">
              <a:spcAft>
                <a:spcPct val="65000"/>
              </a:spcAft>
              <a:buFontTx/>
              <a:buChar char="•"/>
            </a:pPr>
            <a:endParaRPr lang="de-DE" sz="1800" dirty="0">
              <a:solidFill>
                <a:schemeClr val="tx1"/>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7</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pSp>
        <p:nvGrpSpPr>
          <p:cNvPr id="10" name="Gruppieren 9"/>
          <p:cNvGrpSpPr/>
          <p:nvPr/>
        </p:nvGrpSpPr>
        <p:grpSpPr>
          <a:xfrm>
            <a:off x="1914345" y="3413791"/>
            <a:ext cx="5249943" cy="3327577"/>
            <a:chOff x="1914345" y="3413791"/>
            <a:chExt cx="5249943" cy="3327577"/>
          </a:xfrm>
        </p:grpSpPr>
        <p:sp>
          <p:nvSpPr>
            <p:cNvPr id="9" name="Rechteck 8"/>
            <p:cNvSpPr/>
            <p:nvPr/>
          </p:nvSpPr>
          <p:spPr bwMode="auto">
            <a:xfrm>
              <a:off x="1979712" y="3413791"/>
              <a:ext cx="5184576" cy="3281363"/>
            </a:xfrm>
            <a:prstGeom prst="rect">
              <a:avLst/>
            </a:prstGeom>
            <a:solidFill>
              <a:schemeClr val="tx1">
                <a:lumMod val="85000"/>
                <a:lumOff val="1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7" name="Objekt 6"/>
            <p:cNvGraphicFramePr>
              <a:graphicFrameLocks noChangeAspect="1"/>
            </p:cNvGraphicFramePr>
            <p:nvPr>
              <p:extLst>
                <p:ext uri="{D42A27DB-BD31-4B8C-83A1-F6EECF244321}">
                  <p14:modId xmlns:p14="http://schemas.microsoft.com/office/powerpoint/2010/main" val="2398007044"/>
                </p:ext>
              </p:extLst>
            </p:nvPr>
          </p:nvGraphicFramePr>
          <p:xfrm>
            <a:off x="2136775" y="3461591"/>
            <a:ext cx="4870450" cy="2978150"/>
          </p:xfrm>
          <a:graphic>
            <a:graphicData uri="http://schemas.openxmlformats.org/presentationml/2006/ole">
              <mc:AlternateContent xmlns:mc="http://schemas.openxmlformats.org/markup-compatibility/2006">
                <mc:Choice xmlns:v="urn:schemas-microsoft-com:vml" Requires="v">
                  <p:oleObj spid="_x0000_s25613" name="Image" r:id="rId3" imgW="9688680" imgH="5904720" progId="Photoshop.Image.15">
                    <p:embed/>
                  </p:oleObj>
                </mc:Choice>
                <mc:Fallback>
                  <p:oleObj name="Image" r:id="rId3" imgW="9688680" imgH="5904720" progId="Photoshop.Image.15">
                    <p:embed/>
                    <p:pic>
                      <p:nvPicPr>
                        <p:cNvPr id="0" name=""/>
                        <p:cNvPicPr/>
                        <p:nvPr/>
                      </p:nvPicPr>
                      <p:blipFill>
                        <a:blip r:embed="rId4"/>
                        <a:stretch>
                          <a:fillRect/>
                        </a:stretch>
                      </p:blipFill>
                      <p:spPr>
                        <a:xfrm>
                          <a:off x="2136775" y="3461591"/>
                          <a:ext cx="4870450" cy="2978150"/>
                        </a:xfrm>
                        <a:prstGeom prst="rect">
                          <a:avLst/>
                        </a:prstGeom>
                      </p:spPr>
                    </p:pic>
                  </p:oleObj>
                </mc:Fallback>
              </mc:AlternateContent>
            </a:graphicData>
          </a:graphic>
        </p:graphicFrame>
        <p:sp>
          <p:nvSpPr>
            <p:cNvPr id="15" name="Textfeld 14"/>
            <p:cNvSpPr txBox="1"/>
            <p:nvPr/>
          </p:nvSpPr>
          <p:spPr>
            <a:xfrm>
              <a:off x="1914345" y="6464369"/>
              <a:ext cx="785447" cy="276999"/>
            </a:xfrm>
            <a:prstGeom prst="rect">
              <a:avLst/>
            </a:prstGeom>
            <a:noFill/>
          </p:spPr>
          <p:txBody>
            <a:bodyPr wrap="square" rtlCol="0">
              <a:spAutoFit/>
            </a:bodyPr>
            <a:lstStyle/>
            <a:p>
              <a:r>
                <a:rPr lang="de-DE" b="1" dirty="0">
                  <a:solidFill>
                    <a:schemeClr val="bg1"/>
                  </a:solidFill>
                </a:rPr>
                <a:t>CODE</a:t>
              </a:r>
            </a:p>
          </p:txBody>
        </p:sp>
      </p:grpSp>
      <p:graphicFrame>
        <p:nvGraphicFramePr>
          <p:cNvPr id="2" name="Objekt 1"/>
          <p:cNvGraphicFramePr>
            <a:graphicFrameLocks noChangeAspect="1"/>
          </p:cNvGraphicFramePr>
          <p:nvPr>
            <p:extLst>
              <p:ext uri="{D42A27DB-BD31-4B8C-83A1-F6EECF244321}">
                <p14:modId xmlns:p14="http://schemas.microsoft.com/office/powerpoint/2010/main" val="1176484339"/>
              </p:ext>
            </p:extLst>
          </p:nvPr>
        </p:nvGraphicFramePr>
        <p:xfrm>
          <a:off x="2136776" y="3461591"/>
          <a:ext cx="4870450" cy="2987569"/>
        </p:xfrm>
        <a:graphic>
          <a:graphicData uri="http://schemas.openxmlformats.org/presentationml/2006/ole">
            <mc:AlternateContent xmlns:mc="http://schemas.openxmlformats.org/markup-compatibility/2006">
              <mc:Choice xmlns:v="urn:schemas-microsoft-com:vml" Requires="v">
                <p:oleObj spid="_x0000_s25614" name="Image" r:id="rId5" imgW="11872800" imgH="6971400" progId="Photoshop.Image.15">
                  <p:embed/>
                </p:oleObj>
              </mc:Choice>
              <mc:Fallback>
                <p:oleObj name="Image" r:id="rId5" imgW="11872800" imgH="6971400" progId="Photoshop.Image.15">
                  <p:embed/>
                  <p:pic>
                    <p:nvPicPr>
                      <p:cNvPr id="0" name=""/>
                      <p:cNvPicPr/>
                      <p:nvPr/>
                    </p:nvPicPr>
                    <p:blipFill>
                      <a:blip r:embed="rId6"/>
                      <a:stretch>
                        <a:fillRect/>
                      </a:stretch>
                    </p:blipFill>
                    <p:spPr>
                      <a:xfrm>
                        <a:off x="2136776" y="3461591"/>
                        <a:ext cx="4870450" cy="2987569"/>
                      </a:xfrm>
                      <a:prstGeom prst="rect">
                        <a:avLst/>
                      </a:prstGeom>
                    </p:spPr>
                  </p:pic>
                </p:oleObj>
              </mc:Fallback>
            </mc:AlternateContent>
          </a:graphicData>
        </a:graphic>
      </p:graphicFrame>
    </p:spTree>
    <p:extLst>
      <p:ext uri="{BB962C8B-B14F-4D97-AF65-F5344CB8AC3E}">
        <p14:creationId xmlns:p14="http://schemas.microsoft.com/office/powerpoint/2010/main" val="67840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Seitendesign mit CSS - Vorbereitungen</a:t>
            </a:r>
          </a:p>
          <a:p>
            <a:pPr marL="355600" indent="-266700">
              <a:spcAft>
                <a:spcPct val="65000"/>
              </a:spcAft>
              <a:buFontTx/>
              <a:buChar char="•"/>
            </a:pPr>
            <a:r>
              <a:rPr lang="de-DE" sz="1800" dirty="0">
                <a:solidFill>
                  <a:schemeClr val="tx1"/>
                </a:solidFill>
              </a:rPr>
              <a:t>Da wir zwei statische Detailseiten verwenden, die im Grunde den gleichen Inhalt haben, und auch Elemente der Übersichtsseite auf den Detailseiten wiederverwenden (z.B. Buttons), lagern wir die CSS-Datei aus</a:t>
            </a:r>
          </a:p>
          <a:p>
            <a:pPr marL="355600" indent="-266700">
              <a:spcAft>
                <a:spcPct val="65000"/>
              </a:spcAft>
              <a:buFontTx/>
              <a:buChar char="•"/>
            </a:pPr>
            <a:r>
              <a:rPr lang="de-DE" sz="1800" dirty="0">
                <a:solidFill>
                  <a:schemeClr val="tx1"/>
                </a:solidFill>
              </a:rPr>
              <a:t>Dazu integrieren wir in die Header aller HTML-Dateien den Pfad zur style.css Datei:</a:t>
            </a:r>
          </a:p>
          <a:p>
            <a:pPr marL="355600" indent="-266700">
              <a:spcAft>
                <a:spcPct val="65000"/>
              </a:spcAft>
              <a:buFontTx/>
              <a:buChar char="•"/>
            </a:pPr>
            <a:r>
              <a:rPr lang="en-US" sz="1800" dirty="0">
                <a:solidFill>
                  <a:srgbClr val="FF0000"/>
                </a:solidFill>
              </a:rPr>
              <a:t>&lt;link </a:t>
            </a:r>
            <a:r>
              <a:rPr lang="en-US" sz="1800" dirty="0" err="1">
                <a:solidFill>
                  <a:srgbClr val="D67F00"/>
                </a:solidFill>
              </a:rPr>
              <a:t>rel</a:t>
            </a:r>
            <a:r>
              <a:rPr lang="en-US" sz="1800" dirty="0">
                <a:solidFill>
                  <a:schemeClr val="accent6">
                    <a:lumMod val="60000"/>
                    <a:lumOff val="40000"/>
                  </a:schemeClr>
                </a:solidFill>
              </a:rPr>
              <a:t>=</a:t>
            </a:r>
            <a:r>
              <a:rPr lang="en-US" sz="1800" dirty="0">
                <a:solidFill>
                  <a:srgbClr val="00B050"/>
                </a:solidFill>
              </a:rPr>
              <a:t>"stylesheet" </a:t>
            </a:r>
            <a:r>
              <a:rPr lang="en-US" sz="1800" dirty="0">
                <a:solidFill>
                  <a:srgbClr val="D67F00"/>
                </a:solidFill>
              </a:rPr>
              <a:t>type</a:t>
            </a:r>
            <a:r>
              <a:rPr lang="en-US" sz="1800" dirty="0">
                <a:solidFill>
                  <a:schemeClr val="accent6">
                    <a:lumMod val="60000"/>
                    <a:lumOff val="40000"/>
                  </a:schemeClr>
                </a:solidFill>
              </a:rPr>
              <a:t>=</a:t>
            </a:r>
            <a:r>
              <a:rPr lang="en-US" sz="1800" dirty="0">
                <a:solidFill>
                  <a:srgbClr val="00B050"/>
                </a:solidFill>
              </a:rPr>
              <a:t>"text/</a:t>
            </a:r>
            <a:r>
              <a:rPr lang="en-US" sz="1800" dirty="0" err="1">
                <a:solidFill>
                  <a:srgbClr val="00B050"/>
                </a:solidFill>
              </a:rPr>
              <a:t>css</a:t>
            </a:r>
            <a:r>
              <a:rPr lang="en-US" sz="1800" dirty="0">
                <a:solidFill>
                  <a:srgbClr val="00B050"/>
                </a:solidFill>
              </a:rPr>
              <a:t>" </a:t>
            </a:r>
            <a:r>
              <a:rPr lang="en-US" sz="1800" dirty="0" err="1">
                <a:solidFill>
                  <a:srgbClr val="D67F00"/>
                </a:solidFill>
              </a:rPr>
              <a:t>href</a:t>
            </a:r>
            <a:r>
              <a:rPr lang="en-US" sz="1800" dirty="0">
                <a:solidFill>
                  <a:schemeClr val="accent6">
                    <a:lumMod val="60000"/>
                    <a:lumOff val="40000"/>
                  </a:schemeClr>
                </a:solidFill>
              </a:rPr>
              <a:t>=</a:t>
            </a:r>
            <a:r>
              <a:rPr lang="en-US" sz="1800" dirty="0">
                <a:solidFill>
                  <a:srgbClr val="00B050"/>
                </a:solidFill>
              </a:rPr>
              <a:t>"./style.css"</a:t>
            </a:r>
            <a:r>
              <a:rPr lang="en-US" sz="1800" dirty="0">
                <a:solidFill>
                  <a:srgbClr val="FF0000"/>
                </a:solidFill>
              </a:rPr>
              <a:t>&gt;</a:t>
            </a:r>
            <a:endParaRPr lang="de-DE" sz="1800" dirty="0">
              <a:solidFill>
                <a:srgbClr val="FF0000"/>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8</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3162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360039"/>
          </a:xfrm>
        </p:spPr>
        <p:txBody>
          <a:bodyPr numCol="1"/>
          <a:lstStyle/>
          <a:p>
            <a:pPr marL="88900" indent="0">
              <a:lnSpc>
                <a:spcPct val="100000"/>
              </a:lnSpc>
              <a:spcAft>
                <a:spcPct val="65000"/>
              </a:spcAft>
            </a:pPr>
            <a:r>
              <a:rPr lang="de-DE" sz="2400" dirty="0">
                <a:solidFill>
                  <a:srgbClr val="C50E1F"/>
                </a:solidFill>
              </a:rPr>
              <a:t>Seitendesign mit CSS – Übersicht (beispielhaft)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9</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nvGraphicFramePr>
        <p:xfrm>
          <a:off x="539552" y="1772816"/>
          <a:ext cx="7435850" cy="4889500"/>
        </p:xfrm>
        <a:graphic>
          <a:graphicData uri="http://schemas.openxmlformats.org/presentationml/2006/ole">
            <mc:AlternateContent xmlns:mc="http://schemas.openxmlformats.org/markup-compatibility/2006">
              <mc:Choice xmlns:v="urn:schemas-microsoft-com:vml" Requires="v">
                <p:oleObj spid="_x0000_s27690" name="Image" r:id="rId3" imgW="14793480" imgH="9701280" progId="Photoshop.Image.15">
                  <p:embed/>
                </p:oleObj>
              </mc:Choice>
              <mc:Fallback>
                <p:oleObj name="Image" r:id="rId3" imgW="14793480" imgH="9701280" progId="Photoshop.Image.15">
                  <p:embed/>
                  <p:pic>
                    <p:nvPicPr>
                      <p:cNvPr id="2" name="Objekt 1"/>
                      <p:cNvPicPr/>
                      <p:nvPr/>
                    </p:nvPicPr>
                    <p:blipFill>
                      <a:blip r:embed="rId4"/>
                      <a:stretch>
                        <a:fillRect/>
                      </a:stretch>
                    </p:blipFill>
                    <p:spPr>
                      <a:xfrm>
                        <a:off x="539552" y="1772816"/>
                        <a:ext cx="7435850" cy="4889500"/>
                      </a:xfrm>
                      <a:prstGeom prst="rect">
                        <a:avLst/>
                      </a:prstGeom>
                    </p:spPr>
                  </p:pic>
                </p:oleObj>
              </mc:Fallback>
            </mc:AlternateContent>
          </a:graphicData>
        </a:graphic>
      </p:graphicFrame>
      <p:cxnSp>
        <p:nvCxnSpPr>
          <p:cNvPr id="8" name="Gerader Verbinder 7"/>
          <p:cNvCxnSpPr/>
          <p:nvPr/>
        </p:nvCxnSpPr>
        <p:spPr bwMode="auto">
          <a:xfrm>
            <a:off x="1691680" y="3255836"/>
            <a:ext cx="648072" cy="504056"/>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graphicFrame>
        <p:nvGraphicFramePr>
          <p:cNvPr id="11" name="Objekt 10"/>
          <p:cNvGraphicFramePr>
            <a:graphicFrameLocks noChangeAspect="1"/>
          </p:cNvGraphicFramePr>
          <p:nvPr/>
        </p:nvGraphicFramePr>
        <p:xfrm>
          <a:off x="323528" y="2498229"/>
          <a:ext cx="1848608" cy="673622"/>
        </p:xfrm>
        <a:graphic>
          <a:graphicData uri="http://schemas.openxmlformats.org/presentationml/2006/ole">
            <mc:AlternateContent xmlns:mc="http://schemas.openxmlformats.org/markup-compatibility/2006">
              <mc:Choice xmlns:v="urn:schemas-microsoft-com:vml" Requires="v">
                <p:oleObj spid="_x0000_s27691" name="Image" r:id="rId5" imgW="5333040" imgH="1942560" progId="Photoshop.Image.15">
                  <p:embed/>
                </p:oleObj>
              </mc:Choice>
              <mc:Fallback>
                <p:oleObj name="Image" r:id="rId5" imgW="5333040" imgH="1942560" progId="Photoshop.Image.15">
                  <p:embed/>
                  <p:pic>
                    <p:nvPicPr>
                      <p:cNvPr id="11" name="Objekt 10"/>
                      <p:cNvPicPr/>
                      <p:nvPr/>
                    </p:nvPicPr>
                    <p:blipFill>
                      <a:blip r:embed="rId6"/>
                      <a:stretch>
                        <a:fillRect/>
                      </a:stretch>
                    </p:blipFill>
                    <p:spPr>
                      <a:xfrm>
                        <a:off x="323528" y="2498229"/>
                        <a:ext cx="1848608" cy="673622"/>
                      </a:xfrm>
                      <a:prstGeom prst="rect">
                        <a:avLst/>
                      </a:prstGeom>
                    </p:spPr>
                  </p:pic>
                </p:oleObj>
              </mc:Fallback>
            </mc:AlternateContent>
          </a:graphicData>
        </a:graphic>
      </p:graphicFrame>
      <p:sp>
        <p:nvSpPr>
          <p:cNvPr id="12" name="Textfeld 11"/>
          <p:cNvSpPr txBox="1"/>
          <p:nvPr/>
        </p:nvSpPr>
        <p:spPr>
          <a:xfrm>
            <a:off x="539552" y="2221230"/>
            <a:ext cx="1204753" cy="276999"/>
          </a:xfrm>
          <a:prstGeom prst="rect">
            <a:avLst/>
          </a:prstGeom>
          <a:noFill/>
        </p:spPr>
        <p:txBody>
          <a:bodyPr wrap="none" rtlCol="0">
            <a:spAutoFit/>
          </a:bodyPr>
          <a:lstStyle/>
          <a:p>
            <a:r>
              <a:rPr lang="de-DE" dirty="0"/>
              <a:t>Tabellendesign</a:t>
            </a:r>
          </a:p>
        </p:txBody>
      </p:sp>
      <p:graphicFrame>
        <p:nvGraphicFramePr>
          <p:cNvPr id="17" name="Objekt 16"/>
          <p:cNvGraphicFramePr>
            <a:graphicFrameLocks noChangeAspect="1"/>
          </p:cNvGraphicFramePr>
          <p:nvPr/>
        </p:nvGraphicFramePr>
        <p:xfrm>
          <a:off x="-150329" y="5325813"/>
          <a:ext cx="1842009" cy="493483"/>
        </p:xfrm>
        <a:graphic>
          <a:graphicData uri="http://schemas.openxmlformats.org/presentationml/2006/ole">
            <mc:AlternateContent xmlns:mc="http://schemas.openxmlformats.org/markup-compatibility/2006">
              <mc:Choice xmlns:v="urn:schemas-microsoft-com:vml" Requires="v">
                <p:oleObj spid="_x0000_s27692" name="Image" r:id="rId7" imgW="4787280" imgH="1282320" progId="Photoshop.Image.15">
                  <p:embed/>
                </p:oleObj>
              </mc:Choice>
              <mc:Fallback>
                <p:oleObj name="Image" r:id="rId7" imgW="4787280" imgH="1282320" progId="Photoshop.Image.15">
                  <p:embed/>
                  <p:pic>
                    <p:nvPicPr>
                      <p:cNvPr id="17" name="Objekt 16"/>
                      <p:cNvPicPr/>
                      <p:nvPr/>
                    </p:nvPicPr>
                    <p:blipFill>
                      <a:blip r:embed="rId8"/>
                      <a:stretch>
                        <a:fillRect/>
                      </a:stretch>
                    </p:blipFill>
                    <p:spPr>
                      <a:xfrm>
                        <a:off x="-150329" y="5325813"/>
                        <a:ext cx="1842009" cy="493483"/>
                      </a:xfrm>
                      <a:prstGeom prst="rect">
                        <a:avLst/>
                      </a:prstGeom>
                    </p:spPr>
                  </p:pic>
                </p:oleObj>
              </mc:Fallback>
            </mc:AlternateContent>
          </a:graphicData>
        </a:graphic>
      </p:graphicFrame>
      <p:cxnSp>
        <p:nvCxnSpPr>
          <p:cNvPr id="18" name="Gerader Verbinder 17"/>
          <p:cNvCxnSpPr>
            <a:cxnSpLocks/>
          </p:cNvCxnSpPr>
          <p:nvPr/>
        </p:nvCxnSpPr>
        <p:spPr bwMode="auto">
          <a:xfrm flipV="1">
            <a:off x="1835696" y="5129852"/>
            <a:ext cx="660476" cy="243364"/>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20" name="Textfeld 19"/>
          <p:cNvSpPr txBox="1"/>
          <p:nvPr/>
        </p:nvSpPr>
        <p:spPr>
          <a:xfrm>
            <a:off x="456325" y="5026988"/>
            <a:ext cx="628698" cy="276999"/>
          </a:xfrm>
          <a:prstGeom prst="rect">
            <a:avLst/>
          </a:prstGeom>
          <a:noFill/>
        </p:spPr>
        <p:txBody>
          <a:bodyPr wrap="none" rtlCol="0">
            <a:spAutoFit/>
          </a:bodyPr>
          <a:lstStyle/>
          <a:p>
            <a:r>
              <a:rPr lang="de-DE" dirty="0"/>
              <a:t>Button</a:t>
            </a:r>
          </a:p>
        </p:txBody>
      </p:sp>
      <p:cxnSp>
        <p:nvCxnSpPr>
          <p:cNvPr id="21" name="Gerader Verbinder 20"/>
          <p:cNvCxnSpPr>
            <a:cxnSpLocks/>
          </p:cNvCxnSpPr>
          <p:nvPr/>
        </p:nvCxnSpPr>
        <p:spPr bwMode="auto">
          <a:xfrm>
            <a:off x="4644008" y="6206307"/>
            <a:ext cx="1656184" cy="228005"/>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graphicFrame>
        <p:nvGraphicFramePr>
          <p:cNvPr id="23" name="Objekt 22"/>
          <p:cNvGraphicFramePr>
            <a:graphicFrameLocks noChangeAspect="1"/>
          </p:cNvGraphicFramePr>
          <p:nvPr/>
        </p:nvGraphicFramePr>
        <p:xfrm>
          <a:off x="6505613" y="5831402"/>
          <a:ext cx="1685813" cy="734533"/>
        </p:xfrm>
        <a:graphic>
          <a:graphicData uri="http://schemas.openxmlformats.org/presentationml/2006/ole">
            <mc:AlternateContent xmlns:mc="http://schemas.openxmlformats.org/markup-compatibility/2006">
              <mc:Choice xmlns:v="urn:schemas-microsoft-com:vml" Requires="v">
                <p:oleObj spid="_x0000_s27693" name="Image" r:id="rId9" imgW="3555360" imgH="1549080" progId="Photoshop.Image.15">
                  <p:embed/>
                </p:oleObj>
              </mc:Choice>
              <mc:Fallback>
                <p:oleObj name="Image" r:id="rId9" imgW="3555360" imgH="1549080" progId="Photoshop.Image.15">
                  <p:embed/>
                  <p:pic>
                    <p:nvPicPr>
                      <p:cNvPr id="23" name="Objekt 22"/>
                      <p:cNvPicPr/>
                      <p:nvPr/>
                    </p:nvPicPr>
                    <p:blipFill>
                      <a:blip r:embed="rId10"/>
                      <a:stretch>
                        <a:fillRect/>
                      </a:stretch>
                    </p:blipFill>
                    <p:spPr>
                      <a:xfrm>
                        <a:off x="6505613" y="5831402"/>
                        <a:ext cx="1685813" cy="734533"/>
                      </a:xfrm>
                      <a:prstGeom prst="rect">
                        <a:avLst/>
                      </a:prstGeom>
                    </p:spPr>
                  </p:pic>
                </p:oleObj>
              </mc:Fallback>
            </mc:AlternateContent>
          </a:graphicData>
        </a:graphic>
      </p:graphicFrame>
      <p:sp>
        <p:nvSpPr>
          <p:cNvPr id="24" name="Textfeld 23"/>
          <p:cNvSpPr txBox="1"/>
          <p:nvPr/>
        </p:nvSpPr>
        <p:spPr>
          <a:xfrm>
            <a:off x="7060620" y="5523398"/>
            <a:ext cx="575799" cy="276999"/>
          </a:xfrm>
          <a:prstGeom prst="rect">
            <a:avLst/>
          </a:prstGeom>
          <a:noFill/>
        </p:spPr>
        <p:txBody>
          <a:bodyPr wrap="none" rtlCol="0">
            <a:spAutoFit/>
          </a:bodyPr>
          <a:lstStyle/>
          <a:p>
            <a:r>
              <a:rPr lang="de-DE" dirty="0"/>
              <a:t>Bilder</a:t>
            </a:r>
          </a:p>
        </p:txBody>
      </p:sp>
      <p:graphicFrame>
        <p:nvGraphicFramePr>
          <p:cNvPr id="25" name="Objekt 24"/>
          <p:cNvGraphicFramePr>
            <a:graphicFrameLocks noChangeAspect="1"/>
          </p:cNvGraphicFramePr>
          <p:nvPr/>
        </p:nvGraphicFramePr>
        <p:xfrm>
          <a:off x="6509001" y="2882755"/>
          <a:ext cx="2379536" cy="961984"/>
        </p:xfrm>
        <a:graphic>
          <a:graphicData uri="http://schemas.openxmlformats.org/presentationml/2006/ole">
            <mc:AlternateContent xmlns:mc="http://schemas.openxmlformats.org/markup-compatibility/2006">
              <mc:Choice xmlns:v="urn:schemas-microsoft-com:vml" Requires="v">
                <p:oleObj spid="_x0000_s27694" name="Image" r:id="rId11" imgW="5498280" imgH="2221920" progId="Photoshop.Image.15">
                  <p:embed/>
                </p:oleObj>
              </mc:Choice>
              <mc:Fallback>
                <p:oleObj name="Image" r:id="rId11" imgW="5498280" imgH="2221920" progId="Photoshop.Image.15">
                  <p:embed/>
                  <p:pic>
                    <p:nvPicPr>
                      <p:cNvPr id="25" name="Objekt 24"/>
                      <p:cNvPicPr/>
                      <p:nvPr/>
                    </p:nvPicPr>
                    <p:blipFill>
                      <a:blip r:embed="rId12"/>
                      <a:stretch>
                        <a:fillRect/>
                      </a:stretch>
                    </p:blipFill>
                    <p:spPr>
                      <a:xfrm>
                        <a:off x="6509001" y="2882755"/>
                        <a:ext cx="2379536" cy="961984"/>
                      </a:xfrm>
                      <a:prstGeom prst="rect">
                        <a:avLst/>
                      </a:prstGeom>
                    </p:spPr>
                  </p:pic>
                </p:oleObj>
              </mc:Fallback>
            </mc:AlternateContent>
          </a:graphicData>
        </a:graphic>
      </p:graphicFrame>
      <p:cxnSp>
        <p:nvCxnSpPr>
          <p:cNvPr id="28" name="Gerader Verbinder 27"/>
          <p:cNvCxnSpPr>
            <a:cxnSpLocks/>
          </p:cNvCxnSpPr>
          <p:nvPr/>
        </p:nvCxnSpPr>
        <p:spPr bwMode="auto">
          <a:xfrm flipV="1">
            <a:off x="5868144" y="3759893"/>
            <a:ext cx="592689" cy="173163"/>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30" name="Textfeld 29"/>
          <p:cNvSpPr txBox="1"/>
          <p:nvPr/>
        </p:nvSpPr>
        <p:spPr>
          <a:xfrm>
            <a:off x="7096392" y="2590253"/>
            <a:ext cx="1204753" cy="276999"/>
          </a:xfrm>
          <a:prstGeom prst="rect">
            <a:avLst/>
          </a:prstGeom>
          <a:noFill/>
        </p:spPr>
        <p:txBody>
          <a:bodyPr wrap="none" rtlCol="0">
            <a:spAutoFit/>
          </a:bodyPr>
          <a:lstStyle/>
          <a:p>
            <a:r>
              <a:rPr lang="de-DE" dirty="0"/>
              <a:t>Tabelleninhalte</a:t>
            </a:r>
          </a:p>
        </p:txBody>
      </p:sp>
      <p:cxnSp>
        <p:nvCxnSpPr>
          <p:cNvPr id="32" name="Gerader Verbinder 31"/>
          <p:cNvCxnSpPr>
            <a:cxnSpLocks/>
          </p:cNvCxnSpPr>
          <p:nvPr/>
        </p:nvCxnSpPr>
        <p:spPr bwMode="auto">
          <a:xfrm>
            <a:off x="4955009" y="3759892"/>
            <a:ext cx="1417191" cy="34465"/>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cxnSp>
        <p:nvCxnSpPr>
          <p:cNvPr id="35" name="Gerader Verbinder 34"/>
          <p:cNvCxnSpPr>
            <a:cxnSpLocks/>
          </p:cNvCxnSpPr>
          <p:nvPr/>
        </p:nvCxnSpPr>
        <p:spPr bwMode="auto">
          <a:xfrm flipV="1">
            <a:off x="3252887" y="3794356"/>
            <a:ext cx="3107828" cy="68624"/>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Tree>
    <p:extLst>
      <p:ext uri="{BB962C8B-B14F-4D97-AF65-F5344CB8AC3E}">
        <p14:creationId xmlns:p14="http://schemas.microsoft.com/office/powerpoint/2010/main" val="2766110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7"/>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n5jOIkbkq3Gm0R7D0d9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2nyiRVAk2sY8r3g7e7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RVlIXFhMUKcTRq50NOd6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PJmfxb3zEeiMYzrBxsR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Nt415HaAUC2NWp.oTij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FjAop8T3kevt464xj92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sDXX7Sn90e6jhka_N9e3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4O.nDz0CkmlJ27rUYDXDA"/>
</p:tagLst>
</file>

<file path=ppt/theme/theme1.xml><?xml version="1.0" encoding="utf-8"?>
<a:theme xmlns:a="http://schemas.openxmlformats.org/drawingml/2006/main" name="TU_PPT_Master_mitBild_V02_Aussicht">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solidFill>
            <a:schemeClr val="accent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smtClean="0">
            <a:ln>
              <a:noFill/>
            </a:ln>
            <a:solidFill>
              <a:schemeClr val="tx1"/>
            </a:solidFill>
            <a:effectLst/>
            <a:latin typeface="Arial"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TU_PPT_Master_mitBild_V02_Aussicht</Template>
  <TotalTime>0</TotalTime>
  <Words>897</Words>
  <Application>Microsoft Office PowerPoint</Application>
  <PresentationFormat>Bildschirmpräsentation (4:3)</PresentationFormat>
  <Paragraphs>120</Paragraphs>
  <Slides>18</Slides>
  <Notes>0</Notes>
  <HiddenSlides>0</HiddenSlides>
  <MMClips>0</MMClips>
  <ScaleCrop>false</ScaleCrop>
  <HeadingPairs>
    <vt:vector size="8" baseType="variant">
      <vt:variant>
        <vt:lpstr>Verwendete Schriftarten</vt:lpstr>
      </vt:variant>
      <vt:variant>
        <vt:i4>1</vt:i4>
      </vt:variant>
      <vt:variant>
        <vt:lpstr>Design</vt:lpstr>
      </vt:variant>
      <vt:variant>
        <vt:i4>1</vt:i4>
      </vt:variant>
      <vt:variant>
        <vt:lpstr>Eingebettete OLE-Server</vt:lpstr>
      </vt:variant>
      <vt:variant>
        <vt:i4>3</vt:i4>
      </vt:variant>
      <vt:variant>
        <vt:lpstr>Folientitel</vt:lpstr>
      </vt:variant>
      <vt:variant>
        <vt:i4>18</vt:i4>
      </vt:variant>
    </vt:vector>
  </HeadingPairs>
  <TitlesOfParts>
    <vt:vector size="23" baseType="lpstr">
      <vt:lpstr>Arial</vt:lpstr>
      <vt:lpstr>TU_PPT_Master_mitBild_V02_Aussicht</vt:lpstr>
      <vt:lpstr>TCLayout.ActiveDocument.1</vt:lpstr>
      <vt:lpstr>Image</vt:lpstr>
      <vt:lpstr>Adobe Photoshop Image</vt:lpstr>
      <vt:lpstr>ANWENDUNGSSYSTEME HAUSAUFGABE 1</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TU-Berlin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 HABEN DIE IDEE FÜR DIE ZUKUNFT</dc:title>
  <dc:creator>dinaro</dc:creator>
  <cp:lastModifiedBy>Matias Rietig</cp:lastModifiedBy>
  <cp:revision>98</cp:revision>
  <cp:lastPrinted>2017-04-19T15:09:07Z</cp:lastPrinted>
  <dcterms:created xsi:type="dcterms:W3CDTF">2013-10-10T08:42:41Z</dcterms:created>
  <dcterms:modified xsi:type="dcterms:W3CDTF">2017-05-27T15:04:56Z</dcterms:modified>
</cp:coreProperties>
</file>