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84048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63" autoAdjust="0"/>
    <p:restoredTop sz="94660"/>
  </p:normalViewPr>
  <p:slideViewPr>
    <p:cSldViewPr snapToGrid="0">
      <p:cViewPr>
        <p:scale>
          <a:sx n="50" d="100"/>
          <a:sy n="50" d="100"/>
        </p:scale>
        <p:origin x="23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06BC17-51F6-46C3-867D-A3914030BA83}"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4AF9F-77A3-40C9-AD2B-029772CA1E86}" type="slidenum">
              <a:rPr lang="en-US" smtClean="0"/>
              <a:t>‹#›</a:t>
            </a:fld>
            <a:endParaRPr lang="en-US"/>
          </a:p>
        </p:txBody>
      </p:sp>
    </p:spTree>
    <p:extLst>
      <p:ext uri="{BB962C8B-B14F-4D97-AF65-F5344CB8AC3E}">
        <p14:creationId xmlns:p14="http://schemas.microsoft.com/office/powerpoint/2010/main" val="909540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06BC17-51F6-46C3-867D-A3914030BA83}"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4AF9F-77A3-40C9-AD2B-029772CA1E86}" type="slidenum">
              <a:rPr lang="en-US" smtClean="0"/>
              <a:t>‹#›</a:t>
            </a:fld>
            <a:endParaRPr lang="en-US"/>
          </a:p>
        </p:txBody>
      </p:sp>
    </p:spTree>
    <p:extLst>
      <p:ext uri="{BB962C8B-B14F-4D97-AF65-F5344CB8AC3E}">
        <p14:creationId xmlns:p14="http://schemas.microsoft.com/office/powerpoint/2010/main" val="390478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06BC17-51F6-46C3-867D-A3914030BA83}"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4AF9F-77A3-40C9-AD2B-029772CA1E86}" type="slidenum">
              <a:rPr lang="en-US" smtClean="0"/>
              <a:t>‹#›</a:t>
            </a:fld>
            <a:endParaRPr lang="en-US"/>
          </a:p>
        </p:txBody>
      </p:sp>
    </p:spTree>
    <p:extLst>
      <p:ext uri="{BB962C8B-B14F-4D97-AF65-F5344CB8AC3E}">
        <p14:creationId xmlns:p14="http://schemas.microsoft.com/office/powerpoint/2010/main" val="37684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06BC17-51F6-46C3-867D-A3914030BA83}"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4AF9F-77A3-40C9-AD2B-029772CA1E86}" type="slidenum">
              <a:rPr lang="en-US" smtClean="0"/>
              <a:t>‹#›</a:t>
            </a:fld>
            <a:endParaRPr lang="en-US"/>
          </a:p>
        </p:txBody>
      </p:sp>
    </p:spTree>
    <p:extLst>
      <p:ext uri="{BB962C8B-B14F-4D97-AF65-F5344CB8AC3E}">
        <p14:creationId xmlns:p14="http://schemas.microsoft.com/office/powerpoint/2010/main" val="2025372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06BC17-51F6-46C3-867D-A3914030BA83}"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4AF9F-77A3-40C9-AD2B-029772CA1E86}" type="slidenum">
              <a:rPr lang="en-US" smtClean="0"/>
              <a:t>‹#›</a:t>
            </a:fld>
            <a:endParaRPr lang="en-US"/>
          </a:p>
        </p:txBody>
      </p:sp>
    </p:spTree>
    <p:extLst>
      <p:ext uri="{BB962C8B-B14F-4D97-AF65-F5344CB8AC3E}">
        <p14:creationId xmlns:p14="http://schemas.microsoft.com/office/powerpoint/2010/main" val="833016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06BC17-51F6-46C3-867D-A3914030BA83}"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4AF9F-77A3-40C9-AD2B-029772CA1E86}" type="slidenum">
              <a:rPr lang="en-US" smtClean="0"/>
              <a:t>‹#›</a:t>
            </a:fld>
            <a:endParaRPr lang="en-US"/>
          </a:p>
        </p:txBody>
      </p:sp>
    </p:spTree>
    <p:extLst>
      <p:ext uri="{BB962C8B-B14F-4D97-AF65-F5344CB8AC3E}">
        <p14:creationId xmlns:p14="http://schemas.microsoft.com/office/powerpoint/2010/main" val="427831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06BC17-51F6-46C3-867D-A3914030BA83}"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E4AF9F-77A3-40C9-AD2B-029772CA1E86}" type="slidenum">
              <a:rPr lang="en-US" smtClean="0"/>
              <a:t>‹#›</a:t>
            </a:fld>
            <a:endParaRPr lang="en-US"/>
          </a:p>
        </p:txBody>
      </p:sp>
    </p:spTree>
    <p:extLst>
      <p:ext uri="{BB962C8B-B14F-4D97-AF65-F5344CB8AC3E}">
        <p14:creationId xmlns:p14="http://schemas.microsoft.com/office/powerpoint/2010/main" val="308847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06BC17-51F6-46C3-867D-A3914030BA83}" type="datetimeFigureOut">
              <a:rPr lang="en-US" smtClean="0"/>
              <a:t>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E4AF9F-77A3-40C9-AD2B-029772CA1E86}" type="slidenum">
              <a:rPr lang="en-US" smtClean="0"/>
              <a:t>‹#›</a:t>
            </a:fld>
            <a:endParaRPr lang="en-US"/>
          </a:p>
        </p:txBody>
      </p:sp>
    </p:spTree>
    <p:extLst>
      <p:ext uri="{BB962C8B-B14F-4D97-AF65-F5344CB8AC3E}">
        <p14:creationId xmlns:p14="http://schemas.microsoft.com/office/powerpoint/2010/main" val="159910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6BC17-51F6-46C3-867D-A3914030BA83}" type="datetimeFigureOut">
              <a:rPr lang="en-US" smtClean="0"/>
              <a:t>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E4AF9F-77A3-40C9-AD2B-029772CA1E86}" type="slidenum">
              <a:rPr lang="en-US" smtClean="0"/>
              <a:t>‹#›</a:t>
            </a:fld>
            <a:endParaRPr lang="en-US"/>
          </a:p>
        </p:txBody>
      </p:sp>
    </p:spTree>
    <p:extLst>
      <p:ext uri="{BB962C8B-B14F-4D97-AF65-F5344CB8AC3E}">
        <p14:creationId xmlns:p14="http://schemas.microsoft.com/office/powerpoint/2010/main" val="294546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3A06BC17-51F6-46C3-867D-A3914030BA83}"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4AF9F-77A3-40C9-AD2B-029772CA1E86}" type="slidenum">
              <a:rPr lang="en-US" smtClean="0"/>
              <a:t>‹#›</a:t>
            </a:fld>
            <a:endParaRPr lang="en-US"/>
          </a:p>
        </p:txBody>
      </p:sp>
    </p:spTree>
    <p:extLst>
      <p:ext uri="{BB962C8B-B14F-4D97-AF65-F5344CB8AC3E}">
        <p14:creationId xmlns:p14="http://schemas.microsoft.com/office/powerpoint/2010/main" val="586143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3A06BC17-51F6-46C3-867D-A3914030BA83}"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4AF9F-77A3-40C9-AD2B-029772CA1E86}" type="slidenum">
              <a:rPr lang="en-US" smtClean="0"/>
              <a:t>‹#›</a:t>
            </a:fld>
            <a:endParaRPr lang="en-US"/>
          </a:p>
        </p:txBody>
      </p:sp>
    </p:spTree>
    <p:extLst>
      <p:ext uri="{BB962C8B-B14F-4D97-AF65-F5344CB8AC3E}">
        <p14:creationId xmlns:p14="http://schemas.microsoft.com/office/powerpoint/2010/main" val="928661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3A06BC17-51F6-46C3-867D-A3914030BA83}" type="datetimeFigureOut">
              <a:rPr lang="en-US" smtClean="0"/>
              <a:t>2/19/2019</a:t>
            </a:fld>
            <a:endParaRPr lang="en-US"/>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BEE4AF9F-77A3-40C9-AD2B-029772CA1E86}" type="slidenum">
              <a:rPr lang="en-US" smtClean="0"/>
              <a:t>‹#›</a:t>
            </a:fld>
            <a:endParaRPr lang="en-US"/>
          </a:p>
        </p:txBody>
      </p:sp>
    </p:spTree>
    <p:extLst>
      <p:ext uri="{BB962C8B-B14F-4D97-AF65-F5344CB8AC3E}">
        <p14:creationId xmlns:p14="http://schemas.microsoft.com/office/powerpoint/2010/main" val="92991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44DE3B-47BA-4E82-8273-1AF673127797}"/>
              </a:ext>
            </a:extLst>
          </p:cNvPr>
          <p:cNvSpPr/>
          <p:nvPr/>
        </p:nvSpPr>
        <p:spPr>
          <a:xfrm>
            <a:off x="0" y="19049"/>
            <a:ext cx="38404800" cy="4572000"/>
          </a:xfrm>
          <a:prstGeom prst="rect">
            <a:avLst/>
          </a:prstGeom>
          <a:solidFill>
            <a:schemeClr val="bg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7D5E680-71C3-4BA4-90BE-7BA4E0D9C9F5}"/>
              </a:ext>
            </a:extLst>
          </p:cNvPr>
          <p:cNvSpPr txBox="1"/>
          <p:nvPr/>
        </p:nvSpPr>
        <p:spPr>
          <a:xfrm>
            <a:off x="7138529" y="511908"/>
            <a:ext cx="24079200" cy="3570208"/>
          </a:xfrm>
          <a:prstGeom prst="rect">
            <a:avLst/>
          </a:prstGeom>
          <a:noFill/>
        </p:spPr>
        <p:txBody>
          <a:bodyPr wrap="square" rtlCol="0">
            <a:spAutoFit/>
          </a:bodyPr>
          <a:lstStyle/>
          <a:p>
            <a:pPr algn="ctr"/>
            <a:r>
              <a:rPr lang="en-US" sz="8000" dirty="0">
                <a:latin typeface="Arial Black" panose="020B0A04020102020204" pitchFamily="34" charset="0"/>
              </a:rPr>
              <a:t>Inferring Bacterial Interaction Dynamics Using Data Assimilation Algorithms</a:t>
            </a:r>
          </a:p>
          <a:p>
            <a:pPr algn="ctr"/>
            <a:endParaRPr lang="en-US" sz="2400" dirty="0">
              <a:latin typeface="Arial Black" panose="020B0A04020102020204" pitchFamily="34" charset="0"/>
            </a:endParaRPr>
          </a:p>
          <a:p>
            <a:pPr algn="ctr"/>
            <a:r>
              <a:rPr lang="en-US" sz="4200" dirty="0">
                <a:latin typeface="Arial Black" panose="020B0A04020102020204" pitchFamily="34" charset="0"/>
              </a:rPr>
              <a:t>Jacob Bryan</a:t>
            </a:r>
            <a:r>
              <a:rPr lang="en-US" sz="4200" baseline="30000" dirty="0">
                <a:latin typeface="Arial Black" panose="020B0A04020102020204" pitchFamily="34" charset="0"/>
              </a:rPr>
              <a:t>1</a:t>
            </a:r>
            <a:r>
              <a:rPr lang="en-US" sz="4200" dirty="0">
                <a:latin typeface="Arial Black" panose="020B0A04020102020204" pitchFamily="34" charset="0"/>
              </a:rPr>
              <a:t>, Nicholas Shikuma</a:t>
            </a:r>
            <a:r>
              <a:rPr lang="en-US" sz="4200" baseline="30000" dirty="0">
                <a:latin typeface="Arial Black" panose="020B0A04020102020204" pitchFamily="34" charset="0"/>
              </a:rPr>
              <a:t>2</a:t>
            </a:r>
            <a:r>
              <a:rPr lang="en-US" sz="4200" dirty="0">
                <a:latin typeface="Arial Black" panose="020B0A04020102020204" pitchFamily="34" charset="0"/>
              </a:rPr>
              <a:t>, Clara Cho</a:t>
            </a:r>
            <a:r>
              <a:rPr lang="en-US" sz="4200" baseline="30000" dirty="0">
                <a:latin typeface="Arial Black" panose="020B0A04020102020204" pitchFamily="34" charset="0"/>
              </a:rPr>
              <a:t>3</a:t>
            </a:r>
            <a:r>
              <a:rPr lang="en-US" sz="4200" dirty="0">
                <a:latin typeface="Arial Black" panose="020B0A04020102020204" pitchFamily="34" charset="0"/>
              </a:rPr>
              <a:t>, Geordie Richards</a:t>
            </a:r>
            <a:r>
              <a:rPr lang="en-US" sz="4200" baseline="30000" dirty="0">
                <a:latin typeface="Arial Black" panose="020B0A04020102020204" pitchFamily="34" charset="0"/>
              </a:rPr>
              <a:t>4</a:t>
            </a:r>
            <a:endParaRPr lang="en-US" sz="4200" dirty="0">
              <a:latin typeface="Arial Black" panose="020B0A04020102020204" pitchFamily="34" charset="0"/>
            </a:endParaRPr>
          </a:p>
        </p:txBody>
      </p:sp>
      <p:pic>
        <p:nvPicPr>
          <p:cNvPr id="1026" name="Picture 2" descr="Image result for usu logo">
            <a:extLst>
              <a:ext uri="{FF2B5EF4-FFF2-40B4-BE49-F238E27FC236}">
                <a16:creationId xmlns:a16="http://schemas.microsoft.com/office/drawing/2014/main" id="{D5BEBA4F-F741-4DF4-B37D-ABDEDB655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120" y="440927"/>
            <a:ext cx="5834560" cy="3646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su mae logo">
            <a:extLst>
              <a:ext uri="{FF2B5EF4-FFF2-40B4-BE49-F238E27FC236}">
                <a16:creationId xmlns:a16="http://schemas.microsoft.com/office/drawing/2014/main" id="{FE38DA18-8E57-4B28-996B-A9EB26019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9038" y="1987318"/>
            <a:ext cx="7724775" cy="12001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595AA0D-4D4C-4B14-A0AC-0570959B694C}"/>
                  </a:ext>
                </a:extLst>
              </p:cNvPr>
              <p:cNvSpPr txBox="1"/>
              <p:nvPr/>
            </p:nvSpPr>
            <p:spPr>
              <a:xfrm>
                <a:off x="914400" y="5257800"/>
                <a:ext cx="11887200" cy="12645706"/>
              </a:xfrm>
              <a:prstGeom prst="rect">
                <a:avLst/>
              </a:prstGeom>
              <a:solidFill>
                <a:schemeClr val="bg1"/>
              </a:solidFill>
              <a:ln w="127000">
                <a:solidFill>
                  <a:schemeClr val="tx1"/>
                </a:solidFill>
              </a:ln>
            </p:spPr>
            <p:txBody>
              <a:bodyPr wrap="square" rtlCol="0">
                <a:spAutoFit/>
              </a:bodyPr>
              <a:lstStyle/>
              <a:p>
                <a:pPr algn="just">
                  <a:lnSpc>
                    <a:spcPct val="107000"/>
                  </a:lnSpc>
                </a:pPr>
                <a:endParaRPr lang="en-US" sz="3600" dirty="0">
                  <a:latin typeface="Arial" panose="020B0604020202020204" pitchFamily="34" charset="0"/>
                  <a:cs typeface="Arial" panose="020B0604020202020204" pitchFamily="34" charset="0"/>
                </a:endParaRPr>
              </a:p>
              <a:p>
                <a:pPr algn="just">
                  <a:lnSpc>
                    <a:spcPct val="107000"/>
                  </a:lnSpc>
                </a:pPr>
                <a:endParaRPr lang="en-US" sz="100" b="1" dirty="0">
                  <a:latin typeface="Arial" panose="020B0604020202020204" pitchFamily="34" charset="0"/>
                  <a:cs typeface="Arial" panose="020B0604020202020204" pitchFamily="34" charset="0"/>
                </a:endParaRPr>
              </a:p>
              <a:p>
                <a:pPr marL="342900" indent="-342900">
                  <a:lnSpc>
                    <a:spcPct val="107000"/>
                  </a:lnSpc>
                  <a:buFont typeface="Symbol" panose="05050102010706020507" pitchFamily="18" charset="2"/>
                  <a:buChar char=""/>
                </a:pPr>
                <a:r>
                  <a:rPr lang="en-US" sz="2400" dirty="0">
                    <a:latin typeface="Cambria" panose="02040503050406030204" pitchFamily="18" charset="0"/>
                    <a:ea typeface="Cambria" panose="02040503050406030204" pitchFamily="18" charset="0"/>
                    <a:cs typeface="Arial" panose="020B0604020202020204" pitchFamily="34" charset="0"/>
                  </a:rPr>
                  <a:t>One purported mechanism involves trimethylamine-N-oxide (TMAO), the hepatic oxidation product of the gut microbiome-generated trimethylamine (TMA), has recently emerged as a candidate risk factor of cardiovascular disease. A positive association between TMAO and heart disease has been found [1]. </a:t>
                </a:r>
                <a:r>
                  <a:rPr lang="en-US" sz="2400" i="1" dirty="0">
                    <a:latin typeface="Cambria" panose="02040503050406030204" pitchFamily="18" charset="0"/>
                    <a:ea typeface="Cambria" panose="02040503050406030204" pitchFamily="18" charset="0"/>
                    <a:cs typeface="Arial" panose="020B0604020202020204" pitchFamily="34" charset="0"/>
                  </a:rPr>
                  <a:t>Firmicutes</a:t>
                </a:r>
                <a:r>
                  <a:rPr lang="en-US" sz="2400" dirty="0">
                    <a:latin typeface="Cambria" panose="02040503050406030204" pitchFamily="18" charset="0"/>
                    <a:ea typeface="Cambria" panose="02040503050406030204" pitchFamily="18" charset="0"/>
                    <a:cs typeface="Arial" panose="020B0604020202020204" pitchFamily="34" charset="0"/>
                  </a:rPr>
                  <a:t> have been found to be highest TMAO producers.</a:t>
                </a:r>
              </a:p>
              <a:p>
                <a:pPr marL="342900" indent="-342900" algn="just">
                  <a:lnSpc>
                    <a:spcPct val="107000"/>
                  </a:lnSpc>
                  <a:buFont typeface="Symbol" panose="05050102010706020507" pitchFamily="18" charset="2"/>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pPr marL="342900" indent="-342900" algn="just">
                  <a:lnSpc>
                    <a:spcPct val="107000"/>
                  </a:lnSpc>
                  <a:buFont typeface="Symbol" panose="05050102010706020507" pitchFamily="18" charset="2"/>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pPr marL="342900" indent="-342900" algn="just">
                  <a:lnSpc>
                    <a:spcPct val="107000"/>
                  </a:lnSpc>
                  <a:buFont typeface="Symbol" panose="05050102010706020507" pitchFamily="18" charset="2"/>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pPr marL="342900" indent="-342900" algn="just">
                  <a:lnSpc>
                    <a:spcPct val="107000"/>
                  </a:lnSpc>
                  <a:buFont typeface="Symbol" panose="05050102010706020507" pitchFamily="18" charset="2"/>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pPr marL="342900" indent="-342900" algn="just">
                  <a:lnSpc>
                    <a:spcPct val="107000"/>
                  </a:lnSpc>
                  <a:buFont typeface="Symbol" panose="05050102010706020507" pitchFamily="18" charset="2"/>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pPr algn="just">
                  <a:lnSpc>
                    <a:spcPct val="107000"/>
                  </a:lnSpc>
                </a:pPr>
                <a:endParaRPr lang="en-US" sz="2400" dirty="0">
                  <a:latin typeface="Cambria" panose="02040503050406030204" pitchFamily="18" charset="0"/>
                  <a:ea typeface="Cambria" panose="02040503050406030204" pitchFamily="18"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pPr marR="0" lvl="0" algn="ctr">
                  <a:lnSpc>
                    <a:spcPct val="107000"/>
                  </a:lnSpc>
                  <a:spcBef>
                    <a:spcPts val="0"/>
                  </a:spcBef>
                  <a:spcAft>
                    <a:spcPts val="0"/>
                  </a:spcAft>
                </a:pPr>
                <a:endParaRPr lang="en-US" sz="2400" dirty="0">
                  <a:latin typeface="Cambria" panose="02040503050406030204" pitchFamily="18" charset="0"/>
                  <a:ea typeface="Cambria" panose="02040503050406030204" pitchFamily="18" charset="0"/>
                  <a:cs typeface="Arial" panose="020B0604020202020204" pitchFamily="34" charset="0"/>
                </a:endParaRPr>
              </a:p>
              <a:p>
                <a:pPr marR="0" lvl="0" algn="ctr">
                  <a:lnSpc>
                    <a:spcPct val="107000"/>
                  </a:lnSpc>
                  <a:spcBef>
                    <a:spcPts val="0"/>
                  </a:spcBef>
                  <a:spcAft>
                    <a:spcPts val="0"/>
                  </a:spcAft>
                </a:pPr>
                <a:endParaRPr lang="en-US" sz="2400" dirty="0">
                  <a:latin typeface="Cambria" panose="02040503050406030204" pitchFamily="18" charset="0"/>
                  <a:ea typeface="Cambria" panose="02040503050406030204" pitchFamily="18" charset="0"/>
                  <a:cs typeface="Arial" panose="020B0604020202020204" pitchFamily="34" charset="0"/>
                </a:endParaRPr>
              </a:p>
              <a:p>
                <a:pPr marR="0" lvl="0" algn="ctr">
                  <a:lnSpc>
                    <a:spcPct val="107000"/>
                  </a:lnSpc>
                  <a:spcBef>
                    <a:spcPts val="0"/>
                  </a:spcBef>
                  <a:spcAft>
                    <a:spcPts val="0"/>
                  </a:spcAft>
                </a:pPr>
                <a:endParaRPr lang="en-US" sz="1000" dirty="0">
                  <a:latin typeface="Cambria" panose="02040503050406030204" pitchFamily="18" charset="0"/>
                  <a:ea typeface="Cambria" panose="02040503050406030204" pitchFamily="18" charset="0"/>
                  <a:cs typeface="Arial" panose="020B0604020202020204" pitchFamily="34" charset="0"/>
                </a:endParaRPr>
              </a:p>
              <a:p>
                <a:pPr marR="0" lvl="0" algn="ctr">
                  <a:lnSpc>
                    <a:spcPct val="107000"/>
                  </a:lnSpc>
                  <a:spcBef>
                    <a:spcPts val="0"/>
                  </a:spcBef>
                  <a:spcAft>
                    <a:spcPts val="0"/>
                  </a:spcAft>
                </a:pPr>
                <a:r>
                  <a:rPr lang="en-US" b="1" dirty="0">
                    <a:latin typeface="Cambria" panose="02040503050406030204" pitchFamily="18" charset="0"/>
                    <a:ea typeface="Cambria" panose="02040503050406030204" pitchFamily="18" charset="0"/>
                    <a:cs typeface="Arial" panose="020B0604020202020204" pitchFamily="34" charset="0"/>
                  </a:rPr>
                  <a:t>Figure 1. </a:t>
                </a:r>
                <a:r>
                  <a:rPr lang="en-US" dirty="0">
                    <a:latin typeface="Cambria" panose="02040503050406030204" pitchFamily="18" charset="0"/>
                    <a:ea typeface="Cambria" panose="02040503050406030204" pitchFamily="18" charset="0"/>
                    <a:cs typeface="Arial" panose="020B0604020202020204" pitchFamily="34" charset="0"/>
                  </a:rPr>
                  <a:t>The TMAO production process and types of bacteria most active in this production [2].</a:t>
                </a:r>
                <a:endParaRPr lang="en-US" b="1" dirty="0">
                  <a:latin typeface="Cambria" panose="02040503050406030204" pitchFamily="18" charset="0"/>
                  <a:ea typeface="Cambria" panose="02040503050406030204" pitchFamily="18" charset="0"/>
                  <a:cs typeface="Arial" panose="020B0604020202020204" pitchFamily="34" charset="0"/>
                </a:endParaRPr>
              </a:p>
              <a:p>
                <a:pPr marR="0" lvl="0" algn="just">
                  <a:lnSpc>
                    <a:spcPct val="107000"/>
                  </a:lnSpc>
                  <a:spcBef>
                    <a:spcPts val="0"/>
                  </a:spcBef>
                  <a:spcAft>
                    <a:spcPts val="0"/>
                  </a:spcAft>
                </a:pPr>
                <a:endParaRPr lang="en-US" sz="1000" dirty="0">
                  <a:latin typeface="Cambria" panose="02040503050406030204" pitchFamily="18" charset="0"/>
                  <a:ea typeface="Cambria" panose="02040503050406030204" pitchFamily="18"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latin typeface="Cambria" panose="02040503050406030204" pitchFamily="18" charset="0"/>
                    <a:ea typeface="Cambria" panose="02040503050406030204" pitchFamily="18" charset="0"/>
                    <a:cs typeface="Arial" panose="020B0604020202020204" pitchFamily="34" charset="0"/>
                  </a:rPr>
                  <a:t>We examine two-species competitions between species of </a:t>
                </a:r>
                <a:r>
                  <a:rPr lang="en-US" sz="2400" i="1" dirty="0">
                    <a:latin typeface="Cambria" panose="02040503050406030204" pitchFamily="18" charset="0"/>
                    <a:ea typeface="Cambria" panose="02040503050406030204" pitchFamily="18" charset="0"/>
                    <a:cs typeface="Arial" panose="020B0604020202020204" pitchFamily="34" charset="0"/>
                  </a:rPr>
                  <a:t>Bacteroidetes </a:t>
                </a:r>
                <a:r>
                  <a:rPr lang="en-US" sz="2400" dirty="0">
                    <a:latin typeface="Cambria" panose="02040503050406030204" pitchFamily="18" charset="0"/>
                    <a:ea typeface="Cambria" panose="02040503050406030204" pitchFamily="18" charset="0"/>
                    <a:cs typeface="Arial" panose="020B0604020202020204" pitchFamily="34" charset="0"/>
                  </a:rPr>
                  <a:t>(</a:t>
                </a:r>
                <a:r>
                  <a:rPr lang="en-US" sz="2400" i="1" dirty="0">
                    <a:latin typeface="Cambria" panose="02040503050406030204" pitchFamily="18" charset="0"/>
                    <a:ea typeface="Cambria" panose="02040503050406030204" pitchFamily="18" charset="0"/>
                    <a:cs typeface="Arial" panose="020B0604020202020204" pitchFamily="34" charset="0"/>
                  </a:rPr>
                  <a:t>B. </a:t>
                </a:r>
                <a:r>
                  <a:rPr lang="en-US" sz="2400" i="1" dirty="0" err="1">
                    <a:latin typeface="Cambria" panose="02040503050406030204" pitchFamily="18" charset="0"/>
                    <a:ea typeface="Cambria" panose="02040503050406030204" pitchFamily="18" charset="0"/>
                    <a:cs typeface="Arial" panose="020B0604020202020204" pitchFamily="34" charset="0"/>
                  </a:rPr>
                  <a:t>Eggherthii</a:t>
                </a:r>
                <a:r>
                  <a:rPr lang="en-US" sz="2400" dirty="0">
                    <a:latin typeface="Cambria" panose="02040503050406030204" pitchFamily="18" charset="0"/>
                    <a:ea typeface="Cambria" panose="02040503050406030204" pitchFamily="18" charset="0"/>
                    <a:cs typeface="Arial" panose="020B0604020202020204" pitchFamily="34" charset="0"/>
                  </a:rPr>
                  <a:t>) and </a:t>
                </a:r>
                <a:r>
                  <a:rPr lang="en-US" sz="2400" i="1" dirty="0">
                    <a:latin typeface="Cambria" panose="02040503050406030204" pitchFamily="18" charset="0"/>
                    <a:ea typeface="Cambria" panose="02040503050406030204" pitchFamily="18" charset="0"/>
                    <a:cs typeface="Arial" panose="020B0604020202020204" pitchFamily="34" charset="0"/>
                  </a:rPr>
                  <a:t>Firmicutes </a:t>
                </a:r>
                <a:r>
                  <a:rPr lang="en-US" sz="2400" dirty="0">
                    <a:latin typeface="Cambria" panose="02040503050406030204" pitchFamily="18" charset="0"/>
                    <a:ea typeface="Cambria" panose="02040503050406030204" pitchFamily="18" charset="0"/>
                    <a:cs typeface="Arial" panose="020B0604020202020204" pitchFamily="34" charset="0"/>
                  </a:rPr>
                  <a:t>(</a:t>
                </a:r>
                <a:r>
                  <a:rPr lang="en-US" sz="2400" i="1" dirty="0">
                    <a:latin typeface="Cambria" panose="02040503050406030204" pitchFamily="18" charset="0"/>
                    <a:ea typeface="Cambria" panose="02040503050406030204" pitchFamily="18" charset="0"/>
                    <a:cs typeface="Arial" panose="020B0604020202020204" pitchFamily="34" charset="0"/>
                  </a:rPr>
                  <a:t>C. </a:t>
                </a:r>
                <a:r>
                  <a:rPr lang="en-US" sz="2400" i="1" dirty="0" err="1">
                    <a:latin typeface="Cambria" panose="02040503050406030204" pitchFamily="18" charset="0"/>
                    <a:ea typeface="Cambria" panose="02040503050406030204" pitchFamily="18" charset="0"/>
                    <a:cs typeface="Arial" panose="020B0604020202020204" pitchFamily="34" charset="0"/>
                  </a:rPr>
                  <a:t>Sporogenes</a:t>
                </a:r>
                <a:r>
                  <a:rPr lang="en-US" sz="2400" i="1" dirty="0">
                    <a:latin typeface="Cambria" panose="02040503050406030204" pitchFamily="18" charset="0"/>
                    <a:ea typeface="Cambria" panose="02040503050406030204" pitchFamily="18" charset="0"/>
                    <a:cs typeface="Arial" panose="020B0604020202020204" pitchFamily="34" charset="0"/>
                  </a:rPr>
                  <a:t>, L. </a:t>
                </a:r>
                <a:r>
                  <a:rPr lang="en-US" sz="2400" i="1" dirty="0" err="1">
                    <a:latin typeface="Cambria" panose="02040503050406030204" pitchFamily="18" charset="0"/>
                    <a:ea typeface="Cambria" panose="02040503050406030204" pitchFamily="18" charset="0"/>
                    <a:cs typeface="Arial" panose="020B0604020202020204" pitchFamily="34" charset="0"/>
                  </a:rPr>
                  <a:t>Reuteri</a:t>
                </a:r>
                <a:r>
                  <a:rPr lang="en-US" sz="2400" dirty="0">
                    <a:latin typeface="Cambria" panose="02040503050406030204" pitchFamily="18" charset="0"/>
                    <a:ea typeface="Cambria" panose="02040503050406030204" pitchFamily="18" charset="0"/>
                    <a:cs typeface="Arial" panose="020B0604020202020204" pitchFamily="34" charset="0"/>
                  </a:rPr>
                  <a:t>) relevant to the production of TMAO from choline [1].</a:t>
                </a:r>
              </a:p>
              <a:p>
                <a:pPr marL="342900" marR="0" lvl="0" indent="-342900">
                  <a:lnSpc>
                    <a:spcPct val="107000"/>
                  </a:lnSpc>
                  <a:spcBef>
                    <a:spcPts val="0"/>
                  </a:spcBef>
                  <a:spcAft>
                    <a:spcPts val="0"/>
                  </a:spcAft>
                  <a:buFont typeface="Symbol" panose="05050102010706020507" pitchFamily="18" charset="2"/>
                  <a:buChar char=""/>
                </a:pPr>
                <a:r>
                  <a:rPr lang="en-US" sz="2400" dirty="0">
                    <a:latin typeface="Cambria" panose="02040503050406030204" pitchFamily="18" charset="0"/>
                    <a:ea typeface="Cambria" panose="02040503050406030204" pitchFamily="18" charset="0"/>
                    <a:cs typeface="Arial" panose="020B0604020202020204" pitchFamily="34" charset="0"/>
                  </a:rPr>
                  <a:t>Generalized </a:t>
                </a:r>
                <a:r>
                  <a:rPr lang="en-US" sz="2400" dirty="0" err="1">
                    <a:latin typeface="Cambria" panose="02040503050406030204" pitchFamily="18" charset="0"/>
                    <a:ea typeface="Cambria" panose="02040503050406030204" pitchFamily="18" charset="0"/>
                    <a:cs typeface="Arial" panose="020B0604020202020204" pitchFamily="34" charset="0"/>
                  </a:rPr>
                  <a:t>Lokta</a:t>
                </a:r>
                <a:r>
                  <a:rPr lang="en-US" sz="2400" dirty="0">
                    <a:latin typeface="Cambria" panose="02040503050406030204" pitchFamily="18" charset="0"/>
                    <a:ea typeface="Cambria" panose="02040503050406030204" pitchFamily="18" charset="0"/>
                    <a:cs typeface="Arial" panose="020B0604020202020204" pitchFamily="34" charset="0"/>
                  </a:rPr>
                  <a:t>-Volterra (</a:t>
                </a:r>
                <a:r>
                  <a:rPr lang="en-US" sz="2400" dirty="0" err="1">
                    <a:latin typeface="Cambria" panose="02040503050406030204" pitchFamily="18" charset="0"/>
                    <a:ea typeface="Cambria" panose="02040503050406030204" pitchFamily="18" charset="0"/>
                    <a:cs typeface="Arial" panose="020B0604020202020204" pitchFamily="34" charset="0"/>
                  </a:rPr>
                  <a:t>gLV</a:t>
                </a:r>
                <a:r>
                  <a:rPr lang="en-US" sz="2400" dirty="0">
                    <a:latin typeface="Cambria" panose="02040503050406030204" pitchFamily="18" charset="0"/>
                    <a:ea typeface="Cambria" panose="02040503050406030204" pitchFamily="18" charset="0"/>
                    <a:cs typeface="Arial" panose="020B0604020202020204" pitchFamily="34" charset="0"/>
                  </a:rPr>
                  <a:t>) models have been employed to describe bacterial interaction in previous analyses [3, 4].</a:t>
                </a:r>
                <a:endParaRPr lang="en-US" sz="1000" dirty="0">
                  <a:latin typeface="Cambria" panose="02040503050406030204" pitchFamily="18" charset="0"/>
                  <a:ea typeface="Cambria" panose="02040503050406030204" pitchFamily="18" charset="0"/>
                  <a:cs typeface="Arial" panose="020B0604020202020204" pitchFamily="34" charset="0"/>
                </a:endParaRPr>
              </a:p>
              <a:p>
                <a:pPr marR="0" lvl="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400" i="1"/>
                          </m:ctrlPr>
                        </m:fPr>
                        <m:num>
                          <m:r>
                            <a:rPr lang="en-US" sz="2400" i="1"/>
                            <m:t>𝑑</m:t>
                          </m:r>
                          <m:sSub>
                            <m:sSubPr>
                              <m:ctrlPr>
                                <a:rPr lang="en-US" sz="2400" i="1"/>
                              </m:ctrlPr>
                            </m:sSubPr>
                            <m:e>
                              <m:r>
                                <a:rPr lang="en-US" sz="2400" i="1"/>
                                <m:t>𝑥</m:t>
                              </m:r>
                            </m:e>
                            <m:sub>
                              <m:r>
                                <a:rPr lang="en-US" sz="2400" i="1"/>
                                <m:t>1</m:t>
                              </m:r>
                            </m:sub>
                          </m:sSub>
                          <m:d>
                            <m:dPr>
                              <m:ctrlPr>
                                <a:rPr lang="en-US" sz="2400" i="1"/>
                              </m:ctrlPr>
                            </m:dPr>
                            <m:e>
                              <m:r>
                                <a:rPr lang="en-US" sz="2400" i="1"/>
                                <m:t>𝑡</m:t>
                              </m:r>
                            </m:e>
                          </m:d>
                        </m:num>
                        <m:den>
                          <m:r>
                            <a:rPr lang="en-US" sz="2400" i="1"/>
                            <m:t>𝑑𝑡</m:t>
                          </m:r>
                        </m:den>
                      </m:f>
                      <m:r>
                        <a:rPr lang="en-US" sz="2400" i="1"/>
                        <m:t>=</m:t>
                      </m:r>
                      <m:sSub>
                        <m:sSubPr>
                          <m:ctrlPr>
                            <a:rPr lang="en-US" sz="2400" i="1"/>
                          </m:ctrlPr>
                        </m:sSubPr>
                        <m:e>
                          <m:r>
                            <a:rPr lang="en-US" sz="2400" i="1"/>
                            <m:t>𝑔</m:t>
                          </m:r>
                        </m:e>
                        <m:sub>
                          <m:r>
                            <a:rPr lang="en-US" sz="2400" i="1"/>
                            <m:t>1</m:t>
                          </m:r>
                        </m:sub>
                      </m:sSub>
                      <m:sSub>
                        <m:sSubPr>
                          <m:ctrlPr>
                            <a:rPr lang="en-US" sz="2400" i="1"/>
                          </m:ctrlPr>
                        </m:sSubPr>
                        <m:e>
                          <m:r>
                            <a:rPr lang="en-US" sz="2400" i="1"/>
                            <m:t>𝑥</m:t>
                          </m:r>
                        </m:e>
                        <m:sub>
                          <m:r>
                            <a:rPr lang="en-US" sz="2400" i="1"/>
                            <m:t>1</m:t>
                          </m:r>
                        </m:sub>
                      </m:sSub>
                      <m:d>
                        <m:dPr>
                          <m:ctrlPr>
                            <a:rPr lang="en-US" sz="2400" i="1"/>
                          </m:ctrlPr>
                        </m:dPr>
                        <m:e>
                          <m:r>
                            <a:rPr lang="en-US" sz="2400" i="1"/>
                            <m:t>𝑡</m:t>
                          </m:r>
                        </m:e>
                      </m:d>
                      <m:r>
                        <a:rPr lang="en-US" sz="2400" i="1"/>
                        <m:t>+</m:t>
                      </m:r>
                      <m:sSub>
                        <m:sSubPr>
                          <m:ctrlPr>
                            <a:rPr lang="en-US" sz="2400" i="1"/>
                          </m:ctrlPr>
                        </m:sSubPr>
                        <m:e>
                          <m:r>
                            <a:rPr lang="en-US" sz="2400" i="1"/>
                            <m:t>𝑥</m:t>
                          </m:r>
                        </m:e>
                        <m:sub>
                          <m:r>
                            <a:rPr lang="en-US" sz="2400" i="1"/>
                            <m:t>1</m:t>
                          </m:r>
                        </m:sub>
                      </m:sSub>
                      <m:d>
                        <m:dPr>
                          <m:ctrlPr>
                            <a:rPr lang="en-US" sz="2400" i="1"/>
                          </m:ctrlPr>
                        </m:dPr>
                        <m:e>
                          <m:r>
                            <a:rPr lang="en-US" sz="2400" i="1"/>
                            <m:t>𝑡</m:t>
                          </m:r>
                        </m:e>
                      </m:d>
                      <m:d>
                        <m:dPr>
                          <m:begChr m:val="["/>
                          <m:endChr m:val="]"/>
                          <m:ctrlPr>
                            <a:rPr lang="en-US" sz="2400" i="1"/>
                          </m:ctrlPr>
                        </m:dPr>
                        <m:e>
                          <m:sSub>
                            <m:sSubPr>
                              <m:ctrlPr>
                                <a:rPr lang="en-US" sz="2400" i="1"/>
                              </m:ctrlPr>
                            </m:sSubPr>
                            <m:e>
                              <m:r>
                                <a:rPr lang="en-US" sz="2400" i="1"/>
                                <m:t>𝑐</m:t>
                              </m:r>
                            </m:e>
                            <m:sub>
                              <m:r>
                                <a:rPr lang="en-US" sz="2400" i="1"/>
                                <m:t>11</m:t>
                              </m:r>
                            </m:sub>
                          </m:sSub>
                          <m:sSup>
                            <m:sSupPr>
                              <m:ctrlPr>
                                <a:rPr lang="en-US" sz="2400" i="1"/>
                              </m:ctrlPr>
                            </m:sSupPr>
                            <m:e>
                              <m:d>
                                <m:dPr>
                                  <m:ctrlPr>
                                    <a:rPr lang="en-US" sz="2400" i="1"/>
                                  </m:ctrlPr>
                                </m:dPr>
                                <m:e>
                                  <m:sSub>
                                    <m:sSubPr>
                                      <m:ctrlPr>
                                        <a:rPr lang="en-US" sz="2400" i="1"/>
                                      </m:ctrlPr>
                                    </m:sSubPr>
                                    <m:e>
                                      <m:r>
                                        <a:rPr lang="en-US" sz="2400" i="1"/>
                                        <m:t>𝑥</m:t>
                                      </m:r>
                                    </m:e>
                                    <m:sub>
                                      <m:r>
                                        <a:rPr lang="en-US" sz="2400" i="1"/>
                                        <m:t>1</m:t>
                                      </m:r>
                                    </m:sub>
                                  </m:sSub>
                                  <m:d>
                                    <m:dPr>
                                      <m:ctrlPr>
                                        <a:rPr lang="en-US" sz="2400" i="1"/>
                                      </m:ctrlPr>
                                    </m:dPr>
                                    <m:e>
                                      <m:r>
                                        <a:rPr lang="en-US" sz="2400" i="1"/>
                                        <m:t>𝑡</m:t>
                                      </m:r>
                                    </m:e>
                                  </m:d>
                                </m:e>
                              </m:d>
                            </m:e>
                            <m:sup>
                              <m:r>
                                <a:rPr lang="en-US" sz="2400" i="1"/>
                                <m:t>2</m:t>
                              </m:r>
                            </m:sup>
                          </m:sSup>
                          <m:r>
                            <a:rPr lang="en-US" sz="2400" i="1"/>
                            <m:t>+</m:t>
                          </m:r>
                          <m:sSub>
                            <m:sSubPr>
                              <m:ctrlPr>
                                <a:rPr lang="en-US" sz="2400" i="1"/>
                              </m:ctrlPr>
                            </m:sSubPr>
                            <m:e>
                              <m:r>
                                <a:rPr lang="en-US" sz="2400" i="1"/>
                                <m:t>𝑐</m:t>
                              </m:r>
                            </m:e>
                            <m:sub>
                              <m:r>
                                <a:rPr lang="en-US" sz="2400" i="1"/>
                                <m:t>12</m:t>
                              </m:r>
                            </m:sub>
                          </m:sSub>
                          <m:sSub>
                            <m:sSubPr>
                              <m:ctrlPr>
                                <a:rPr lang="en-US" sz="2400" i="1"/>
                              </m:ctrlPr>
                            </m:sSubPr>
                            <m:e>
                              <m:r>
                                <a:rPr lang="en-US" sz="2400" i="1"/>
                                <m:t>𝑥</m:t>
                              </m:r>
                            </m:e>
                            <m:sub>
                              <m:r>
                                <a:rPr lang="en-US" sz="2400" i="1"/>
                                <m:t>1</m:t>
                              </m:r>
                            </m:sub>
                          </m:sSub>
                          <m:d>
                            <m:dPr>
                              <m:ctrlPr>
                                <a:rPr lang="en-US" sz="2400" i="1"/>
                              </m:ctrlPr>
                            </m:dPr>
                            <m:e>
                              <m:r>
                                <a:rPr lang="en-US" sz="2400" i="1"/>
                                <m:t>𝑡</m:t>
                              </m:r>
                            </m:e>
                          </m:d>
                          <m:sSub>
                            <m:sSubPr>
                              <m:ctrlPr>
                                <a:rPr lang="en-US" sz="2400" i="1"/>
                              </m:ctrlPr>
                            </m:sSubPr>
                            <m:e>
                              <m:r>
                                <a:rPr lang="en-US" sz="2400" i="1"/>
                                <m:t>𝑥</m:t>
                              </m:r>
                            </m:e>
                            <m:sub>
                              <m:r>
                                <a:rPr lang="en-US" sz="2400" i="1"/>
                                <m:t>2</m:t>
                              </m:r>
                            </m:sub>
                          </m:sSub>
                          <m:d>
                            <m:dPr>
                              <m:ctrlPr>
                                <a:rPr lang="en-US" sz="2400" i="1"/>
                              </m:ctrlPr>
                            </m:dPr>
                            <m:e>
                              <m:r>
                                <a:rPr lang="en-US" sz="2400" i="1"/>
                                <m:t>𝑡</m:t>
                              </m:r>
                            </m:e>
                          </m:d>
                        </m:e>
                      </m:d>
                    </m:oMath>
                  </m:oMathPara>
                </a14:m>
                <a:endParaRPr lang="en-US" sz="2400" dirty="0">
                  <a:latin typeface="Cambria" panose="02040503050406030204" pitchFamily="18" charset="0"/>
                  <a:ea typeface="Cambria" panose="02040503050406030204" pitchFamily="18" charset="0"/>
                  <a:cs typeface="Arial" panose="020B0604020202020204" pitchFamily="34" charset="0"/>
                </a:endParaRPr>
              </a:p>
              <a:p>
                <a:pPr marR="0" lvl="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400" i="1"/>
                          </m:ctrlPr>
                        </m:fPr>
                        <m:num>
                          <m:r>
                            <a:rPr lang="en-US" sz="2400" i="1"/>
                            <m:t>𝑑</m:t>
                          </m:r>
                          <m:sSub>
                            <m:sSubPr>
                              <m:ctrlPr>
                                <a:rPr lang="en-US" sz="2400" i="1"/>
                              </m:ctrlPr>
                            </m:sSubPr>
                            <m:e>
                              <m:r>
                                <a:rPr lang="en-US" sz="2400" i="1"/>
                                <m:t>𝑥</m:t>
                              </m:r>
                            </m:e>
                            <m:sub>
                              <m:r>
                                <a:rPr lang="en-US" sz="2400" b="0" i="1" smtClean="0">
                                  <a:latin typeface="Cambria Math" panose="02040503050406030204" pitchFamily="18" charset="0"/>
                                </a:rPr>
                                <m:t>2</m:t>
                              </m:r>
                            </m:sub>
                          </m:sSub>
                          <m:d>
                            <m:dPr>
                              <m:ctrlPr>
                                <a:rPr lang="en-US" sz="2400" i="1"/>
                              </m:ctrlPr>
                            </m:dPr>
                            <m:e>
                              <m:r>
                                <a:rPr lang="en-US" sz="2400" i="1"/>
                                <m:t>𝑡</m:t>
                              </m:r>
                            </m:e>
                          </m:d>
                        </m:num>
                        <m:den>
                          <m:r>
                            <a:rPr lang="en-US" sz="2400" i="1"/>
                            <m:t>𝑑𝑡</m:t>
                          </m:r>
                        </m:den>
                      </m:f>
                      <m:r>
                        <a:rPr lang="en-US" sz="2400" i="1"/>
                        <m:t>=</m:t>
                      </m:r>
                      <m:sSub>
                        <m:sSubPr>
                          <m:ctrlPr>
                            <a:rPr lang="en-US" sz="2400" i="1"/>
                          </m:ctrlPr>
                        </m:sSubPr>
                        <m:e>
                          <m:r>
                            <a:rPr lang="en-US" sz="2400" i="1"/>
                            <m:t>𝑔</m:t>
                          </m:r>
                        </m:e>
                        <m:sub>
                          <m:r>
                            <a:rPr lang="en-US" sz="2400" b="0" i="1" smtClean="0">
                              <a:latin typeface="Cambria Math" panose="02040503050406030204" pitchFamily="18" charset="0"/>
                            </a:rPr>
                            <m:t>2</m:t>
                          </m:r>
                        </m:sub>
                      </m:sSub>
                      <m:sSub>
                        <m:sSubPr>
                          <m:ctrlPr>
                            <a:rPr lang="en-US" sz="2400" i="1"/>
                          </m:ctrlPr>
                        </m:sSubPr>
                        <m:e>
                          <m:r>
                            <a:rPr lang="en-US" sz="2400" i="1"/>
                            <m:t>𝑥</m:t>
                          </m:r>
                        </m:e>
                        <m:sub>
                          <m:r>
                            <a:rPr lang="en-US" sz="2400" b="0" i="1" smtClean="0">
                              <a:latin typeface="Cambria Math" panose="02040503050406030204" pitchFamily="18" charset="0"/>
                            </a:rPr>
                            <m:t>2</m:t>
                          </m:r>
                        </m:sub>
                      </m:sSub>
                      <m:d>
                        <m:dPr>
                          <m:ctrlPr>
                            <a:rPr lang="en-US" sz="2400" i="1"/>
                          </m:ctrlPr>
                        </m:dPr>
                        <m:e>
                          <m:r>
                            <a:rPr lang="en-US" sz="2400" i="1"/>
                            <m:t>𝑡</m:t>
                          </m:r>
                        </m:e>
                      </m:d>
                      <m:r>
                        <a:rPr lang="en-US" sz="2400" i="1"/>
                        <m:t>+</m:t>
                      </m:r>
                      <m:sSub>
                        <m:sSubPr>
                          <m:ctrlPr>
                            <a:rPr lang="en-US" sz="2400" i="1"/>
                          </m:ctrlPr>
                        </m:sSubPr>
                        <m:e>
                          <m:r>
                            <a:rPr lang="en-US" sz="2400" i="1"/>
                            <m:t>𝑥</m:t>
                          </m:r>
                        </m:e>
                        <m:sub>
                          <m:r>
                            <a:rPr lang="en-US" sz="2400" b="0" i="1" smtClean="0">
                              <a:latin typeface="Cambria Math" panose="02040503050406030204" pitchFamily="18" charset="0"/>
                            </a:rPr>
                            <m:t>2</m:t>
                          </m:r>
                        </m:sub>
                      </m:sSub>
                      <m:d>
                        <m:dPr>
                          <m:ctrlPr>
                            <a:rPr lang="en-US" sz="2400" i="1"/>
                          </m:ctrlPr>
                        </m:dPr>
                        <m:e>
                          <m:r>
                            <a:rPr lang="en-US" sz="2400" i="1"/>
                            <m:t>𝑡</m:t>
                          </m:r>
                        </m:e>
                      </m:d>
                      <m:d>
                        <m:dPr>
                          <m:begChr m:val="["/>
                          <m:endChr m:val="]"/>
                          <m:ctrlPr>
                            <a:rPr lang="en-US" sz="2400" i="1"/>
                          </m:ctrlPr>
                        </m:dPr>
                        <m:e>
                          <m:sSub>
                            <m:sSubPr>
                              <m:ctrlPr>
                                <a:rPr lang="en-US" sz="2400" i="1"/>
                              </m:ctrlPr>
                            </m:sSubPr>
                            <m:e>
                              <m:r>
                                <a:rPr lang="en-US" sz="2400" i="1"/>
                                <m:t>𝑐</m:t>
                              </m:r>
                            </m:e>
                            <m:sub>
                              <m:r>
                                <a:rPr lang="en-US" sz="2400" b="0" i="1" smtClean="0">
                                  <a:latin typeface="Cambria Math" panose="02040503050406030204" pitchFamily="18" charset="0"/>
                                </a:rPr>
                                <m:t>21</m:t>
                              </m:r>
                            </m:sub>
                          </m:sSub>
                          <m:sSub>
                            <m:sSubPr>
                              <m:ctrlPr>
                                <a:rPr lang="en-US" sz="2400" i="1"/>
                              </m:ctrlPr>
                            </m:sSubPr>
                            <m:e>
                              <m:r>
                                <a:rPr lang="en-US" sz="2400" i="1"/>
                                <m:t>𝑥</m:t>
                              </m:r>
                            </m:e>
                            <m:sub>
                              <m:r>
                                <a:rPr lang="en-US" sz="2400" i="1"/>
                                <m:t>1</m:t>
                              </m:r>
                            </m:sub>
                          </m:sSub>
                          <m:d>
                            <m:dPr>
                              <m:ctrlPr>
                                <a:rPr lang="en-US" sz="2400" i="1"/>
                              </m:ctrlPr>
                            </m:dPr>
                            <m:e>
                              <m:r>
                                <a:rPr lang="en-US" sz="2400" i="1"/>
                                <m:t>𝑡</m:t>
                              </m:r>
                            </m:e>
                          </m:d>
                          <m:sSub>
                            <m:sSubPr>
                              <m:ctrlPr>
                                <a:rPr lang="en-US" sz="2400" i="1"/>
                              </m:ctrlPr>
                            </m:sSubPr>
                            <m:e>
                              <m:r>
                                <a:rPr lang="en-US" sz="2400" i="1"/>
                                <m:t>𝑥</m:t>
                              </m:r>
                            </m:e>
                            <m:sub>
                              <m:r>
                                <a:rPr lang="en-US" sz="2400" i="1"/>
                                <m:t>2</m:t>
                              </m:r>
                            </m:sub>
                          </m:sSub>
                          <m:d>
                            <m:dPr>
                              <m:ctrlPr>
                                <a:rPr lang="en-US" sz="2400" i="1"/>
                              </m:ctrlPr>
                            </m:dPr>
                            <m:e>
                              <m:r>
                                <a:rPr lang="en-US" sz="2400" i="1"/>
                                <m:t>𝑡</m:t>
                              </m:r>
                            </m:e>
                          </m:d>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22</m:t>
                              </m:r>
                            </m:sub>
                          </m:sSub>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e>
                              </m:d>
                            </m:e>
                            <m:sup>
                              <m:r>
                                <a:rPr lang="en-US" sz="2400" i="1">
                                  <a:latin typeface="Cambria Math" panose="02040503050406030204" pitchFamily="18" charset="0"/>
                                </a:rPr>
                                <m:t>2</m:t>
                              </m:r>
                            </m:sup>
                          </m:sSup>
                        </m:e>
                      </m:d>
                    </m:oMath>
                  </m:oMathPara>
                </a14:m>
                <a:endParaRPr lang="en-US" sz="2400" dirty="0">
                  <a:latin typeface="Cambria" panose="02040503050406030204" pitchFamily="18" charset="0"/>
                  <a:ea typeface="Cambria" panose="02040503050406030204" pitchFamily="18" charset="0"/>
                  <a:cs typeface="Arial" panose="020B0604020202020204" pitchFamily="34" charset="0"/>
                </a:endParaRPr>
              </a:p>
              <a:p>
                <a:pPr marR="0" lvl="0">
                  <a:lnSpc>
                    <a:spcPct val="107000"/>
                  </a:lnSpc>
                  <a:spcBef>
                    <a:spcPts val="0"/>
                  </a:spcBef>
                  <a:spcAft>
                    <a:spcPts val="0"/>
                  </a:spcAft>
                </a:pPr>
                <a:r>
                  <a:rPr lang="en-US" sz="2400" dirty="0">
                    <a:latin typeface="Cambria" panose="02040503050406030204" pitchFamily="18" charset="0"/>
                    <a:ea typeface="Cambria" panose="02040503050406030204" pitchFamily="18" charset="0"/>
                    <a:cs typeface="Arial" panose="020B0604020202020204" pitchFamily="34" charset="0"/>
                  </a:rPr>
                  <a:t>     where for the </a:t>
                </a:r>
                <a:r>
                  <a:rPr lang="en-US" sz="2400" i="1" dirty="0" err="1">
                    <a:latin typeface="Cambria" panose="02040503050406030204" pitchFamily="18" charset="0"/>
                    <a:ea typeface="Cambria" panose="02040503050406030204" pitchFamily="18" charset="0"/>
                    <a:cs typeface="Arial" panose="020B0604020202020204" pitchFamily="34" charset="0"/>
                  </a:rPr>
                  <a:t>i</a:t>
                </a:r>
                <a:r>
                  <a:rPr lang="en-US" sz="2400" i="1" baseline="30000" dirty="0" err="1">
                    <a:latin typeface="Cambria" panose="02040503050406030204" pitchFamily="18" charset="0"/>
                    <a:ea typeface="Cambria" panose="02040503050406030204" pitchFamily="18" charset="0"/>
                    <a:cs typeface="Arial" panose="020B0604020202020204" pitchFamily="34" charset="0"/>
                  </a:rPr>
                  <a:t>th</a:t>
                </a:r>
                <a:r>
                  <a:rPr lang="en-US" sz="2400" i="1" dirty="0">
                    <a:latin typeface="Cambria" panose="02040503050406030204" pitchFamily="18" charset="0"/>
                    <a:ea typeface="Cambria" panose="02040503050406030204" pitchFamily="18" charset="0"/>
                    <a:cs typeface="Arial" panose="020B0604020202020204" pitchFamily="34" charset="0"/>
                  </a:rPr>
                  <a:t> species, </a:t>
                </a:r>
                <a14:m>
                  <m:oMath xmlns:m="http://schemas.openxmlformats.org/officeDocument/2006/math">
                    <m:sSub>
                      <m:sSubPr>
                        <m:ctrlPr>
                          <a:rPr lang="en-US" sz="2400" i="1" smtClean="0">
                            <a:latin typeface="Cambria Math" panose="02040503050406030204" pitchFamily="18" charset="0"/>
                            <a:ea typeface="Cambria"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panose="02040503050406030204" pitchFamily="18" charset="0"/>
                            <a:cs typeface="Arial" panose="020B0604020202020204" pitchFamily="34" charset="0"/>
                          </a:rPr>
                          <m:t>𝑥</m:t>
                        </m:r>
                      </m:e>
                      <m:sub>
                        <m:r>
                          <a:rPr lang="en-US" sz="2400" b="0" i="1" smtClean="0">
                            <a:latin typeface="Cambria Math" panose="02040503050406030204" pitchFamily="18" charset="0"/>
                            <a:ea typeface="Cambria" panose="02040503050406030204" pitchFamily="18" charset="0"/>
                            <a:cs typeface="Arial" panose="020B0604020202020204" pitchFamily="34" charset="0"/>
                          </a:rPr>
                          <m:t>𝑖</m:t>
                        </m:r>
                      </m:sub>
                    </m:sSub>
                    <m:d>
                      <m:dPr>
                        <m:ctrlPr>
                          <a:rPr lang="en-US" sz="2400" b="0" i="1" smtClean="0">
                            <a:latin typeface="Cambria Math" panose="02040503050406030204" pitchFamily="18" charset="0"/>
                            <a:ea typeface="Cambria" panose="02040503050406030204" pitchFamily="18" charset="0"/>
                            <a:cs typeface="Arial" panose="020B0604020202020204" pitchFamily="34" charset="0"/>
                          </a:rPr>
                        </m:ctrlPr>
                      </m:dPr>
                      <m:e>
                        <m:r>
                          <a:rPr lang="en-US" sz="2400" b="0" i="1" smtClean="0">
                            <a:latin typeface="Cambria Math" panose="02040503050406030204" pitchFamily="18" charset="0"/>
                            <a:ea typeface="Cambria" panose="02040503050406030204" pitchFamily="18" charset="0"/>
                            <a:cs typeface="Arial" panose="020B0604020202020204" pitchFamily="34" charset="0"/>
                          </a:rPr>
                          <m:t>𝑡</m:t>
                        </m:r>
                      </m:e>
                    </m:d>
                  </m:oMath>
                </a14:m>
                <a:r>
                  <a:rPr lang="en-US" sz="2400" dirty="0">
                    <a:latin typeface="Cambria" panose="02040503050406030204" pitchFamily="18" charset="0"/>
                    <a:ea typeface="Cambria" panose="02040503050406030204" pitchFamily="18" charset="0"/>
                    <a:cs typeface="Arial" panose="020B0604020202020204" pitchFamily="34" charset="0"/>
                  </a:rPr>
                  <a:t> is the population density, </a:t>
                </a:r>
                <a14:m>
                  <m:oMath xmlns:m="http://schemas.openxmlformats.org/officeDocument/2006/math">
                    <m:sSub>
                      <m:sSubPr>
                        <m:ctrlPr>
                          <a:rPr lang="en-US" sz="2400" i="1" smtClean="0">
                            <a:latin typeface="Cambria Math" panose="02040503050406030204" pitchFamily="18" charset="0"/>
                            <a:ea typeface="Cambria"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panose="02040503050406030204" pitchFamily="18" charset="0"/>
                            <a:cs typeface="Arial" panose="020B0604020202020204" pitchFamily="34" charset="0"/>
                          </a:rPr>
                          <m:t>𝑔</m:t>
                        </m:r>
                      </m:e>
                      <m:sub>
                        <m:r>
                          <a:rPr lang="en-US" sz="2400" b="0" i="1" smtClean="0">
                            <a:latin typeface="Cambria Math" panose="02040503050406030204" pitchFamily="18" charset="0"/>
                            <a:ea typeface="Cambria" panose="02040503050406030204" pitchFamily="18" charset="0"/>
                            <a:cs typeface="Arial" panose="020B0604020202020204" pitchFamily="34" charset="0"/>
                          </a:rPr>
                          <m:t>𝑖</m:t>
                        </m:r>
                      </m:sub>
                    </m:sSub>
                  </m:oMath>
                </a14:m>
                <a:r>
                  <a:rPr lang="en-US" sz="2400" dirty="0">
                    <a:latin typeface="Cambria" panose="02040503050406030204" pitchFamily="18" charset="0"/>
                    <a:ea typeface="Cambria" panose="02040503050406030204" pitchFamily="18" charset="0"/>
                    <a:cs typeface="Arial" panose="020B0604020202020204" pitchFamily="34" charset="0"/>
                  </a:rPr>
                  <a:t> is the intrinsic growth rate of</a:t>
                </a:r>
              </a:p>
              <a:p>
                <a:pPr marR="0" lvl="0">
                  <a:lnSpc>
                    <a:spcPct val="107000"/>
                  </a:lnSpc>
                  <a:spcBef>
                    <a:spcPts val="0"/>
                  </a:spcBef>
                  <a:spcAft>
                    <a:spcPts val="0"/>
                  </a:spcAft>
                </a:pPr>
                <a:r>
                  <a:rPr lang="en-US" sz="2400" dirty="0">
                    <a:latin typeface="Cambria" panose="02040503050406030204" pitchFamily="18" charset="0"/>
                    <a:ea typeface="Cambria" panose="02040503050406030204" pitchFamily="18" charset="0"/>
                    <a:cs typeface="Arial" panose="020B0604020202020204" pitchFamily="34" charset="0"/>
                  </a:rPr>
                  <a:t>     the species, and </a:t>
                </a:r>
                <a14:m>
                  <m:oMath xmlns:m="http://schemas.openxmlformats.org/officeDocument/2006/math">
                    <m:sSub>
                      <m:sSubPr>
                        <m:ctrlPr>
                          <a:rPr lang="en-US" sz="2400" i="1" smtClean="0">
                            <a:latin typeface="Cambria Math" panose="02040503050406030204" pitchFamily="18" charset="0"/>
                            <a:ea typeface="Cambria"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panose="02040503050406030204" pitchFamily="18" charset="0"/>
                            <a:cs typeface="Arial" panose="020B0604020202020204" pitchFamily="34" charset="0"/>
                          </a:rPr>
                          <m:t>𝑐</m:t>
                        </m:r>
                      </m:e>
                      <m:sub>
                        <m:r>
                          <a:rPr lang="en-US" sz="2400" b="0" i="1" smtClean="0">
                            <a:latin typeface="Cambria Math" panose="02040503050406030204" pitchFamily="18" charset="0"/>
                            <a:ea typeface="Cambria" panose="02040503050406030204" pitchFamily="18" charset="0"/>
                            <a:cs typeface="Arial" panose="020B0604020202020204" pitchFamily="34" charset="0"/>
                          </a:rPr>
                          <m:t>𝑖𝑗</m:t>
                        </m:r>
                      </m:sub>
                    </m:sSub>
                  </m:oMath>
                </a14:m>
                <a:r>
                  <a:rPr lang="en-US" sz="2400" dirty="0">
                    <a:latin typeface="Cambria" panose="02040503050406030204" pitchFamily="18" charset="0"/>
                    <a:ea typeface="Cambria" panose="02040503050406030204" pitchFamily="18" charset="0"/>
                    <a:cs typeface="Arial" panose="020B0604020202020204" pitchFamily="34" charset="0"/>
                  </a:rPr>
                  <a:t> is the interaction coefficient relating the </a:t>
                </a:r>
                <a:r>
                  <a:rPr lang="en-US" sz="2400" i="1" dirty="0" err="1">
                    <a:latin typeface="Cambria" panose="02040503050406030204" pitchFamily="18" charset="0"/>
                    <a:ea typeface="Cambria" panose="02040503050406030204" pitchFamily="18" charset="0"/>
                    <a:cs typeface="Arial" panose="020B0604020202020204" pitchFamily="34" charset="0"/>
                  </a:rPr>
                  <a:t>i</a:t>
                </a:r>
                <a:r>
                  <a:rPr lang="en-US" sz="2400" i="1" baseline="30000" dirty="0" err="1">
                    <a:latin typeface="Cambria" panose="02040503050406030204" pitchFamily="18" charset="0"/>
                    <a:ea typeface="Cambria" panose="02040503050406030204" pitchFamily="18" charset="0"/>
                    <a:cs typeface="Arial" panose="020B0604020202020204" pitchFamily="34" charset="0"/>
                  </a:rPr>
                  <a:t>th</a:t>
                </a:r>
                <a:r>
                  <a:rPr lang="en-US" sz="2400" i="1" dirty="0">
                    <a:latin typeface="Cambria" panose="02040503050406030204" pitchFamily="18" charset="0"/>
                    <a:ea typeface="Cambria" panose="02040503050406030204" pitchFamily="18" charset="0"/>
                    <a:cs typeface="Arial" panose="020B0604020202020204" pitchFamily="34" charset="0"/>
                  </a:rPr>
                  <a:t> </a:t>
                </a:r>
                <a:r>
                  <a:rPr lang="en-US" sz="2400" dirty="0">
                    <a:latin typeface="Cambria" panose="02040503050406030204" pitchFamily="18" charset="0"/>
                    <a:ea typeface="Cambria" panose="02040503050406030204" pitchFamily="18" charset="0"/>
                    <a:cs typeface="Arial" panose="020B0604020202020204" pitchFamily="34" charset="0"/>
                  </a:rPr>
                  <a:t>and </a:t>
                </a:r>
                <a:r>
                  <a:rPr lang="en-US" sz="2400" i="1" dirty="0" err="1">
                    <a:latin typeface="Cambria" panose="02040503050406030204" pitchFamily="18" charset="0"/>
                    <a:ea typeface="Cambria" panose="02040503050406030204" pitchFamily="18" charset="0"/>
                    <a:cs typeface="Arial" panose="020B0604020202020204" pitchFamily="34" charset="0"/>
                  </a:rPr>
                  <a:t>j</a:t>
                </a:r>
                <a:r>
                  <a:rPr lang="en-US" sz="2400" i="1" baseline="30000" dirty="0" err="1">
                    <a:latin typeface="Cambria" panose="02040503050406030204" pitchFamily="18" charset="0"/>
                    <a:ea typeface="Cambria" panose="02040503050406030204" pitchFamily="18" charset="0"/>
                    <a:cs typeface="Arial" panose="020B0604020202020204" pitchFamily="34" charset="0"/>
                  </a:rPr>
                  <a:t>th</a:t>
                </a:r>
                <a:r>
                  <a:rPr lang="en-US" sz="2400" i="1" dirty="0">
                    <a:latin typeface="Cambria" panose="02040503050406030204" pitchFamily="18" charset="0"/>
                    <a:ea typeface="Cambria" panose="02040503050406030204" pitchFamily="18" charset="0"/>
                    <a:cs typeface="Arial" panose="020B0604020202020204" pitchFamily="34" charset="0"/>
                  </a:rPr>
                  <a:t> </a:t>
                </a:r>
                <a:r>
                  <a:rPr lang="en-US" sz="2400" dirty="0">
                    <a:latin typeface="Cambria" panose="02040503050406030204" pitchFamily="18" charset="0"/>
                    <a:ea typeface="Cambria" panose="02040503050406030204" pitchFamily="18" charset="0"/>
                    <a:cs typeface="Arial" panose="020B0604020202020204" pitchFamily="34" charset="0"/>
                  </a:rPr>
                  <a:t>species.</a:t>
                </a:r>
              </a:p>
              <a:p>
                <a:pPr marR="0" lvl="0">
                  <a:lnSpc>
                    <a:spcPct val="107000"/>
                  </a:lnSpc>
                  <a:spcBef>
                    <a:spcPts val="0"/>
                  </a:spcBef>
                  <a:spcAft>
                    <a:spcPts val="0"/>
                  </a:spcAft>
                </a:pPr>
                <a:endParaRPr lang="en-US" sz="1000" dirty="0">
                  <a:latin typeface="Cambria" panose="02040503050406030204" pitchFamily="18" charset="0"/>
                  <a:ea typeface="Cambria" panose="02040503050406030204" pitchFamily="18"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b="1" dirty="0">
                    <a:solidFill>
                      <a:srgbClr val="C00000"/>
                    </a:solidFill>
                    <a:latin typeface="Cambria" panose="02040503050406030204" pitchFamily="18" charset="0"/>
                    <a:ea typeface="Cambria" panose="02040503050406030204" pitchFamily="18" charset="0"/>
                    <a:cs typeface="Arial" panose="020B0604020202020204" pitchFamily="34" charset="0"/>
                  </a:rPr>
                  <a:t>Goal: Identify dynamical models capable of producing growth trajectories over time from initial species densities.</a:t>
                </a:r>
              </a:p>
            </p:txBody>
          </p:sp>
        </mc:Choice>
        <mc:Fallback>
          <p:sp>
            <p:nvSpPr>
              <p:cNvPr id="7" name="TextBox 6">
                <a:extLst>
                  <a:ext uri="{FF2B5EF4-FFF2-40B4-BE49-F238E27FC236}">
                    <a16:creationId xmlns:a16="http://schemas.microsoft.com/office/drawing/2014/main" id="{4595AA0D-4D4C-4B14-A0AC-0570959B694C}"/>
                  </a:ext>
                </a:extLst>
              </p:cNvPr>
              <p:cNvSpPr txBox="1">
                <a:spLocks noRot="1" noChangeAspect="1" noMove="1" noResize="1" noEditPoints="1" noAdjustHandles="1" noChangeArrowheads="1" noChangeShapeType="1" noTextEdit="1"/>
              </p:cNvSpPr>
              <p:nvPr/>
            </p:nvSpPr>
            <p:spPr>
              <a:xfrm>
                <a:off x="914400" y="5257800"/>
                <a:ext cx="11887200" cy="12645706"/>
              </a:xfrm>
              <a:prstGeom prst="rect">
                <a:avLst/>
              </a:prstGeom>
              <a:blipFill>
                <a:blip r:embed="rId4"/>
                <a:stretch>
                  <a:fillRect l="-304"/>
                </a:stretch>
              </a:blipFill>
              <a:ln w="127000">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C25D5A03-E9BD-449E-8528-42671BDDAA4C}"/>
              </a:ext>
            </a:extLst>
          </p:cNvPr>
          <p:cNvSpPr txBox="1"/>
          <p:nvPr/>
        </p:nvSpPr>
        <p:spPr>
          <a:xfrm>
            <a:off x="26389542" y="30774739"/>
            <a:ext cx="10286173" cy="1200329"/>
          </a:xfrm>
          <a:prstGeom prst="rect">
            <a:avLst/>
          </a:prstGeom>
          <a:noFill/>
        </p:spPr>
        <p:txBody>
          <a:bodyPr wrap="square" rtlCol="0">
            <a:spAutoFit/>
          </a:bodyPr>
          <a:lstStyle/>
          <a:p>
            <a:r>
              <a:rPr lang="en-US" baseline="30000" dirty="0">
                <a:latin typeface="Cambria" panose="02040503050406030204" pitchFamily="18" charset="0"/>
                <a:ea typeface="Cambria" panose="02040503050406030204" pitchFamily="18" charset="0"/>
              </a:rPr>
              <a:t>1  </a:t>
            </a:r>
            <a:r>
              <a:rPr lang="en-US" dirty="0">
                <a:latin typeface="Cambria" panose="02040503050406030204" pitchFamily="18" charset="0"/>
                <a:ea typeface="Cambria" panose="02040503050406030204" pitchFamily="18" charset="0"/>
              </a:rPr>
              <a:t>Undergraduate Student, Utah State University, Department of Mechanical and Aerospace Engineering</a:t>
            </a:r>
          </a:p>
          <a:p>
            <a:r>
              <a:rPr lang="en-US" baseline="30000" dirty="0">
                <a:latin typeface="Cambria" panose="02040503050406030204" pitchFamily="18" charset="0"/>
                <a:ea typeface="Cambria" panose="02040503050406030204" pitchFamily="18" charset="0"/>
              </a:rPr>
              <a:t>2  </a:t>
            </a:r>
            <a:r>
              <a:rPr lang="en-US" dirty="0">
                <a:latin typeface="Cambria" panose="02040503050406030204" pitchFamily="18" charset="0"/>
                <a:ea typeface="Cambria" panose="02040503050406030204" pitchFamily="18" charset="0"/>
              </a:rPr>
              <a:t>Assistant Professor, San Diego State University</a:t>
            </a:r>
          </a:p>
          <a:p>
            <a:r>
              <a:rPr lang="en-US" baseline="30000" dirty="0">
                <a:latin typeface="Cambria" panose="02040503050406030204" pitchFamily="18" charset="0"/>
                <a:ea typeface="Cambria" panose="02040503050406030204" pitchFamily="18" charset="0"/>
              </a:rPr>
              <a:t>3  </a:t>
            </a:r>
            <a:r>
              <a:rPr lang="en-US" dirty="0">
                <a:latin typeface="Cambria" panose="02040503050406030204" pitchFamily="18" charset="0"/>
                <a:ea typeface="Cambria" panose="02040503050406030204" pitchFamily="18" charset="0"/>
              </a:rPr>
              <a:t>Assistant Professor, Utah State University, Department of Nutrition, Dietetics, and Food Science</a:t>
            </a:r>
          </a:p>
          <a:p>
            <a:r>
              <a:rPr lang="en-US" baseline="30000" dirty="0">
                <a:latin typeface="Cambria" panose="02040503050406030204" pitchFamily="18" charset="0"/>
                <a:ea typeface="Cambria" panose="02040503050406030204" pitchFamily="18" charset="0"/>
              </a:rPr>
              <a:t>4  </a:t>
            </a:r>
            <a:r>
              <a:rPr lang="en-US" dirty="0">
                <a:latin typeface="Cambria" panose="02040503050406030204" pitchFamily="18" charset="0"/>
                <a:ea typeface="Cambria" panose="02040503050406030204" pitchFamily="18" charset="0"/>
              </a:rPr>
              <a:t>Assistant Professor, Utah State University, Department of Mechanical and Aerospace Engineering</a:t>
            </a:r>
          </a:p>
        </p:txBody>
      </p:sp>
      <p:pic>
        <p:nvPicPr>
          <p:cNvPr id="13" name="Picture 12">
            <a:extLst>
              <a:ext uri="{FF2B5EF4-FFF2-40B4-BE49-F238E27FC236}">
                <a16:creationId xmlns:a16="http://schemas.microsoft.com/office/drawing/2014/main" id="{DC30EC77-2FFB-4BDD-A36B-40883C56CBD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033398" y="8265715"/>
            <a:ext cx="5722368" cy="3277315"/>
          </a:xfrm>
          <a:prstGeom prst="rect">
            <a:avLst/>
          </a:prstGeom>
          <a:noFill/>
          <a:ln>
            <a:noFill/>
          </a:ln>
        </p:spPr>
      </p:pic>
      <p:pic>
        <p:nvPicPr>
          <p:cNvPr id="14" name="Picture 13">
            <a:extLst>
              <a:ext uri="{FF2B5EF4-FFF2-40B4-BE49-F238E27FC236}">
                <a16:creationId xmlns:a16="http://schemas.microsoft.com/office/drawing/2014/main" id="{DB56DC82-2508-4C3F-AB7A-F79ED1901993}"/>
              </a:ext>
            </a:extLst>
          </p:cNvPr>
          <p:cNvPicPr/>
          <p:nvPr/>
        </p:nvPicPr>
        <p:blipFill rotWithShape="1">
          <a:blip r:embed="rId6">
            <a:extLst>
              <a:ext uri="{28A0092B-C50C-407E-A947-70E740481C1C}">
                <a14:useLocalDpi xmlns:a14="http://schemas.microsoft.com/office/drawing/2010/main" val="0"/>
              </a:ext>
            </a:extLst>
          </a:blip>
          <a:srcRect l="73940" t="1617" r="-1" b="64579"/>
          <a:stretch/>
        </p:blipFill>
        <p:spPr bwMode="auto">
          <a:xfrm>
            <a:off x="7243094" y="8532414"/>
            <a:ext cx="2743500" cy="2743915"/>
          </a:xfrm>
          <a:prstGeom prst="rect">
            <a:avLst/>
          </a:prstGeom>
          <a:noFill/>
          <a:ln>
            <a:no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86DAA906-422A-47CB-9415-9546E9CDC3EF}"/>
              </a:ext>
            </a:extLst>
          </p:cNvPr>
          <p:cNvPicPr/>
          <p:nvPr/>
        </p:nvPicPr>
        <p:blipFill rotWithShape="1">
          <a:blip r:embed="rId6">
            <a:extLst>
              <a:ext uri="{28A0092B-C50C-407E-A947-70E740481C1C}">
                <a14:useLocalDpi xmlns:a14="http://schemas.microsoft.com/office/drawing/2010/main" val="0"/>
              </a:ext>
            </a:extLst>
          </a:blip>
          <a:srcRect l="73940" t="40264" r="-1" b="26464"/>
          <a:stretch/>
        </p:blipFill>
        <p:spPr bwMode="auto">
          <a:xfrm>
            <a:off x="9986594" y="8532414"/>
            <a:ext cx="2713669" cy="2740330"/>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5AC6A8A-B181-4D0D-8B8A-029728ECC318}"/>
                  </a:ext>
                </a:extLst>
              </p:cNvPr>
              <p:cNvSpPr txBox="1"/>
              <p:nvPr/>
            </p:nvSpPr>
            <p:spPr>
              <a:xfrm>
                <a:off x="910943" y="18497550"/>
                <a:ext cx="11887200" cy="13487400"/>
              </a:xfrm>
              <a:prstGeom prst="rect">
                <a:avLst/>
              </a:prstGeom>
              <a:solidFill>
                <a:schemeClr val="bg1"/>
              </a:solidFill>
              <a:ln w="127000">
                <a:solidFill>
                  <a:schemeClr val="tx1"/>
                </a:solidFill>
              </a:ln>
            </p:spPr>
            <p:txBody>
              <a:bodyPr wrap="square" rtlCol="0">
                <a:spAutoFit/>
              </a:bodyPr>
              <a:lstStyle/>
              <a:p>
                <a:endParaRPr lang="en-US" sz="2400" dirty="0"/>
              </a:p>
              <a:p>
                <a:pPr algn="just"/>
                <a:endParaRPr lang="en-US" sz="1200" b="1" dirty="0">
                  <a:latin typeface="Arial" panose="020B0604020202020204" pitchFamily="34" charset="0"/>
                  <a:cs typeface="Arial" panose="020B0604020202020204" pitchFamily="34" charset="0"/>
                </a:endParaRPr>
              </a:p>
              <a:p>
                <a:r>
                  <a:rPr lang="en-US" sz="2400" b="1" dirty="0">
                    <a:latin typeface="Cambria" panose="02040503050406030204" pitchFamily="18" charset="0"/>
                    <a:ea typeface="Cambria" panose="02040503050406030204" pitchFamily="18" charset="0"/>
                    <a:cs typeface="Arial" panose="020B0604020202020204" pitchFamily="34" charset="0"/>
                  </a:rPr>
                  <a:t>Least Squares Regression</a:t>
                </a: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We performed a least squares regression to select g</a:t>
                </a:r>
                <a:r>
                  <a:rPr lang="en-US" sz="2400" baseline="-25000" dirty="0">
                    <a:latin typeface="Cambria" panose="02040503050406030204" pitchFamily="18" charset="0"/>
                    <a:ea typeface="Cambria" panose="02040503050406030204" pitchFamily="18" charset="0"/>
                    <a:cs typeface="Arial" panose="020B0604020202020204" pitchFamily="34" charset="0"/>
                  </a:rPr>
                  <a:t>1</a:t>
                </a:r>
                <a:r>
                  <a:rPr lang="en-US" sz="2400" dirty="0">
                    <a:latin typeface="Cambria" panose="02040503050406030204" pitchFamily="18" charset="0"/>
                    <a:ea typeface="Cambria" panose="02040503050406030204" pitchFamily="18" charset="0"/>
                    <a:cs typeface="Arial" panose="020B0604020202020204" pitchFamily="34" charset="0"/>
                  </a:rPr>
                  <a:t>, g</a:t>
                </a:r>
                <a:r>
                  <a:rPr lang="en-US" sz="2400" baseline="-25000" dirty="0">
                    <a:latin typeface="Cambria" panose="02040503050406030204" pitchFamily="18" charset="0"/>
                    <a:ea typeface="Cambria" panose="02040503050406030204" pitchFamily="18" charset="0"/>
                    <a:cs typeface="Arial" panose="020B0604020202020204" pitchFamily="34" charset="0"/>
                  </a:rPr>
                  <a:t>2</a:t>
                </a:r>
                <a:r>
                  <a:rPr lang="en-US" sz="2400" dirty="0">
                    <a:latin typeface="Cambria" panose="02040503050406030204" pitchFamily="18" charset="0"/>
                    <a:ea typeface="Cambria" panose="02040503050406030204" pitchFamily="18" charset="0"/>
                    <a:cs typeface="Arial" panose="020B0604020202020204" pitchFamily="34" charset="0"/>
                  </a:rPr>
                  <a:t>, and {</a:t>
                </a:r>
                <a:r>
                  <a:rPr lang="en-US" sz="2400" dirty="0" err="1">
                    <a:latin typeface="Cambria" panose="02040503050406030204" pitchFamily="18" charset="0"/>
                    <a:ea typeface="Cambria" panose="02040503050406030204" pitchFamily="18" charset="0"/>
                    <a:cs typeface="Arial" panose="020B0604020202020204" pitchFamily="34" charset="0"/>
                  </a:rPr>
                  <a:t>c</a:t>
                </a:r>
                <a:r>
                  <a:rPr lang="en-US" sz="2400" baseline="-25000" dirty="0" err="1">
                    <a:latin typeface="Cambria" panose="02040503050406030204" pitchFamily="18" charset="0"/>
                    <a:ea typeface="Cambria" panose="02040503050406030204" pitchFamily="18" charset="0"/>
                    <a:cs typeface="Arial" panose="020B0604020202020204" pitchFamily="34" charset="0"/>
                  </a:rPr>
                  <a:t>ij</a:t>
                </a:r>
                <a:r>
                  <a:rPr lang="en-US" sz="2400" dirty="0">
                    <a:latin typeface="Cambria" panose="02040503050406030204" pitchFamily="18" charset="0"/>
                    <a:ea typeface="Cambria" panose="02040503050406030204" pitchFamily="18" charset="0"/>
                    <a:cs typeface="Arial" panose="020B0604020202020204" pitchFamily="34" charset="0"/>
                  </a:rPr>
                  <a:t>}</a:t>
                </a:r>
                <a:r>
                  <a:rPr lang="en-US" sz="2400" baseline="-25000" dirty="0" err="1">
                    <a:latin typeface="Cambria" panose="02040503050406030204" pitchFamily="18" charset="0"/>
                    <a:ea typeface="Cambria" panose="02040503050406030204" pitchFamily="18" charset="0"/>
                    <a:cs typeface="Arial" panose="020B0604020202020204" pitchFamily="34" charset="0"/>
                  </a:rPr>
                  <a:t>i</a:t>
                </a:r>
                <a:r>
                  <a:rPr lang="en-US" sz="2400" baseline="-25000" dirty="0">
                    <a:latin typeface="Cambria" panose="02040503050406030204" pitchFamily="18" charset="0"/>
                    <a:ea typeface="Cambria" panose="02040503050406030204" pitchFamily="18" charset="0"/>
                    <a:cs typeface="Arial" panose="020B0604020202020204" pitchFamily="34" charset="0"/>
                  </a:rPr>
                  <a:t>, j = 1, 2  </a:t>
                </a:r>
                <a:r>
                  <a:rPr lang="en-US" sz="2400" dirty="0">
                    <a:latin typeface="Cambria" panose="02040503050406030204" pitchFamily="18" charset="0"/>
                    <a:ea typeface="Cambria" panose="02040503050406030204" pitchFamily="18" charset="0"/>
                    <a:cs typeface="Arial" panose="020B0604020202020204" pitchFamily="34" charset="0"/>
                  </a:rPr>
                  <a:t>such that the time derivatives of the bacterial densities,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num>
                      <m:den>
                        <m:r>
                          <a:rPr lang="en-US" sz="2400" b="0" i="1" smtClean="0">
                            <a:latin typeface="Cambria Math" panose="02040503050406030204" pitchFamily="18" charset="0"/>
                          </a:rPr>
                          <m:t>𝑑𝑡</m:t>
                        </m:r>
                      </m:den>
                    </m:f>
                  </m:oMath>
                </a14:m>
                <a:r>
                  <a:rPr lang="en-US" sz="2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num>
                      <m:den>
                        <m:r>
                          <a:rPr lang="en-US" sz="2400" i="1">
                            <a:latin typeface="Cambria Math" panose="02040503050406030204" pitchFamily="18" charset="0"/>
                          </a:rPr>
                          <m:t>𝑑𝑡</m:t>
                        </m:r>
                      </m:den>
                    </m:f>
                  </m:oMath>
                </a14:m>
                <a:r>
                  <a:rPr lang="en-US" sz="2400" dirty="0">
                    <a:latin typeface="Cambria" panose="02040503050406030204" pitchFamily="18" charset="0"/>
                    <a:ea typeface="Cambria" panose="02040503050406030204" pitchFamily="18" charset="0"/>
                    <a:cs typeface="Arial" panose="020B0604020202020204" pitchFamily="34" charset="0"/>
                  </a:rPr>
                  <a:t>, are well-approximated by the polynomial functions of the bacterial densities,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sz="2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sz="2400" dirty="0">
                    <a:latin typeface="Cambria" panose="02040503050406030204" pitchFamily="18" charset="0"/>
                    <a:ea typeface="Cambria" panose="02040503050406030204" pitchFamily="18" charset="0"/>
                    <a:cs typeface="Arial" panose="020B0604020202020204" pitchFamily="34" charset="0"/>
                  </a:rPr>
                  <a:t>, as found on the right-hand side of the </a:t>
                </a:r>
                <a:r>
                  <a:rPr lang="en-US" sz="2400" dirty="0" err="1">
                    <a:latin typeface="Cambria" panose="02040503050406030204" pitchFamily="18" charset="0"/>
                    <a:ea typeface="Cambria" panose="02040503050406030204" pitchFamily="18" charset="0"/>
                    <a:cs typeface="Arial" panose="020B0604020202020204" pitchFamily="34" charset="0"/>
                  </a:rPr>
                  <a:t>gLV</a:t>
                </a:r>
                <a:r>
                  <a:rPr lang="en-US" sz="2400" dirty="0">
                    <a:latin typeface="Cambria" panose="02040503050406030204" pitchFamily="18" charset="0"/>
                    <a:ea typeface="Cambria" panose="02040503050406030204" pitchFamily="18" charset="0"/>
                    <a:cs typeface="Arial" panose="020B0604020202020204" pitchFamily="34" charset="0"/>
                  </a:rPr>
                  <a:t> equation system.</a:t>
                </a: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The derivatives of the data were calculated numerically using a total variation regularized differentiation method.</a:t>
                </a:r>
              </a:p>
              <a:p>
                <a:pPr marL="285750" indent="-285750">
                  <a:buFont typeface="Arial" panose="020B0604020202020204" pitchFamily="34" charset="0"/>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pPr marL="285750" indent="-285750">
                  <a:buFont typeface="Arial" panose="020B0604020202020204" pitchFamily="34" charset="0"/>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pPr marL="342900" indent="-342900">
                  <a:buFont typeface="Arial" panose="020B0604020202020204" pitchFamily="34" charset="0"/>
                  <a:buChar char="•"/>
                </a:pPr>
                <a:endParaRPr lang="en-US" sz="2400" b="1" dirty="0">
                  <a:latin typeface="Cambria" panose="02040503050406030204" pitchFamily="18" charset="0"/>
                  <a:ea typeface="Cambria" panose="02040503050406030204" pitchFamily="18" charset="0"/>
                  <a:cs typeface="Arial" panose="020B0604020202020204" pitchFamily="34" charset="0"/>
                </a:endParaRPr>
              </a:p>
              <a:p>
                <a:endParaRPr lang="en-US" sz="2400" b="1" dirty="0">
                  <a:latin typeface="Cambria" panose="02040503050406030204" pitchFamily="18" charset="0"/>
                  <a:ea typeface="Cambria" panose="02040503050406030204" pitchFamily="18" charset="0"/>
                  <a:cs typeface="Arial" panose="020B0604020202020204" pitchFamily="34" charset="0"/>
                </a:endParaRPr>
              </a:p>
              <a:p>
                <a:endParaRPr lang="en-US" sz="2400" b="1" dirty="0">
                  <a:latin typeface="Cambria" panose="02040503050406030204" pitchFamily="18" charset="0"/>
                  <a:ea typeface="Cambria" panose="02040503050406030204" pitchFamily="18" charset="0"/>
                  <a:cs typeface="Arial" panose="020B0604020202020204" pitchFamily="34" charset="0"/>
                </a:endParaRPr>
              </a:p>
              <a:p>
                <a:pPr algn="just"/>
                <a:endParaRPr lang="en-US" sz="1000" b="1" dirty="0">
                  <a:latin typeface="Cambria" panose="02040503050406030204" pitchFamily="18" charset="0"/>
                  <a:ea typeface="Cambria" panose="02040503050406030204" pitchFamily="18" charset="0"/>
                  <a:cs typeface="Arial" panose="020B0604020202020204" pitchFamily="34" charset="0"/>
                </a:endParaRPr>
              </a:p>
              <a:p>
                <a:pPr algn="just"/>
                <a:endParaRPr lang="en-US" sz="2400" dirty="0">
                  <a:latin typeface="Cambria" panose="02040503050406030204" pitchFamily="18" charset="0"/>
                  <a:ea typeface="Cambria" panose="02040503050406030204" pitchFamily="18" charset="0"/>
                  <a:cs typeface="Arial" panose="020B0604020202020204" pitchFamily="34" charset="0"/>
                </a:endParaRPr>
              </a:p>
              <a:p>
                <a:pPr algn="just"/>
                <a:endParaRPr lang="en-US" sz="2400" dirty="0">
                  <a:latin typeface="Cambria" panose="02040503050406030204" pitchFamily="18" charset="0"/>
                  <a:ea typeface="Cambria" panose="02040503050406030204" pitchFamily="18" charset="0"/>
                  <a:cs typeface="Arial" panose="020B0604020202020204" pitchFamily="34" charset="0"/>
                </a:endParaRPr>
              </a:p>
            </p:txBody>
          </p:sp>
        </mc:Choice>
        <mc:Fallback>
          <p:sp>
            <p:nvSpPr>
              <p:cNvPr id="11" name="TextBox 10">
                <a:extLst>
                  <a:ext uri="{FF2B5EF4-FFF2-40B4-BE49-F238E27FC236}">
                    <a16:creationId xmlns:a16="http://schemas.microsoft.com/office/drawing/2014/main" id="{C5AC6A8A-B181-4D0D-8B8A-029728ECC318}"/>
                  </a:ext>
                </a:extLst>
              </p:cNvPr>
              <p:cNvSpPr txBox="1">
                <a:spLocks noRot="1" noChangeAspect="1" noMove="1" noResize="1" noEditPoints="1" noAdjustHandles="1" noChangeArrowheads="1" noChangeShapeType="1" noTextEdit="1"/>
              </p:cNvSpPr>
              <p:nvPr/>
            </p:nvSpPr>
            <p:spPr>
              <a:xfrm>
                <a:off x="910943" y="18497550"/>
                <a:ext cx="11887200" cy="13487400"/>
              </a:xfrm>
              <a:prstGeom prst="rect">
                <a:avLst/>
              </a:prstGeom>
              <a:blipFill>
                <a:blip r:embed="rId7"/>
                <a:stretch>
                  <a:fillRect l="-254"/>
                </a:stretch>
              </a:blipFill>
              <a:ln w="127000">
                <a:solidFill>
                  <a:schemeClr val="tx1"/>
                </a:solidFill>
              </a:ln>
            </p:spPr>
            <p:txBody>
              <a:bodyPr/>
              <a:lstStyle/>
              <a:p>
                <a:r>
                  <a:rPr lang="en-US">
                    <a:noFill/>
                  </a:rPr>
                  <a:t> </a:t>
                </a:r>
              </a:p>
            </p:txBody>
          </p:sp>
        </mc:Fallback>
      </mc:AlternateContent>
      <p:sp>
        <p:nvSpPr>
          <p:cNvPr id="12" name="Rectangle 11">
            <a:extLst>
              <a:ext uri="{FF2B5EF4-FFF2-40B4-BE49-F238E27FC236}">
                <a16:creationId xmlns:a16="http://schemas.microsoft.com/office/drawing/2014/main" id="{BF0AC539-B987-4A17-BAA7-A835D666FA2D}"/>
              </a:ext>
            </a:extLst>
          </p:cNvPr>
          <p:cNvSpPr/>
          <p:nvPr/>
        </p:nvSpPr>
        <p:spPr>
          <a:xfrm>
            <a:off x="914400" y="5237688"/>
            <a:ext cx="11865520" cy="669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Black" panose="020B0A04020102020204" pitchFamily="34" charset="0"/>
              </a:rPr>
              <a:t>Introduction</a:t>
            </a:r>
          </a:p>
        </p:txBody>
      </p:sp>
      <p:sp>
        <p:nvSpPr>
          <p:cNvPr id="20" name="Rectangle 19">
            <a:extLst>
              <a:ext uri="{FF2B5EF4-FFF2-40B4-BE49-F238E27FC236}">
                <a16:creationId xmlns:a16="http://schemas.microsoft.com/office/drawing/2014/main" id="{BDB7B8AA-6706-4D16-8D2E-50E2F20BDF42}"/>
              </a:ext>
            </a:extLst>
          </p:cNvPr>
          <p:cNvSpPr/>
          <p:nvPr/>
        </p:nvSpPr>
        <p:spPr>
          <a:xfrm>
            <a:off x="896177" y="18497550"/>
            <a:ext cx="11883743" cy="611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Black" panose="020B0A04020102020204" pitchFamily="34" charset="0"/>
              </a:rPr>
              <a:t>Methods</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6718C3F-41F7-4994-BEB0-765A28EF1EFE}"/>
                  </a:ext>
                </a:extLst>
              </p:cNvPr>
              <p:cNvSpPr txBox="1"/>
              <p:nvPr/>
            </p:nvSpPr>
            <p:spPr>
              <a:xfrm>
                <a:off x="1306639" y="22248160"/>
                <a:ext cx="10972800" cy="8873455"/>
              </a:xfrm>
              <a:prstGeom prst="rect">
                <a:avLst/>
              </a:prstGeom>
              <a:solidFill>
                <a:schemeClr val="bg1">
                  <a:lumMod val="85000"/>
                  <a:alpha val="60000"/>
                </a:schemeClr>
              </a:solidFill>
              <a:ln>
                <a:solidFill>
                  <a:schemeClr val="tx1"/>
                </a:solidFill>
              </a:ln>
            </p:spPr>
            <p:txBody>
              <a:bodyPr wrap="square" rtlCol="0">
                <a:spAutoFit/>
              </a:bodyPr>
              <a:lstStyle/>
              <a:p>
                <a:r>
                  <a:rPr lang="en-US" sz="2400" b="1" dirty="0">
                    <a:latin typeface="Cambria" panose="02040503050406030204" pitchFamily="18" charset="0"/>
                    <a:ea typeface="Cambria" panose="02040503050406030204" pitchFamily="18" charset="0"/>
                    <a:cs typeface="Arial" panose="020B0604020202020204" pitchFamily="34" charset="0"/>
                  </a:rPr>
                  <a:t>Total Variation Regularized Derivative</a:t>
                </a: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The derivative is computed as the minimizer of the functional</a:t>
                </a:r>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Arial" panose="020B0604020202020204" pitchFamily="34" charset="0"/>
                        </a:rPr>
                        <m:t>𝐹</m:t>
                      </m:r>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𝑢</m:t>
                          </m:r>
                        </m:e>
                      </m:d>
                      <m:r>
                        <a:rPr lang="en-US" sz="2400" b="0" i="1" smtClean="0">
                          <a:latin typeface="Cambria Math" panose="02040503050406030204" pitchFamily="18" charset="0"/>
                          <a:cs typeface="Arial" panose="020B0604020202020204" pitchFamily="34" charset="0"/>
                        </a:rPr>
                        <m:t>= </m:t>
                      </m:r>
                      <m:r>
                        <a:rPr lang="en-US" sz="2400" b="0" i="1" smtClean="0">
                          <a:latin typeface="Cambria Math" panose="02040503050406030204" pitchFamily="18" charset="0"/>
                          <a:ea typeface="Cambria Math" panose="02040503050406030204" pitchFamily="18" charset="0"/>
                          <a:cs typeface="Arial" panose="020B0604020202020204" pitchFamily="34" charset="0"/>
                        </a:rPr>
                        <m:t>𝛼</m:t>
                      </m:r>
                      <m:nary>
                        <m:nary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naryPr>
                        <m:sub>
                          <m:r>
                            <m:rPr>
                              <m:brk m:alnAt="23"/>
                            </m:rPr>
                            <a:rPr lang="en-US" sz="2400" b="0" i="1" smtClean="0">
                              <a:latin typeface="Cambria Math" panose="02040503050406030204" pitchFamily="18" charset="0"/>
                              <a:ea typeface="Cambria Math" panose="02040503050406030204" pitchFamily="18" charset="0"/>
                              <a:cs typeface="Arial" panose="020B0604020202020204" pitchFamily="34" charset="0"/>
                            </a:rPr>
                            <m:t>0</m:t>
                          </m:r>
                        </m:sub>
                        <m:sup>
                          <m:r>
                            <a:rPr lang="en-US" sz="2400" b="0" i="1" smtClean="0">
                              <a:latin typeface="Cambria Math" panose="02040503050406030204" pitchFamily="18" charset="0"/>
                              <a:ea typeface="Cambria Math" panose="02040503050406030204" pitchFamily="18" charset="0"/>
                              <a:cs typeface="Arial" panose="020B0604020202020204" pitchFamily="34" charset="0"/>
                            </a:rPr>
                            <m:t>𝐿</m:t>
                          </m:r>
                        </m:sup>
                        <m:e>
                          <m:d>
                            <m:dPr>
                              <m:begChr m:val="|"/>
                              <m:endChr m:val="|"/>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𝑢</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 </m:t>
                          </m:r>
                          <m:f>
                            <m:f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ea typeface="Cambria Math" panose="02040503050406030204" pitchFamily="18" charset="0"/>
                                  <a:cs typeface="Arial" panose="020B0604020202020204" pitchFamily="34" charset="0"/>
                                </a:rPr>
                                <m:t>1</m:t>
                              </m:r>
                            </m:num>
                            <m:den>
                              <m:r>
                                <a:rPr lang="en-US" sz="2400" b="0" i="1" smtClean="0">
                                  <a:latin typeface="Cambria Math" panose="02040503050406030204" pitchFamily="18" charset="0"/>
                                  <a:ea typeface="Cambria Math" panose="02040503050406030204" pitchFamily="18" charset="0"/>
                                  <a:cs typeface="Arial" panose="020B0604020202020204" pitchFamily="34" charset="0"/>
                                </a:rPr>
                                <m:t>2</m:t>
                              </m:r>
                            </m:den>
                          </m:f>
                          <m:nary>
                            <m:nary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naryPr>
                            <m:sub>
                              <m:r>
                                <m:rPr>
                                  <m:brk m:alnAt="23"/>
                                </m:rPr>
                                <a:rPr lang="en-US" sz="2400" b="0" i="1" smtClean="0">
                                  <a:latin typeface="Cambria Math" panose="02040503050406030204" pitchFamily="18" charset="0"/>
                                  <a:ea typeface="Cambria Math" panose="02040503050406030204" pitchFamily="18" charset="0"/>
                                  <a:cs typeface="Arial" panose="020B0604020202020204" pitchFamily="34" charset="0"/>
                                </a:rPr>
                                <m:t>0</m:t>
                              </m:r>
                            </m:sub>
                            <m:sup>
                              <m:r>
                                <a:rPr lang="en-US" sz="2400" b="0" i="1" smtClean="0">
                                  <a:latin typeface="Cambria Math" panose="02040503050406030204" pitchFamily="18" charset="0"/>
                                  <a:ea typeface="Cambria Math" panose="02040503050406030204" pitchFamily="18" charset="0"/>
                                  <a:cs typeface="Arial" panose="020B0604020202020204" pitchFamily="34" charset="0"/>
                                </a:rPr>
                                <m:t>𝐿</m:t>
                              </m:r>
                            </m:sup>
                            <m:e>
                              <m:sSup>
                                <m:sSup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pPr>
                                <m:e>
                                  <m:d>
                                    <m:dPr>
                                      <m:begChr m:val="|"/>
                                      <m:endChr m:val="|"/>
                                      <m:ctrlPr>
                                        <a:rPr lang="en-US" sz="2400" i="1">
                                          <a:latin typeface="Cambria Math" panose="02040503050406030204" pitchFamily="18" charset="0"/>
                                          <a:ea typeface="Cambria Math" panose="02040503050406030204" pitchFamily="18" charset="0"/>
                                          <a:cs typeface="Arial" panose="020B0604020202020204" pitchFamily="34" charset="0"/>
                                        </a:rPr>
                                      </m:ctrlPr>
                                    </m:dPr>
                                    <m:e>
                                      <m:r>
                                        <a:rPr lang="en-US" sz="2400" i="1">
                                          <a:latin typeface="Cambria Math" panose="02040503050406030204" pitchFamily="18" charset="0"/>
                                          <a:ea typeface="Cambria Math" panose="02040503050406030204" pitchFamily="18" charset="0"/>
                                          <a:cs typeface="Arial" panose="020B0604020202020204" pitchFamily="34" charset="0"/>
                                        </a:rPr>
                                        <m:t>𝐴𝑢</m:t>
                                      </m:r>
                                      <m:r>
                                        <a:rPr lang="en-US" sz="2400" i="1">
                                          <a:latin typeface="Cambria Math" panose="02040503050406030204" pitchFamily="18" charset="0"/>
                                          <a:ea typeface="Cambria Math" panose="02040503050406030204" pitchFamily="18" charset="0"/>
                                          <a:cs typeface="Arial" panose="020B0604020202020204" pitchFamily="34" charset="0"/>
                                        </a:rPr>
                                        <m:t>−</m:t>
                                      </m:r>
                                      <m:r>
                                        <a:rPr lang="en-US" sz="2400" i="1">
                                          <a:latin typeface="Cambria Math" panose="02040503050406030204" pitchFamily="18" charset="0"/>
                                          <a:ea typeface="Cambria Math" panose="02040503050406030204" pitchFamily="18" charset="0"/>
                                          <a:cs typeface="Arial" panose="020B0604020202020204" pitchFamily="34" charset="0"/>
                                        </a:rPr>
                                        <m:t>𝑓</m:t>
                                      </m:r>
                                    </m:e>
                                  </m:d>
                                </m:e>
                                <m:sup>
                                  <m:r>
                                    <a:rPr lang="en-US" sz="2400" b="0" i="1" smtClean="0">
                                      <a:latin typeface="Cambria Math" panose="02040503050406030204" pitchFamily="18" charset="0"/>
                                      <a:ea typeface="Cambria Math" panose="02040503050406030204" pitchFamily="18" charset="0"/>
                                      <a:cs typeface="Arial" panose="020B0604020202020204" pitchFamily="34" charset="0"/>
                                    </a:rPr>
                                    <m:t>2</m:t>
                                  </m:r>
                                </m:sup>
                              </m:sSup>
                            </m:e>
                          </m:nary>
                        </m:e>
                      </m:nary>
                    </m:oMath>
                  </m:oMathPara>
                </a14:m>
                <a:endParaRPr lang="en-US" sz="2400" dirty="0">
                  <a:latin typeface="Cambria" panose="02040503050406030204" pitchFamily="18" charset="0"/>
                  <a:ea typeface="Cambria" panose="02040503050406030204" pitchFamily="18" charset="0"/>
                  <a:cs typeface="Arial" panose="020B0604020202020204" pitchFamily="34" charset="0"/>
                </a:endParaRPr>
              </a:p>
              <a:p>
                <a:r>
                  <a:rPr lang="en-US" sz="2400" dirty="0">
                    <a:latin typeface="Cambria" panose="02040503050406030204" pitchFamily="18" charset="0"/>
                    <a:ea typeface="Cambria" panose="02040503050406030204" pitchFamily="18" charset="0"/>
                    <a:cs typeface="Arial" panose="020B0604020202020204" pitchFamily="34" charset="0"/>
                  </a:rPr>
                  <a:t>    where </a:t>
                </a:r>
                <a:r>
                  <a:rPr lang="en-US" sz="2400" i="1" dirty="0">
                    <a:latin typeface="Cambria" panose="02040503050406030204" pitchFamily="18" charset="0"/>
                    <a:ea typeface="Cambria" panose="02040503050406030204" pitchFamily="18" charset="0"/>
                    <a:cs typeface="Arial" panose="020B0604020202020204" pitchFamily="34" charset="0"/>
                  </a:rPr>
                  <a:t>u</a:t>
                </a:r>
                <a:r>
                  <a:rPr lang="en-US" sz="2400" dirty="0">
                    <a:latin typeface="Cambria" panose="02040503050406030204" pitchFamily="18" charset="0"/>
                    <a:ea typeface="Cambria" panose="02040503050406030204" pitchFamily="18" charset="0"/>
                    <a:cs typeface="Arial" panose="020B0604020202020204" pitchFamily="34" charset="0"/>
                  </a:rPr>
                  <a:t> is the derivative of function </a:t>
                </a:r>
                <a:r>
                  <a:rPr lang="en-US" sz="2400" i="1" dirty="0">
                    <a:latin typeface="Cambria" panose="02040503050406030204" pitchFamily="18" charset="0"/>
                    <a:ea typeface="Cambria" panose="02040503050406030204" pitchFamily="18" charset="0"/>
                    <a:cs typeface="Arial" panose="020B0604020202020204" pitchFamily="34" charset="0"/>
                  </a:rPr>
                  <a:t>f</a:t>
                </a:r>
                <a:r>
                  <a:rPr lang="en-US" sz="2400" dirty="0">
                    <a:latin typeface="Cambria" panose="02040503050406030204" pitchFamily="18" charset="0"/>
                    <a:ea typeface="Cambria" panose="02040503050406030204" pitchFamily="18" charset="0"/>
                    <a:cs typeface="Arial" panose="020B0604020202020204" pitchFamily="34" charset="0"/>
                  </a:rPr>
                  <a:t>, </a:t>
                </a:r>
                <a:r>
                  <a:rPr lang="en-US" sz="2400" i="1" dirty="0">
                    <a:latin typeface="Cambria" panose="02040503050406030204" pitchFamily="18" charset="0"/>
                    <a:ea typeface="Cambria" panose="02040503050406030204" pitchFamily="18" charset="0"/>
                    <a:cs typeface="Arial" panose="020B0604020202020204" pitchFamily="34" charset="0"/>
                  </a:rPr>
                  <a:t>A </a:t>
                </a:r>
                <a:r>
                  <a:rPr lang="en-US" sz="2400" dirty="0">
                    <a:latin typeface="Cambria" panose="02040503050406030204" pitchFamily="18" charset="0"/>
                    <a:ea typeface="Cambria" panose="02040503050406030204" pitchFamily="18" charset="0"/>
                    <a:cs typeface="Arial" panose="020B0604020202020204" pitchFamily="34" charset="0"/>
                  </a:rPr>
                  <a:t>is the antidifferentiation operator</a:t>
                </a:r>
              </a:p>
              <a:p>
                <a:r>
                  <a:rPr lang="en-US" sz="2400" dirty="0">
                    <a:latin typeface="Cambria" panose="02040503050406030204" pitchFamily="18" charset="0"/>
                    <a:ea typeface="Cambria" panose="02040503050406030204" pitchFamily="18" charset="0"/>
                    <a:cs typeface="Arial" panose="020B0604020202020204" pitchFamily="34" charset="0"/>
                  </a:rPr>
                  <a:t>    such that </a:t>
                </a:r>
                <a14:m>
                  <m:oMath xmlns:m="http://schemas.openxmlformats.org/officeDocument/2006/math">
                    <m:r>
                      <a:rPr lang="en-US" sz="2400" b="0" i="1" smtClean="0">
                        <a:latin typeface="Cambria Math" panose="02040503050406030204" pitchFamily="18" charset="0"/>
                        <a:cs typeface="Arial" panose="020B0604020202020204" pitchFamily="34" charset="0"/>
                      </a:rPr>
                      <m:t>𝐴𝑢</m:t>
                    </m:r>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𝑥</m:t>
                        </m:r>
                      </m:e>
                    </m:d>
                    <m:r>
                      <a:rPr lang="en-US" sz="2400" b="0" i="1" smtClean="0">
                        <a:latin typeface="Cambria Math" panose="02040503050406030204" pitchFamily="18" charset="0"/>
                        <a:cs typeface="Arial" panose="020B0604020202020204" pitchFamily="34" charset="0"/>
                      </a:rPr>
                      <m:t>= </m:t>
                    </m:r>
                    <m:nary>
                      <m:naryPr>
                        <m:ctrlPr>
                          <a:rPr lang="en-US" sz="2400" b="0" i="1" smtClean="0">
                            <a:latin typeface="Cambria Math" panose="02040503050406030204" pitchFamily="18" charset="0"/>
                            <a:cs typeface="Arial" panose="020B0604020202020204" pitchFamily="34" charset="0"/>
                          </a:rPr>
                        </m:ctrlPr>
                      </m:naryPr>
                      <m:sub>
                        <m:r>
                          <m:rPr>
                            <m:brk m:alnAt="23"/>
                          </m:rPr>
                          <a:rPr lang="en-US" sz="2400" b="0" i="1" smtClean="0">
                            <a:latin typeface="Cambria Math" panose="02040503050406030204" pitchFamily="18" charset="0"/>
                            <a:cs typeface="Arial" panose="020B0604020202020204" pitchFamily="34" charset="0"/>
                          </a:rPr>
                          <m:t>0</m:t>
                        </m:r>
                      </m:sub>
                      <m:sup>
                        <m:r>
                          <a:rPr lang="en-US" sz="2400" b="0" i="1" smtClean="0">
                            <a:latin typeface="Cambria Math" panose="02040503050406030204" pitchFamily="18" charset="0"/>
                            <a:cs typeface="Arial" panose="020B0604020202020204" pitchFamily="34" charset="0"/>
                          </a:rPr>
                          <m:t>𝑥</m:t>
                        </m:r>
                      </m:sup>
                      <m:e>
                        <m:r>
                          <a:rPr lang="en-US" sz="2400" b="0" i="1" smtClean="0">
                            <a:latin typeface="Cambria Math" panose="02040503050406030204" pitchFamily="18" charset="0"/>
                            <a:cs typeface="Arial" panose="020B0604020202020204" pitchFamily="34" charset="0"/>
                          </a:rPr>
                          <m:t>𝑢</m:t>
                        </m:r>
                      </m:e>
                    </m:nary>
                  </m:oMath>
                </a14:m>
                <a:r>
                  <a:rPr lang="en-US" sz="2400" dirty="0">
                    <a:latin typeface="Cambria" panose="02040503050406030204" pitchFamily="18" charset="0"/>
                    <a:ea typeface="Cambria" panose="02040503050406030204" pitchFamily="18" charset="0"/>
                    <a:cs typeface="Arial" panose="020B0604020202020204" pitchFamily="34" charset="0"/>
                  </a:rPr>
                  <a:t>, and </a:t>
                </a:r>
                <a:r>
                  <a:rPr lang="el-GR" sz="2400" i="1" dirty="0">
                    <a:latin typeface="Cambria" panose="02040503050406030204" pitchFamily="18" charset="0"/>
                    <a:ea typeface="Cambria" panose="02040503050406030204" pitchFamily="18" charset="0"/>
                    <a:cs typeface="Arial" panose="020B0604020202020204" pitchFamily="34" charset="0"/>
                  </a:rPr>
                  <a:t>α</a:t>
                </a:r>
                <a:r>
                  <a:rPr lang="en-US" sz="2400" dirty="0">
                    <a:latin typeface="Cambria" panose="02040503050406030204" pitchFamily="18" charset="0"/>
                    <a:ea typeface="Cambria" panose="02040503050406030204" pitchFamily="18" charset="0"/>
                    <a:cs typeface="Arial" panose="020B0604020202020204" pitchFamily="34" charset="0"/>
                  </a:rPr>
                  <a:t> is a constant that controls the balance of the</a:t>
                </a:r>
              </a:p>
              <a:p>
                <a:r>
                  <a:rPr lang="en-US" sz="2400" dirty="0">
                    <a:latin typeface="Cambria" panose="02040503050406030204" pitchFamily="18" charset="0"/>
                    <a:ea typeface="Cambria" panose="02040503050406030204" pitchFamily="18" charset="0"/>
                    <a:cs typeface="Arial" panose="020B0604020202020204" pitchFamily="34" charset="0"/>
                  </a:rPr>
                  <a:t>    two terms. The first term penalizes noise in </a:t>
                </a:r>
                <a:r>
                  <a:rPr lang="en-US" sz="2400" i="1" dirty="0">
                    <a:latin typeface="Cambria" panose="02040503050406030204" pitchFamily="18" charset="0"/>
                    <a:ea typeface="Cambria" panose="02040503050406030204" pitchFamily="18" charset="0"/>
                    <a:cs typeface="Arial" panose="020B0604020202020204" pitchFamily="34" charset="0"/>
                  </a:rPr>
                  <a:t>u</a:t>
                </a:r>
                <a:r>
                  <a:rPr lang="en-US" sz="2400" dirty="0">
                    <a:latin typeface="Cambria" panose="02040503050406030204" pitchFamily="18" charset="0"/>
                    <a:ea typeface="Cambria" panose="02040503050406030204" pitchFamily="18" charset="0"/>
                    <a:cs typeface="Arial" panose="020B0604020202020204" pitchFamily="34" charset="0"/>
                  </a:rPr>
                  <a:t>, and the second term is the L2</a:t>
                </a:r>
              </a:p>
              <a:p>
                <a:r>
                  <a:rPr lang="en-US" sz="2400" dirty="0">
                    <a:latin typeface="Cambria" panose="02040503050406030204" pitchFamily="18" charset="0"/>
                    <a:ea typeface="Cambria" panose="02040503050406030204" pitchFamily="18" charset="0"/>
                    <a:cs typeface="Arial" panose="020B0604020202020204" pitchFamily="34" charset="0"/>
                  </a:rPr>
                  <a:t>    norm [5].</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Noise in the derivative is minimized while allowing for jump discontinuities in the derivative.</a:t>
                </a:r>
              </a:p>
              <a:p>
                <a:pPr marL="342900" indent="-342900">
                  <a:buFont typeface="Arial" panose="020B0604020202020204" pitchFamily="34" charset="0"/>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pPr marL="342900" indent="-342900">
                  <a:buFont typeface="Arial" panose="020B0604020202020204" pitchFamily="34" charset="0"/>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pPr marL="342900" indent="-342900">
                  <a:buFont typeface="Arial" panose="020B0604020202020204" pitchFamily="34" charset="0"/>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pPr marL="342900" indent="-342900">
                  <a:buFont typeface="Arial" panose="020B0604020202020204" pitchFamily="34" charset="0"/>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pPr marL="342900" indent="-342900">
                  <a:buFont typeface="Arial" panose="020B0604020202020204" pitchFamily="34" charset="0"/>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pPr marL="342900" indent="-342900">
                  <a:buFont typeface="Arial" panose="020B0604020202020204" pitchFamily="34" charset="0"/>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pPr marL="342900" indent="-342900">
                  <a:buFont typeface="Arial" panose="020B0604020202020204" pitchFamily="34" charset="0"/>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pPr marL="342900" indent="-342900">
                  <a:buFont typeface="Arial" panose="020B0604020202020204" pitchFamily="34" charset="0"/>
                  <a:buChar char="•"/>
                </a:pPr>
                <a:endParaRPr lang="en-US" sz="2400" dirty="0">
                  <a:latin typeface="Cambria" panose="02040503050406030204" pitchFamily="18" charset="0"/>
                  <a:ea typeface="Cambria" panose="02040503050406030204" pitchFamily="18" charset="0"/>
                  <a:cs typeface="Arial" panose="020B0604020202020204" pitchFamily="34" charset="0"/>
                </a:endParaRPr>
              </a:p>
              <a:p>
                <a:pPr algn="ctr"/>
                <a:endParaRPr lang="en-US" b="1" dirty="0">
                  <a:latin typeface="Cambria" panose="02040503050406030204" pitchFamily="18" charset="0"/>
                  <a:ea typeface="Cambria" panose="02040503050406030204" pitchFamily="18" charset="0"/>
                  <a:cs typeface="Arial" panose="020B0604020202020204" pitchFamily="34" charset="0"/>
                </a:endParaRPr>
              </a:p>
              <a:p>
                <a:pPr algn="ctr"/>
                <a:endParaRPr lang="en-US" b="1" dirty="0">
                  <a:latin typeface="Cambria" panose="02040503050406030204" pitchFamily="18" charset="0"/>
                  <a:ea typeface="Cambria" panose="02040503050406030204" pitchFamily="18" charset="0"/>
                  <a:cs typeface="Arial" panose="020B0604020202020204" pitchFamily="34" charset="0"/>
                </a:endParaRPr>
              </a:p>
              <a:p>
                <a:pPr algn="ctr"/>
                <a:endParaRPr lang="en-US" b="1" dirty="0">
                  <a:latin typeface="Cambria" panose="02040503050406030204" pitchFamily="18" charset="0"/>
                  <a:ea typeface="Cambria" panose="02040503050406030204" pitchFamily="18" charset="0"/>
                  <a:cs typeface="Arial" panose="020B0604020202020204" pitchFamily="34" charset="0"/>
                </a:endParaRPr>
              </a:p>
              <a:p>
                <a:pPr algn="ctr"/>
                <a:endParaRPr lang="en-US" b="1" dirty="0">
                  <a:latin typeface="Cambria" panose="02040503050406030204" pitchFamily="18" charset="0"/>
                  <a:ea typeface="Cambria" panose="02040503050406030204" pitchFamily="18" charset="0"/>
                  <a:cs typeface="Arial" panose="020B0604020202020204" pitchFamily="34" charset="0"/>
                </a:endParaRPr>
              </a:p>
              <a:p>
                <a:pPr algn="ctr"/>
                <a:endParaRPr lang="en-US" b="1" dirty="0">
                  <a:latin typeface="Cambria" panose="02040503050406030204" pitchFamily="18" charset="0"/>
                  <a:ea typeface="Cambria" panose="02040503050406030204" pitchFamily="18" charset="0"/>
                  <a:cs typeface="Arial" panose="020B0604020202020204" pitchFamily="34" charset="0"/>
                </a:endParaRPr>
              </a:p>
              <a:p>
                <a:pPr algn="ctr"/>
                <a:r>
                  <a:rPr lang="en-US" b="1" dirty="0">
                    <a:latin typeface="Cambria" panose="02040503050406030204" pitchFamily="18" charset="0"/>
                    <a:ea typeface="Cambria" panose="02040503050406030204" pitchFamily="18" charset="0"/>
                    <a:cs typeface="Arial" panose="020B0604020202020204" pitchFamily="34" charset="0"/>
                  </a:rPr>
                  <a:t>Figure 2. </a:t>
                </a:r>
                <a:r>
                  <a:rPr lang="en-US" dirty="0">
                    <a:latin typeface="Cambria" panose="02040503050406030204" pitchFamily="18" charset="0"/>
                    <a:ea typeface="Cambria" panose="02040503050406030204" pitchFamily="18" charset="0"/>
                    <a:cs typeface="Arial" panose="020B0604020202020204" pitchFamily="34" charset="0"/>
                  </a:rPr>
                  <a:t>An application of the total variation regularized derivative to </a:t>
                </a:r>
                <a14:m>
                  <m:oMath xmlns:m="http://schemas.openxmlformats.org/officeDocument/2006/math">
                    <m:r>
                      <a:rPr lang="en-US" i="1">
                        <a:latin typeface="Cambria Math" panose="02040503050406030204" pitchFamily="18" charset="0"/>
                        <a:cs typeface="Arial" panose="020B0604020202020204" pitchFamily="34" charset="0"/>
                      </a:rPr>
                      <m:t>𝑦</m:t>
                    </m:r>
                    <m:r>
                      <a:rPr lang="en-US" i="1">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𝑥</m:t>
                        </m:r>
                        <m:r>
                          <a:rPr lang="en-US" i="1">
                            <a:latin typeface="Cambria Math" panose="02040503050406030204" pitchFamily="18" charset="0"/>
                            <a:cs typeface="Arial" panose="020B0604020202020204" pitchFamily="34" charset="0"/>
                          </a:rPr>
                          <m:t>−0.5</m:t>
                        </m:r>
                      </m:e>
                    </m:d>
                  </m:oMath>
                </a14:m>
                <a:r>
                  <a:rPr lang="en-US" b="1" dirty="0">
                    <a:latin typeface="Cambria" panose="02040503050406030204" pitchFamily="18" charset="0"/>
                    <a:ea typeface="Cambria" panose="02040503050406030204" pitchFamily="18" charset="0"/>
                    <a:cs typeface="Arial" panose="020B0604020202020204" pitchFamily="34" charset="0"/>
                  </a:rPr>
                  <a:t> </a:t>
                </a:r>
                <a:r>
                  <a:rPr lang="en-US" dirty="0">
                    <a:latin typeface="Cambria" panose="02040503050406030204" pitchFamily="18" charset="0"/>
                    <a:ea typeface="Cambria" panose="02040503050406030204" pitchFamily="18" charset="0"/>
                    <a:cs typeface="Arial" panose="020B0604020202020204" pitchFamily="34" charset="0"/>
                  </a:rPr>
                  <a:t>for 100</a:t>
                </a:r>
              </a:p>
              <a:p>
                <a:pPr algn="ctr"/>
                <a:r>
                  <a:rPr lang="en-US" dirty="0">
                    <a:latin typeface="Cambria" panose="02040503050406030204" pitchFamily="18" charset="0"/>
                    <a:ea typeface="Cambria" panose="02040503050406030204" pitchFamily="18" charset="0"/>
                    <a:cs typeface="Arial" panose="020B0604020202020204" pitchFamily="34" charset="0"/>
                  </a:rPr>
                  <a:t>uniformly-distributed points on [0, 1]</a:t>
                </a:r>
                <a:r>
                  <a:rPr lang="en-US" b="1" dirty="0">
                    <a:latin typeface="Cambria" panose="02040503050406030204" pitchFamily="18" charset="0"/>
                    <a:ea typeface="Cambria" panose="02040503050406030204" pitchFamily="18" charset="0"/>
                    <a:cs typeface="Arial" panose="020B0604020202020204" pitchFamily="34" charset="0"/>
                  </a:rPr>
                  <a:t> </a:t>
                </a:r>
                <a:r>
                  <a:rPr lang="en-US" dirty="0">
                    <a:latin typeface="Cambria" panose="02040503050406030204" pitchFamily="18" charset="0"/>
                    <a:ea typeface="Cambria" panose="02040503050406030204" pitchFamily="18" charset="0"/>
                    <a:cs typeface="Arial" panose="020B0604020202020204" pitchFamily="34" charset="0"/>
                  </a:rPr>
                  <a:t>with added Gaussian noise (</a:t>
                </a:r>
                <a:r>
                  <a:rPr lang="el-GR" dirty="0">
                    <a:latin typeface="Cambria" panose="02040503050406030204" pitchFamily="18" charset="0"/>
                    <a:ea typeface="Cambria" panose="02040503050406030204" pitchFamily="18" charset="0"/>
                    <a:cs typeface="Arial" panose="020B0604020202020204" pitchFamily="34" charset="0"/>
                  </a:rPr>
                  <a:t>μ</a:t>
                </a:r>
                <a:r>
                  <a:rPr lang="en-US" dirty="0">
                    <a:latin typeface="Cambria" panose="02040503050406030204" pitchFamily="18" charset="0"/>
                    <a:ea typeface="Cambria" panose="02040503050406030204" pitchFamily="18" charset="0"/>
                    <a:cs typeface="Arial" panose="020B0604020202020204" pitchFamily="34" charset="0"/>
                  </a:rPr>
                  <a:t> = 0, </a:t>
                </a:r>
                <a:r>
                  <a:rPr lang="el-GR" dirty="0">
                    <a:latin typeface="Cambria" panose="02040503050406030204" pitchFamily="18" charset="0"/>
                    <a:ea typeface="Cambria" panose="02040503050406030204" pitchFamily="18" charset="0"/>
                    <a:cs typeface="Arial" panose="020B0604020202020204" pitchFamily="34" charset="0"/>
                  </a:rPr>
                  <a:t>σ</a:t>
                </a:r>
                <a:r>
                  <a:rPr lang="en-US" dirty="0">
                    <a:latin typeface="Cambria" panose="02040503050406030204" pitchFamily="18" charset="0"/>
                    <a:ea typeface="Cambria" panose="02040503050406030204" pitchFamily="18" charset="0"/>
                    <a:cs typeface="Arial" panose="020B0604020202020204" pitchFamily="34" charset="0"/>
                  </a:rPr>
                  <a:t> = 0.05).</a:t>
                </a:r>
                <a:endParaRPr lang="en-US" b="1" dirty="0">
                  <a:latin typeface="Cambria" panose="02040503050406030204" pitchFamily="18" charset="0"/>
                  <a:ea typeface="Cambria" panose="02040503050406030204" pitchFamily="18" charset="0"/>
                  <a:cs typeface="Arial" panose="020B0604020202020204" pitchFamily="34" charset="0"/>
                </a:endParaRPr>
              </a:p>
            </p:txBody>
          </p:sp>
        </mc:Choice>
        <mc:Fallback>
          <p:sp>
            <p:nvSpPr>
              <p:cNvPr id="17" name="TextBox 16">
                <a:extLst>
                  <a:ext uri="{FF2B5EF4-FFF2-40B4-BE49-F238E27FC236}">
                    <a16:creationId xmlns:a16="http://schemas.microsoft.com/office/drawing/2014/main" id="{B6718C3F-41F7-4994-BEB0-765A28EF1EFE}"/>
                  </a:ext>
                </a:extLst>
              </p:cNvPr>
              <p:cNvSpPr txBox="1">
                <a:spLocks noRot="1" noChangeAspect="1" noMove="1" noResize="1" noEditPoints="1" noAdjustHandles="1" noChangeArrowheads="1" noChangeShapeType="1" noTextEdit="1"/>
              </p:cNvSpPr>
              <p:nvPr/>
            </p:nvSpPr>
            <p:spPr>
              <a:xfrm>
                <a:off x="1306639" y="22248160"/>
                <a:ext cx="10972800" cy="8873455"/>
              </a:xfrm>
              <a:prstGeom prst="rect">
                <a:avLst/>
              </a:prstGeom>
              <a:blipFill>
                <a:blip r:embed="rId8"/>
                <a:stretch>
                  <a:fillRect l="-777" t="-480" b="-69"/>
                </a:stretch>
              </a:blipFill>
              <a:ln>
                <a:solidFill>
                  <a:schemeClr val="tx1"/>
                </a:solidFill>
              </a:ln>
            </p:spPr>
            <p:txBody>
              <a:bodyPr/>
              <a:lstStyle/>
              <a:p>
                <a:r>
                  <a:rPr lang="en-US">
                    <a:noFill/>
                  </a:rPr>
                  <a:t> </a:t>
                </a:r>
              </a:p>
            </p:txBody>
          </p:sp>
        </mc:Fallback>
      </mc:AlternateContent>
      <p:pic>
        <p:nvPicPr>
          <p:cNvPr id="19" name="Picture 18">
            <a:extLst>
              <a:ext uri="{FF2B5EF4-FFF2-40B4-BE49-F238E27FC236}">
                <a16:creationId xmlns:a16="http://schemas.microsoft.com/office/drawing/2014/main" id="{B229D36E-A83B-4D97-96EE-1CCB3E725A4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14987" y="26346642"/>
            <a:ext cx="5198393" cy="3898795"/>
          </a:xfrm>
          <a:prstGeom prst="rect">
            <a:avLst/>
          </a:prstGeom>
        </p:spPr>
      </p:pic>
      <p:pic>
        <p:nvPicPr>
          <p:cNvPr id="22" name="Picture 21">
            <a:extLst>
              <a:ext uri="{FF2B5EF4-FFF2-40B4-BE49-F238E27FC236}">
                <a16:creationId xmlns:a16="http://schemas.microsoft.com/office/drawing/2014/main" id="{D5DA16B7-28DF-4BAC-91B8-8147137290C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10887" y="26346643"/>
            <a:ext cx="5198394" cy="3898795"/>
          </a:xfrm>
          <a:prstGeom prst="rect">
            <a:avLst/>
          </a:prstGeom>
        </p:spPr>
      </p:pic>
      <p:sp>
        <p:nvSpPr>
          <p:cNvPr id="24" name="TextBox 23">
            <a:extLst>
              <a:ext uri="{FF2B5EF4-FFF2-40B4-BE49-F238E27FC236}">
                <a16:creationId xmlns:a16="http://schemas.microsoft.com/office/drawing/2014/main" id="{ED0EA4BD-9B35-4FC9-87C2-0B8B6AD2DED4}"/>
              </a:ext>
            </a:extLst>
          </p:cNvPr>
          <p:cNvSpPr txBox="1"/>
          <p:nvPr/>
        </p:nvSpPr>
        <p:spPr>
          <a:xfrm>
            <a:off x="13258800" y="5257800"/>
            <a:ext cx="11887200" cy="13757612"/>
          </a:xfrm>
          <a:prstGeom prst="rect">
            <a:avLst/>
          </a:prstGeom>
          <a:solidFill>
            <a:schemeClr val="bg1"/>
          </a:solidFill>
          <a:ln w="127000">
            <a:solidFill>
              <a:schemeClr val="tx1"/>
            </a:solidFill>
          </a:ln>
        </p:spPr>
        <p:txBody>
          <a:bodyPr wrap="square" rtlCol="0">
            <a:spAutoFit/>
          </a:bodyPr>
          <a:lstStyle/>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11DAE6E-FFFA-4BF5-9DA8-524D29A62001}"/>
              </a:ext>
            </a:extLst>
          </p:cNvPr>
          <p:cNvSpPr txBox="1"/>
          <p:nvPr/>
        </p:nvSpPr>
        <p:spPr>
          <a:xfrm>
            <a:off x="13258800" y="19602449"/>
            <a:ext cx="11887200" cy="12344400"/>
          </a:xfrm>
          <a:prstGeom prst="rect">
            <a:avLst/>
          </a:prstGeom>
          <a:solidFill>
            <a:schemeClr val="bg1"/>
          </a:solidFill>
          <a:ln w="127000">
            <a:solidFill>
              <a:schemeClr val="tx1"/>
            </a:solidFill>
          </a:ln>
        </p:spPr>
        <p:txBody>
          <a:bodyPr wrap="square" rtlCol="0">
            <a:spAutoFit/>
          </a:bodyPr>
          <a:lstStyle/>
          <a:p>
            <a:endParaRPr lang="en-US" sz="24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2400" b="1" dirty="0">
                <a:latin typeface="Cambria" panose="02040503050406030204" pitchFamily="18" charset="0"/>
                <a:ea typeface="Cambria" panose="02040503050406030204" pitchFamily="18" charset="0"/>
                <a:cs typeface="Arial" panose="020B0604020202020204" pitchFamily="34" charset="0"/>
              </a:rPr>
              <a:t>Verification</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Least squares regression, the simplest method we explored, provided the most consistent results. Solving the </a:t>
            </a:r>
            <a:r>
              <a:rPr lang="en-US" sz="2400" dirty="0" err="1">
                <a:latin typeface="Cambria" panose="02040503050406030204" pitchFamily="18" charset="0"/>
                <a:ea typeface="Cambria" panose="02040503050406030204" pitchFamily="18" charset="0"/>
                <a:cs typeface="Arial" panose="020B0604020202020204" pitchFamily="34" charset="0"/>
              </a:rPr>
              <a:t>gLV</a:t>
            </a:r>
            <a:r>
              <a:rPr lang="en-US" sz="2400" dirty="0">
                <a:latin typeface="Cambria" panose="02040503050406030204" pitchFamily="18" charset="0"/>
                <a:ea typeface="Cambria" panose="02040503050406030204" pitchFamily="18" charset="0"/>
                <a:cs typeface="Arial" panose="020B0604020202020204" pitchFamily="34" charset="0"/>
              </a:rPr>
              <a:t> model forward from the initial species densities using Runge-</a:t>
            </a:r>
            <a:r>
              <a:rPr lang="en-US" sz="2400" dirty="0" err="1">
                <a:latin typeface="Cambria" panose="02040503050406030204" pitchFamily="18" charset="0"/>
                <a:ea typeface="Cambria" panose="02040503050406030204" pitchFamily="18" charset="0"/>
                <a:cs typeface="Arial" panose="020B0604020202020204" pitchFamily="34" charset="0"/>
              </a:rPr>
              <a:t>Kutta</a:t>
            </a:r>
            <a:r>
              <a:rPr lang="en-US" sz="2400" dirty="0">
                <a:latin typeface="Cambria" panose="02040503050406030204" pitchFamily="18" charset="0"/>
                <a:ea typeface="Cambria" panose="02040503050406030204" pitchFamily="18" charset="0"/>
                <a:cs typeface="Arial" panose="020B0604020202020204" pitchFamily="34" charset="0"/>
              </a:rPr>
              <a:t> integration successfully reproduces the trajectory of the data.</a:t>
            </a: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pPr algn="ctr"/>
            <a:endParaRPr lang="en-US" b="1" dirty="0">
              <a:latin typeface="Cambria" panose="02040503050406030204" pitchFamily="18" charset="0"/>
              <a:ea typeface="Cambria" panose="02040503050406030204" pitchFamily="18" charset="0"/>
              <a:cs typeface="Arial" panose="020B0604020202020204" pitchFamily="34" charset="0"/>
            </a:endParaRPr>
          </a:p>
          <a:p>
            <a:pPr algn="ctr"/>
            <a:r>
              <a:rPr lang="en-US" b="1" dirty="0">
                <a:latin typeface="Cambria" panose="02040503050406030204" pitchFamily="18" charset="0"/>
                <a:ea typeface="Cambria" panose="02040503050406030204" pitchFamily="18" charset="0"/>
                <a:cs typeface="Arial" panose="020B0604020202020204" pitchFamily="34" charset="0"/>
              </a:rPr>
              <a:t>Figure 5.</a:t>
            </a:r>
            <a:r>
              <a:rPr lang="en-US" dirty="0">
                <a:latin typeface="Cambria" panose="02040503050406030204" pitchFamily="18" charset="0"/>
                <a:ea typeface="Cambria" panose="02040503050406030204" pitchFamily="18" charset="0"/>
                <a:cs typeface="Arial" panose="020B0604020202020204" pitchFamily="34" charset="0"/>
              </a:rPr>
              <a:t> Population density model verification using models inferred through least squares</a:t>
            </a:r>
          </a:p>
          <a:p>
            <a:pPr algn="ctr"/>
            <a:r>
              <a:rPr lang="en-US" dirty="0">
                <a:latin typeface="Cambria" panose="02040503050406030204" pitchFamily="18" charset="0"/>
                <a:ea typeface="Cambria" panose="02040503050406030204" pitchFamily="18" charset="0"/>
                <a:cs typeface="Arial" panose="020B0604020202020204" pitchFamily="34" charset="0"/>
              </a:rPr>
              <a:t>regression. Least squares regression tended to outperform the other methods explored.</a:t>
            </a: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a:p>
            <a:endParaRPr lang="en-US" sz="2400" dirty="0">
              <a:latin typeface="Cambria" panose="02040503050406030204" pitchFamily="18" charset="0"/>
              <a:ea typeface="Cambria" panose="02040503050406030204" pitchFamily="18" charset="0"/>
              <a:cs typeface="Arial" panose="020B0604020202020204" pitchFamily="34" charset="0"/>
            </a:endParaRP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293DB02C-A3A4-44A4-B350-35C508E3A233}"/>
                  </a:ext>
                </a:extLst>
              </p:cNvPr>
              <p:cNvSpPr txBox="1"/>
              <p:nvPr/>
            </p:nvSpPr>
            <p:spPr>
              <a:xfrm>
                <a:off x="13384178" y="5354847"/>
                <a:ext cx="5257443" cy="6031266"/>
              </a:xfrm>
              <a:prstGeom prst="rect">
                <a:avLst/>
              </a:prstGeom>
              <a:noFill/>
            </p:spPr>
            <p:txBody>
              <a:bodyPr wrap="square" rtlCol="0">
                <a:spAutoFit/>
              </a:bodyPr>
              <a:lstStyle/>
              <a:p>
                <a:pPr algn="just"/>
                <a:r>
                  <a:rPr lang="en-US" sz="2400" b="1" dirty="0">
                    <a:latin typeface="Cambria" panose="02040503050406030204" pitchFamily="18" charset="0"/>
                    <a:ea typeface="Cambria" panose="02040503050406030204" pitchFamily="18" charset="0"/>
                    <a:cs typeface="Arial" panose="020B0604020202020204" pitchFamily="34" charset="0"/>
                  </a:rPr>
                  <a:t>Extended Kalman Filter (EKF)</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The Kalman filter and its variations estimate the true state of a system by taking an average of noisy observations weighted by their respective uncertainties.</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The </a:t>
                </a:r>
                <a:r>
                  <a:rPr lang="en-US" sz="2400" dirty="0" err="1">
                    <a:latin typeface="Cambria" panose="02040503050406030204" pitchFamily="18" charset="0"/>
                    <a:ea typeface="Cambria" panose="02040503050406030204" pitchFamily="18" charset="0"/>
                    <a:cs typeface="Arial" panose="020B0604020202020204" pitchFamily="34" charset="0"/>
                  </a:rPr>
                  <a:t>gLV</a:t>
                </a:r>
                <a:r>
                  <a:rPr lang="en-US" sz="2400" dirty="0">
                    <a:latin typeface="Cambria" panose="02040503050406030204" pitchFamily="18" charset="0"/>
                    <a:ea typeface="Cambria" panose="02040503050406030204" pitchFamily="18" charset="0"/>
                    <a:cs typeface="Arial" panose="020B0604020202020204" pitchFamily="34" charset="0"/>
                  </a:rPr>
                  <a:t> interaction coefficients are appended to the state vector of an EKF. As the filter is updated with observations, a new estimate of the mean and of the model coefficients is made, approaching constant values over time [4].</a:t>
                </a:r>
              </a:p>
              <a:p>
                <a:pPr/>
                <a:endParaRPr lang="en-US" sz="1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𝑘</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𝑘</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𝑘</m:t>
                          </m:r>
                        </m:sub>
                      </m:sSub>
                      <m:r>
                        <a:rPr lang="en-US" sz="2400" i="1">
                          <a:latin typeface="Cambria Math" panose="02040503050406030204" pitchFamily="18" charset="0"/>
                        </a:rPr>
                        <m:t>  </m:t>
                      </m:r>
                      <m:r>
                        <a:rPr lang="en-US" sz="2400" i="1">
                          <a:latin typeface="Cambria Math" panose="02040503050406030204" pitchFamily="18" charset="0"/>
                        </a:rPr>
                        <m:t>𝑎𝑠</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𝑓𝑖𝑛𝑎𝑙</m:t>
                          </m:r>
                        </m:sub>
                      </m:sSub>
                    </m:oMath>
                  </m:oMathPara>
                </a14:m>
                <a:endParaRPr lang="en-US" sz="2400" dirty="0">
                  <a:latin typeface="Arial" panose="020B0604020202020204" pitchFamily="34" charset="0"/>
                  <a:cs typeface="Arial" panose="020B0604020202020204" pitchFamily="34" charset="0"/>
                </a:endParaRPr>
              </a:p>
              <a:p>
                <a:endParaRPr lang="en-US" sz="2400" dirty="0"/>
              </a:p>
            </p:txBody>
          </p:sp>
        </mc:Choice>
        <mc:Fallback>
          <p:sp>
            <p:nvSpPr>
              <p:cNvPr id="27" name="TextBox 26">
                <a:extLst>
                  <a:ext uri="{FF2B5EF4-FFF2-40B4-BE49-F238E27FC236}">
                    <a16:creationId xmlns:a16="http://schemas.microsoft.com/office/drawing/2014/main" id="{293DB02C-A3A4-44A4-B350-35C508E3A233}"/>
                  </a:ext>
                </a:extLst>
              </p:cNvPr>
              <p:cNvSpPr txBox="1">
                <a:spLocks noRot="1" noChangeAspect="1" noMove="1" noResize="1" noEditPoints="1" noAdjustHandles="1" noChangeArrowheads="1" noChangeShapeType="1" noTextEdit="1"/>
              </p:cNvSpPr>
              <p:nvPr/>
            </p:nvSpPr>
            <p:spPr>
              <a:xfrm>
                <a:off x="13384178" y="5354847"/>
                <a:ext cx="5257443" cy="6031266"/>
              </a:xfrm>
              <a:prstGeom prst="rect">
                <a:avLst/>
              </a:prstGeom>
              <a:blipFill>
                <a:blip r:embed="rId11"/>
                <a:stretch>
                  <a:fillRect l="-1856" t="-808" r="-116"/>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E1393496-0ACF-4968-BA63-E8687D041899}"/>
              </a:ext>
            </a:extLst>
          </p:cNvPr>
          <p:cNvSpPr txBox="1"/>
          <p:nvPr/>
        </p:nvSpPr>
        <p:spPr>
          <a:xfrm>
            <a:off x="13381074" y="11373614"/>
            <a:ext cx="5165297" cy="4524315"/>
          </a:xfrm>
          <a:prstGeom prst="rect">
            <a:avLst/>
          </a:prstGeom>
          <a:noFill/>
        </p:spPr>
        <p:txBody>
          <a:bodyPr wrap="square" rtlCol="0">
            <a:spAutoFit/>
          </a:bodyPr>
          <a:lstStyle/>
          <a:p>
            <a:pPr algn="just"/>
            <a:r>
              <a:rPr lang="en-US" sz="2400" b="1" dirty="0">
                <a:latin typeface="Cambria" panose="02040503050406030204" pitchFamily="18" charset="0"/>
                <a:ea typeface="Cambria" panose="02040503050406030204" pitchFamily="18" charset="0"/>
                <a:cs typeface="Arial" panose="020B0604020202020204" pitchFamily="34" charset="0"/>
              </a:rPr>
              <a:t>Sparse Regression</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Performs an iterative process of least squares regression and thresholding of the resulting coefficients to identify a model that is sparse in the space of available functions [6].</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Does not require the selection of a specific model like the least squares regression or EKF methods discussed, instead using a “library” of functions from which to choose.</a:t>
            </a:r>
          </a:p>
        </p:txBody>
      </p:sp>
      <p:sp>
        <p:nvSpPr>
          <p:cNvPr id="1025" name="Rectangle 1024">
            <a:extLst>
              <a:ext uri="{FF2B5EF4-FFF2-40B4-BE49-F238E27FC236}">
                <a16:creationId xmlns:a16="http://schemas.microsoft.com/office/drawing/2014/main" id="{A4E67259-A8F9-4EA9-91F0-C57AA5BABA45}"/>
              </a:ext>
            </a:extLst>
          </p:cNvPr>
          <p:cNvSpPr/>
          <p:nvPr/>
        </p:nvSpPr>
        <p:spPr>
          <a:xfrm>
            <a:off x="19247893" y="11485577"/>
            <a:ext cx="2609850" cy="145265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Choose a threshold value and a library of functions</a:t>
            </a:r>
          </a:p>
        </p:txBody>
      </p:sp>
      <p:sp>
        <p:nvSpPr>
          <p:cNvPr id="39" name="Rectangle 38">
            <a:extLst>
              <a:ext uri="{FF2B5EF4-FFF2-40B4-BE49-F238E27FC236}">
                <a16:creationId xmlns:a16="http://schemas.microsoft.com/office/drawing/2014/main" id="{0E25D582-6DA6-4B1F-87A4-022BE1C200B0}"/>
              </a:ext>
            </a:extLst>
          </p:cNvPr>
          <p:cNvSpPr/>
          <p:nvPr/>
        </p:nvSpPr>
        <p:spPr>
          <a:xfrm>
            <a:off x="19243534" y="13651881"/>
            <a:ext cx="2609850" cy="145265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Perform least squares regression on remaining functions to obtain coefficients</a:t>
            </a:r>
          </a:p>
        </p:txBody>
      </p:sp>
      <p:sp>
        <p:nvSpPr>
          <p:cNvPr id="40" name="Rectangle 39">
            <a:extLst>
              <a:ext uri="{FF2B5EF4-FFF2-40B4-BE49-F238E27FC236}">
                <a16:creationId xmlns:a16="http://schemas.microsoft.com/office/drawing/2014/main" id="{F6C21A9B-C433-49E4-9B4E-B423724FB9FC}"/>
              </a:ext>
            </a:extLst>
          </p:cNvPr>
          <p:cNvSpPr/>
          <p:nvPr/>
        </p:nvSpPr>
        <p:spPr>
          <a:xfrm>
            <a:off x="22332227" y="13651881"/>
            <a:ext cx="2609850" cy="145265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Set all coefficients below threshold to zero</a:t>
            </a:r>
          </a:p>
        </p:txBody>
      </p:sp>
      <p:sp>
        <p:nvSpPr>
          <p:cNvPr id="1029" name="Flowchart: Decision 1028">
            <a:extLst>
              <a:ext uri="{FF2B5EF4-FFF2-40B4-BE49-F238E27FC236}">
                <a16:creationId xmlns:a16="http://schemas.microsoft.com/office/drawing/2014/main" id="{E6F4A854-6E6A-4351-9C8D-5BED476AD533}"/>
              </a:ext>
            </a:extLst>
          </p:cNvPr>
          <p:cNvSpPr/>
          <p:nvPr/>
        </p:nvSpPr>
        <p:spPr>
          <a:xfrm>
            <a:off x="18656141" y="15861528"/>
            <a:ext cx="3784635" cy="2272788"/>
          </a:xfrm>
          <a:prstGeom prst="flowChartDecisio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Are any of the coefficients below the threshold value?</a:t>
            </a:r>
          </a:p>
        </p:txBody>
      </p:sp>
      <p:sp>
        <p:nvSpPr>
          <p:cNvPr id="1031" name="Flowchart: Terminator 1030">
            <a:extLst>
              <a:ext uri="{FF2B5EF4-FFF2-40B4-BE49-F238E27FC236}">
                <a16:creationId xmlns:a16="http://schemas.microsoft.com/office/drawing/2014/main" id="{546C4576-7C3E-4987-85DB-36C78BF99FA4}"/>
              </a:ext>
            </a:extLst>
          </p:cNvPr>
          <p:cNvSpPr/>
          <p:nvPr/>
        </p:nvSpPr>
        <p:spPr>
          <a:xfrm>
            <a:off x="14382750" y="16271594"/>
            <a:ext cx="3327233" cy="1452656"/>
          </a:xfrm>
          <a:prstGeom prst="flowChartTerminator">
            <a:avLst/>
          </a:prstGeom>
          <a:solidFill>
            <a:srgbClr val="FF75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Return the coefficient matrix</a:t>
            </a:r>
          </a:p>
        </p:txBody>
      </p:sp>
      <p:cxnSp>
        <p:nvCxnSpPr>
          <p:cNvPr id="1034" name="Straight Arrow Connector 1033">
            <a:extLst>
              <a:ext uri="{FF2B5EF4-FFF2-40B4-BE49-F238E27FC236}">
                <a16:creationId xmlns:a16="http://schemas.microsoft.com/office/drawing/2014/main" id="{B793EBDD-732A-46DA-A139-4FD7E0AD21E7}"/>
              </a:ext>
            </a:extLst>
          </p:cNvPr>
          <p:cNvCxnSpPr>
            <a:stCxn id="1025" idx="2"/>
            <a:endCxn id="39" idx="0"/>
          </p:cNvCxnSpPr>
          <p:nvPr/>
        </p:nvCxnSpPr>
        <p:spPr>
          <a:xfrm flipH="1">
            <a:off x="20548459" y="12938233"/>
            <a:ext cx="4359" cy="71364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36" name="Straight Arrow Connector 1035">
            <a:extLst>
              <a:ext uri="{FF2B5EF4-FFF2-40B4-BE49-F238E27FC236}">
                <a16:creationId xmlns:a16="http://schemas.microsoft.com/office/drawing/2014/main" id="{E86FF4AB-D7D7-4D66-8C27-4657F9823003}"/>
              </a:ext>
            </a:extLst>
          </p:cNvPr>
          <p:cNvCxnSpPr>
            <a:stCxn id="39" idx="2"/>
            <a:endCxn id="1029" idx="0"/>
          </p:cNvCxnSpPr>
          <p:nvPr/>
        </p:nvCxnSpPr>
        <p:spPr>
          <a:xfrm>
            <a:off x="20548459" y="15104537"/>
            <a:ext cx="0" cy="75699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38" name="Connector: Elbow 1037">
            <a:extLst>
              <a:ext uri="{FF2B5EF4-FFF2-40B4-BE49-F238E27FC236}">
                <a16:creationId xmlns:a16="http://schemas.microsoft.com/office/drawing/2014/main" id="{202C1A0B-7891-4B04-83FA-74A6CD5C0FF0}"/>
              </a:ext>
            </a:extLst>
          </p:cNvPr>
          <p:cNvCxnSpPr>
            <a:cxnSpLocks/>
            <a:stCxn id="1029" idx="3"/>
            <a:endCxn id="40" idx="2"/>
          </p:cNvCxnSpPr>
          <p:nvPr/>
        </p:nvCxnSpPr>
        <p:spPr>
          <a:xfrm flipV="1">
            <a:off x="22440776" y="15104537"/>
            <a:ext cx="1196376" cy="1893385"/>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1FD3C4EC-E45F-4D73-A0AC-C351462C8B81}"/>
              </a:ext>
            </a:extLst>
          </p:cNvPr>
          <p:cNvCxnSpPr>
            <a:stCxn id="40" idx="1"/>
            <a:endCxn id="39" idx="3"/>
          </p:cNvCxnSpPr>
          <p:nvPr/>
        </p:nvCxnSpPr>
        <p:spPr>
          <a:xfrm flipH="1">
            <a:off x="21853384" y="14378209"/>
            <a:ext cx="478843"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46" name="Straight Arrow Connector 1045">
            <a:extLst>
              <a:ext uri="{FF2B5EF4-FFF2-40B4-BE49-F238E27FC236}">
                <a16:creationId xmlns:a16="http://schemas.microsoft.com/office/drawing/2014/main" id="{5A7CECCE-1EA2-4274-A490-3576AFE7969C}"/>
              </a:ext>
            </a:extLst>
          </p:cNvPr>
          <p:cNvCxnSpPr>
            <a:stCxn id="1029" idx="1"/>
          </p:cNvCxnSpPr>
          <p:nvPr/>
        </p:nvCxnSpPr>
        <p:spPr>
          <a:xfrm flipH="1">
            <a:off x="17709983" y="16997922"/>
            <a:ext cx="946158"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47" name="TextBox 1046">
            <a:extLst>
              <a:ext uri="{FF2B5EF4-FFF2-40B4-BE49-F238E27FC236}">
                <a16:creationId xmlns:a16="http://schemas.microsoft.com/office/drawing/2014/main" id="{7F15F280-52FB-47BB-925D-C551B02E2EB1}"/>
              </a:ext>
            </a:extLst>
          </p:cNvPr>
          <p:cNvSpPr txBox="1"/>
          <p:nvPr/>
        </p:nvSpPr>
        <p:spPr>
          <a:xfrm>
            <a:off x="16544836" y="18254780"/>
            <a:ext cx="5397396" cy="369332"/>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cs typeface="Arial" panose="020B0604020202020204" pitchFamily="34" charset="0"/>
              </a:rPr>
              <a:t>Figure 4. </a:t>
            </a:r>
            <a:r>
              <a:rPr lang="en-US" dirty="0">
                <a:latin typeface="Cambria" panose="02040503050406030204" pitchFamily="18" charset="0"/>
                <a:ea typeface="Cambria" panose="02040503050406030204" pitchFamily="18" charset="0"/>
                <a:cs typeface="Arial" panose="020B0604020202020204" pitchFamily="34" charset="0"/>
              </a:rPr>
              <a:t>Sparse regression algorithm flowchart.</a:t>
            </a:r>
            <a:endParaRPr lang="en-US" b="1" dirty="0">
              <a:latin typeface="Cambria" panose="02040503050406030204" pitchFamily="18" charset="0"/>
              <a:ea typeface="Cambria" panose="02040503050406030204" pitchFamily="18" charset="0"/>
              <a:cs typeface="Arial" panose="020B0604020202020204" pitchFamily="34" charset="0"/>
            </a:endParaRPr>
          </a:p>
        </p:txBody>
      </p:sp>
      <p:sp>
        <p:nvSpPr>
          <p:cNvPr id="1048" name="TextBox 1047">
            <a:extLst>
              <a:ext uri="{FF2B5EF4-FFF2-40B4-BE49-F238E27FC236}">
                <a16:creationId xmlns:a16="http://schemas.microsoft.com/office/drawing/2014/main" id="{A1D19058-2E83-4F35-862F-C8D58F009A76}"/>
              </a:ext>
            </a:extLst>
          </p:cNvPr>
          <p:cNvSpPr txBox="1"/>
          <p:nvPr/>
        </p:nvSpPr>
        <p:spPr>
          <a:xfrm>
            <a:off x="19179450" y="10212933"/>
            <a:ext cx="5619751" cy="646331"/>
          </a:xfrm>
          <a:prstGeom prst="rect">
            <a:avLst/>
          </a:prstGeom>
          <a:noFill/>
        </p:spPr>
        <p:txBody>
          <a:bodyPr wrap="square" rtlCol="0">
            <a:spAutoFit/>
          </a:bodyPr>
          <a:lstStyle/>
          <a:p>
            <a:pPr algn="just"/>
            <a:r>
              <a:rPr lang="en-US" b="1" dirty="0">
                <a:latin typeface="Cambria" panose="02040503050406030204" pitchFamily="18" charset="0"/>
                <a:ea typeface="Cambria" panose="02040503050406030204" pitchFamily="18" charset="0"/>
                <a:cs typeface="Arial" panose="020B0604020202020204" pitchFamily="34" charset="0"/>
              </a:rPr>
              <a:t>Figure 3. </a:t>
            </a:r>
            <a:r>
              <a:rPr lang="en-US" dirty="0">
                <a:latin typeface="Cambria" panose="02040503050406030204" pitchFamily="18" charset="0"/>
                <a:ea typeface="Cambria" panose="02040503050406030204" pitchFamily="18" charset="0"/>
                <a:cs typeface="Arial" panose="020B0604020202020204" pitchFamily="34" charset="0"/>
              </a:rPr>
              <a:t>Convergence of </a:t>
            </a:r>
            <a:r>
              <a:rPr lang="en-US" dirty="0" err="1">
                <a:latin typeface="Cambria" panose="02040503050406030204" pitchFamily="18" charset="0"/>
                <a:ea typeface="Cambria" panose="02040503050406030204" pitchFamily="18" charset="0"/>
                <a:cs typeface="Arial" panose="020B0604020202020204" pitchFamily="34" charset="0"/>
              </a:rPr>
              <a:t>gLV</a:t>
            </a:r>
            <a:r>
              <a:rPr lang="en-US" dirty="0">
                <a:latin typeface="Cambria" panose="02040503050406030204" pitchFamily="18" charset="0"/>
                <a:ea typeface="Cambria" panose="02040503050406030204" pitchFamily="18" charset="0"/>
                <a:cs typeface="Arial" panose="020B0604020202020204" pitchFamily="34" charset="0"/>
              </a:rPr>
              <a:t> model coefficients using the augmented state EKF algorithm.</a:t>
            </a:r>
            <a:endParaRPr lang="en-US" b="1" dirty="0">
              <a:latin typeface="Cambria" panose="02040503050406030204" pitchFamily="18" charset="0"/>
              <a:ea typeface="Cambria" panose="02040503050406030204" pitchFamily="18" charset="0"/>
              <a:cs typeface="Arial" panose="020B0604020202020204" pitchFamily="34" charset="0"/>
            </a:endParaRPr>
          </a:p>
        </p:txBody>
      </p:sp>
      <p:sp>
        <p:nvSpPr>
          <p:cNvPr id="1049" name="TextBox 1048">
            <a:extLst>
              <a:ext uri="{FF2B5EF4-FFF2-40B4-BE49-F238E27FC236}">
                <a16:creationId xmlns:a16="http://schemas.microsoft.com/office/drawing/2014/main" id="{B3C3C572-E94C-40D4-A92F-1EB5C1A4B617}"/>
              </a:ext>
            </a:extLst>
          </p:cNvPr>
          <p:cNvSpPr txBox="1"/>
          <p:nvPr/>
        </p:nvSpPr>
        <p:spPr>
          <a:xfrm>
            <a:off x="22788746" y="16543122"/>
            <a:ext cx="119637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Yes</a:t>
            </a:r>
          </a:p>
        </p:txBody>
      </p:sp>
      <p:sp>
        <p:nvSpPr>
          <p:cNvPr id="60" name="TextBox 59">
            <a:extLst>
              <a:ext uri="{FF2B5EF4-FFF2-40B4-BE49-F238E27FC236}">
                <a16:creationId xmlns:a16="http://schemas.microsoft.com/office/drawing/2014/main" id="{EE1D04AB-9396-4568-8258-D5823DA3A62B}"/>
              </a:ext>
            </a:extLst>
          </p:cNvPr>
          <p:cNvSpPr txBox="1"/>
          <p:nvPr/>
        </p:nvSpPr>
        <p:spPr>
          <a:xfrm>
            <a:off x="17981753" y="16594195"/>
            <a:ext cx="119637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a:t>
            </a:r>
          </a:p>
        </p:txBody>
      </p:sp>
      <p:sp>
        <p:nvSpPr>
          <p:cNvPr id="61" name="Rectangle 60">
            <a:extLst>
              <a:ext uri="{FF2B5EF4-FFF2-40B4-BE49-F238E27FC236}">
                <a16:creationId xmlns:a16="http://schemas.microsoft.com/office/drawing/2014/main" id="{AF04175F-C1CD-400F-BB10-186208BAF1E5}"/>
              </a:ext>
            </a:extLst>
          </p:cNvPr>
          <p:cNvSpPr/>
          <p:nvPr/>
        </p:nvSpPr>
        <p:spPr>
          <a:xfrm>
            <a:off x="13277023" y="19601180"/>
            <a:ext cx="11883743" cy="611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Black" panose="020B0A04020102020204" pitchFamily="34" charset="0"/>
              </a:rPr>
              <a:t>Results</a:t>
            </a:r>
          </a:p>
        </p:txBody>
      </p:sp>
      <p:pic>
        <p:nvPicPr>
          <p:cNvPr id="62" name="Picture 61">
            <a:extLst>
              <a:ext uri="{FF2B5EF4-FFF2-40B4-BE49-F238E27FC236}">
                <a16:creationId xmlns:a16="http://schemas.microsoft.com/office/drawing/2014/main" id="{BEEB1B8A-F37D-41C0-BEE4-2648E7E3D928}"/>
              </a:ext>
            </a:extLst>
          </p:cNvPr>
          <p:cNvPicPr/>
          <p:nvPr/>
        </p:nvPicPr>
        <p:blipFill rotWithShape="1">
          <a:blip r:embed="rId12">
            <a:extLst>
              <a:ext uri="{28A0092B-C50C-407E-A947-70E740481C1C}">
                <a14:useLocalDpi xmlns:a14="http://schemas.microsoft.com/office/drawing/2010/main" val="0"/>
              </a:ext>
            </a:extLst>
          </a:blip>
          <a:srcRect l="5658" t="10034" r="7708" b="6007"/>
          <a:stretch/>
        </p:blipFill>
        <p:spPr bwMode="auto">
          <a:xfrm>
            <a:off x="13507348" y="21795808"/>
            <a:ext cx="5644394" cy="4486134"/>
          </a:xfrm>
          <a:prstGeom prst="rect">
            <a:avLst/>
          </a:prstGeom>
          <a:ln>
            <a:noFill/>
          </a:ln>
          <a:extLst>
            <a:ext uri="{53640926-AAD7-44D8-BBD7-CCE9431645EC}">
              <a14:shadowObscured xmlns:a14="http://schemas.microsoft.com/office/drawing/2010/main"/>
            </a:ext>
          </a:extLst>
        </p:spPr>
      </p:pic>
      <p:pic>
        <p:nvPicPr>
          <p:cNvPr id="63" name="Picture 62">
            <a:extLst>
              <a:ext uri="{FF2B5EF4-FFF2-40B4-BE49-F238E27FC236}">
                <a16:creationId xmlns:a16="http://schemas.microsoft.com/office/drawing/2014/main" id="{2F039573-6746-4626-B649-16FE3A0E39EF}"/>
              </a:ext>
            </a:extLst>
          </p:cNvPr>
          <p:cNvPicPr/>
          <p:nvPr/>
        </p:nvPicPr>
        <p:blipFill rotWithShape="1">
          <a:blip r:embed="rId13">
            <a:extLst>
              <a:ext uri="{28A0092B-C50C-407E-A947-70E740481C1C}">
                <a14:useLocalDpi xmlns:a14="http://schemas.microsoft.com/office/drawing/2010/main" val="0"/>
              </a:ext>
            </a:extLst>
          </a:blip>
          <a:srcRect l="5284" t="10397" r="6383" b="5790"/>
          <a:stretch/>
        </p:blipFill>
        <p:spPr bwMode="auto">
          <a:xfrm>
            <a:off x="19195909" y="21795809"/>
            <a:ext cx="5749976" cy="4486134"/>
          </a:xfrm>
          <a:prstGeom prst="rect">
            <a:avLst/>
          </a:prstGeom>
          <a:ln>
            <a:noFill/>
          </a:ln>
          <a:extLst>
            <a:ext uri="{53640926-AAD7-44D8-BBD7-CCE9431645EC}">
              <a14:shadowObscured xmlns:a14="http://schemas.microsoft.com/office/drawing/2010/main"/>
            </a:ext>
          </a:extLst>
        </p:spPr>
      </p:pic>
      <p:pic>
        <p:nvPicPr>
          <p:cNvPr id="64" name="Picture 63">
            <a:extLst>
              <a:ext uri="{FF2B5EF4-FFF2-40B4-BE49-F238E27FC236}">
                <a16:creationId xmlns:a16="http://schemas.microsoft.com/office/drawing/2014/main" id="{808D67A0-0406-4D62-AF73-98E37929C463}"/>
              </a:ext>
            </a:extLst>
          </p:cNvPr>
          <p:cNvPicPr/>
          <p:nvPr/>
        </p:nvPicPr>
        <p:blipFill rotWithShape="1">
          <a:blip r:embed="rId14">
            <a:extLst>
              <a:ext uri="{28A0092B-C50C-407E-A947-70E740481C1C}">
                <a14:useLocalDpi xmlns:a14="http://schemas.microsoft.com/office/drawing/2010/main" val="0"/>
              </a:ext>
            </a:extLst>
          </a:blip>
          <a:srcRect l="4072" t="11370" r="7108" b="4310"/>
          <a:stretch/>
        </p:blipFill>
        <p:spPr bwMode="auto">
          <a:xfrm>
            <a:off x="18854279" y="27136042"/>
            <a:ext cx="6091606" cy="4065108"/>
          </a:xfrm>
          <a:prstGeom prst="rect">
            <a:avLst/>
          </a:prstGeom>
          <a:ln>
            <a:noFill/>
          </a:ln>
          <a:extLst>
            <a:ext uri="{53640926-AAD7-44D8-BBD7-CCE9431645EC}">
              <a14:shadowObscured xmlns:a14="http://schemas.microsoft.com/office/drawing/2010/main"/>
            </a:ext>
          </a:extLst>
        </p:spPr>
      </p:pic>
      <p:sp>
        <p:nvSpPr>
          <p:cNvPr id="1050" name="TextBox 1049">
            <a:extLst>
              <a:ext uri="{FF2B5EF4-FFF2-40B4-BE49-F238E27FC236}">
                <a16:creationId xmlns:a16="http://schemas.microsoft.com/office/drawing/2014/main" id="{27BB8E4D-C3C0-4B41-9010-F3387C4B6821}"/>
              </a:ext>
            </a:extLst>
          </p:cNvPr>
          <p:cNvSpPr txBox="1"/>
          <p:nvPr/>
        </p:nvSpPr>
        <p:spPr>
          <a:xfrm>
            <a:off x="13381074" y="27144236"/>
            <a:ext cx="5462956" cy="452431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cs typeface="Arial" panose="020B0604020202020204" pitchFamily="34" charset="0"/>
              </a:rPr>
              <a:t>Validation</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The least squares models predicted the equilibrium state of the single-species </a:t>
            </a:r>
            <a:r>
              <a:rPr lang="en-US" sz="2400" i="1" dirty="0">
                <a:latin typeface="Cambria" panose="02040503050406030204" pitchFamily="18" charset="0"/>
                <a:ea typeface="Cambria" panose="02040503050406030204" pitchFamily="18" charset="0"/>
                <a:cs typeface="Arial" panose="020B0604020202020204" pitchFamily="34" charset="0"/>
              </a:rPr>
              <a:t>in vitro</a:t>
            </a:r>
            <a:r>
              <a:rPr lang="en-US" sz="2400" dirty="0">
                <a:latin typeface="Cambria" panose="02040503050406030204" pitchFamily="18" charset="0"/>
                <a:ea typeface="Cambria" panose="02040503050406030204" pitchFamily="18" charset="0"/>
                <a:cs typeface="Arial" panose="020B0604020202020204" pitchFamily="34" charset="0"/>
              </a:rPr>
              <a:t> cultures but did not capture the intermediate dynamics well. See Figure 6.</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The robustness of the algorithm to fewer data is tested by applying the algorithm to the first half of the data set and attempting to reproduce the second half. See Figure 7.</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1051" name="TextBox 1050">
            <a:extLst>
              <a:ext uri="{FF2B5EF4-FFF2-40B4-BE49-F238E27FC236}">
                <a16:creationId xmlns:a16="http://schemas.microsoft.com/office/drawing/2014/main" id="{030E2C1F-79A5-467D-86D7-22B1AF929B85}"/>
              </a:ext>
            </a:extLst>
          </p:cNvPr>
          <p:cNvSpPr txBox="1"/>
          <p:nvPr/>
        </p:nvSpPr>
        <p:spPr>
          <a:xfrm>
            <a:off x="19405459" y="31187008"/>
            <a:ext cx="4895850" cy="646331"/>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cs typeface="Arial" panose="020B0604020202020204" pitchFamily="34" charset="0"/>
              </a:rPr>
              <a:t>Figure 6.</a:t>
            </a:r>
            <a:r>
              <a:rPr lang="en-US" dirty="0">
                <a:latin typeface="Cambria" panose="02040503050406030204" pitchFamily="18" charset="0"/>
                <a:ea typeface="Cambria" panose="02040503050406030204" pitchFamily="18" charset="0"/>
                <a:cs typeface="Arial" panose="020B0604020202020204" pitchFamily="34" charset="0"/>
              </a:rPr>
              <a:t> Single-species culture validation of least squares model.</a:t>
            </a:r>
            <a:endParaRPr lang="en-US" b="1" dirty="0">
              <a:latin typeface="Cambria" panose="02040503050406030204" pitchFamily="18" charset="0"/>
              <a:ea typeface="Cambria" panose="02040503050406030204" pitchFamily="18" charset="0"/>
              <a:cs typeface="Arial" panose="020B0604020202020204" pitchFamily="34" charset="0"/>
            </a:endParaRPr>
          </a:p>
        </p:txBody>
      </p:sp>
      <p:sp>
        <p:nvSpPr>
          <p:cNvPr id="67" name="TextBox 66">
            <a:extLst>
              <a:ext uri="{FF2B5EF4-FFF2-40B4-BE49-F238E27FC236}">
                <a16:creationId xmlns:a16="http://schemas.microsoft.com/office/drawing/2014/main" id="{20EE3D3B-F6F3-471B-9D26-8A3E9AFF1BD9}"/>
              </a:ext>
            </a:extLst>
          </p:cNvPr>
          <p:cNvSpPr txBox="1"/>
          <p:nvPr/>
        </p:nvSpPr>
        <p:spPr>
          <a:xfrm>
            <a:off x="25603200" y="13236085"/>
            <a:ext cx="11887200" cy="3816429"/>
          </a:xfrm>
          <a:prstGeom prst="rect">
            <a:avLst/>
          </a:prstGeom>
          <a:solidFill>
            <a:schemeClr val="bg1"/>
          </a:solidFill>
          <a:ln w="127000">
            <a:solidFill>
              <a:schemeClr val="tx1"/>
            </a:solidFill>
          </a:ln>
        </p:spPr>
        <p:txBody>
          <a:bodyPr wrap="square" rtlCol="0">
            <a:spAutoFit/>
          </a:bodyPr>
          <a:lstStyle/>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Least squares regression was nearly always the best method for selecting model coefficients based on the model validation we performed.</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EKF methods were sensitive to the amount of the time series data set exposed to the model. Using a sufficiently small portion of the data, the model coefficients do not converge as the coefficient convergence plots (Figure 3) are truncated.</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The sparse regression algorithm produced favorable results. However, it was found that the results were very sensitive to the choice of threshold value, and this method was the most prone to overfitting.</a:t>
            </a:r>
          </a:p>
          <a:p>
            <a:pPr algn="just"/>
            <a:endParaRPr lang="en-US" sz="1000" dirty="0">
              <a:latin typeface="Cambria" panose="02040503050406030204" pitchFamily="18" charset="0"/>
              <a:ea typeface="Cambria" panose="02040503050406030204" pitchFamily="18" charset="0"/>
              <a:cs typeface="Arial" panose="020B0604020202020204" pitchFamily="34" charset="0"/>
            </a:endParaRPr>
          </a:p>
        </p:txBody>
      </p:sp>
      <p:sp>
        <p:nvSpPr>
          <p:cNvPr id="68" name="Rectangle 67">
            <a:extLst>
              <a:ext uri="{FF2B5EF4-FFF2-40B4-BE49-F238E27FC236}">
                <a16:creationId xmlns:a16="http://schemas.microsoft.com/office/drawing/2014/main" id="{26EA5973-BC1F-4B19-AB58-ACC23C797338}"/>
              </a:ext>
            </a:extLst>
          </p:cNvPr>
          <p:cNvSpPr/>
          <p:nvPr/>
        </p:nvSpPr>
        <p:spPr>
          <a:xfrm>
            <a:off x="25606657" y="13236085"/>
            <a:ext cx="11883743" cy="611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Black" panose="020B0A04020102020204" pitchFamily="34" charset="0"/>
              </a:rPr>
              <a:t>Conclusions</a:t>
            </a:r>
          </a:p>
        </p:txBody>
      </p:sp>
      <p:sp>
        <p:nvSpPr>
          <p:cNvPr id="69" name="TextBox 68">
            <a:extLst>
              <a:ext uri="{FF2B5EF4-FFF2-40B4-BE49-F238E27FC236}">
                <a16:creationId xmlns:a16="http://schemas.microsoft.com/office/drawing/2014/main" id="{AFCEFEED-4A3C-4229-8983-E4B54EDBFCE4}"/>
              </a:ext>
            </a:extLst>
          </p:cNvPr>
          <p:cNvSpPr txBox="1"/>
          <p:nvPr/>
        </p:nvSpPr>
        <p:spPr>
          <a:xfrm>
            <a:off x="25606657" y="17524210"/>
            <a:ext cx="11887200" cy="5293757"/>
          </a:xfrm>
          <a:prstGeom prst="rect">
            <a:avLst/>
          </a:prstGeom>
          <a:solidFill>
            <a:schemeClr val="bg1"/>
          </a:solidFill>
          <a:ln w="127000">
            <a:solidFill>
              <a:schemeClr val="tx1"/>
            </a:solidFill>
          </a:ln>
        </p:spPr>
        <p:txBody>
          <a:bodyPr wrap="square" rtlCol="0">
            <a:spAutoFit/>
          </a:bodyPr>
          <a:lstStyle/>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cs typeface="Arial" panose="020B0604020202020204" pitchFamily="34" charset="0"/>
            </a:endParaRP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The </a:t>
            </a:r>
            <a:r>
              <a:rPr lang="en-US" sz="2400" dirty="0" err="1">
                <a:latin typeface="Cambria" panose="02040503050406030204" pitchFamily="18" charset="0"/>
                <a:ea typeface="Cambria" panose="02040503050406030204" pitchFamily="18" charset="0"/>
                <a:cs typeface="Arial" panose="020B0604020202020204" pitchFamily="34" charset="0"/>
              </a:rPr>
              <a:t>Lotka</a:t>
            </a:r>
            <a:r>
              <a:rPr lang="en-US" sz="2400" dirty="0">
                <a:latin typeface="Cambria" panose="02040503050406030204" pitchFamily="18" charset="0"/>
                <a:ea typeface="Cambria" panose="02040503050406030204" pitchFamily="18" charset="0"/>
                <a:cs typeface="Arial" panose="020B0604020202020204" pitchFamily="34" charset="0"/>
              </a:rPr>
              <a:t>-Volterra model used in this study provide a reasonable first-order approximation for the </a:t>
            </a:r>
            <a:r>
              <a:rPr lang="en-US" sz="2400" i="1" dirty="0">
                <a:latin typeface="Cambria" panose="02040503050406030204" pitchFamily="18" charset="0"/>
                <a:ea typeface="Cambria" panose="02040503050406030204" pitchFamily="18" charset="0"/>
                <a:cs typeface="Arial" panose="020B0604020202020204" pitchFamily="34" charset="0"/>
              </a:rPr>
              <a:t>in vitro</a:t>
            </a:r>
            <a:r>
              <a:rPr lang="en-US" sz="2400" dirty="0">
                <a:latin typeface="Cambria" panose="02040503050406030204" pitchFamily="18" charset="0"/>
                <a:ea typeface="Cambria" panose="02040503050406030204" pitchFamily="18" charset="0"/>
                <a:cs typeface="Arial" panose="020B0604020202020204" pitchFamily="34" charset="0"/>
              </a:rPr>
              <a:t> competitive dynamics of the species studied, but the findings of the study are limited by the amount of available data. We hope to expand on these findings by collecting a much more extensive data set with a wider variety of initial population densities, which will support a much more robust validation effort.</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We seek to refine the accuracy of our model by including more complex versions of the </a:t>
            </a:r>
            <a:r>
              <a:rPr lang="en-US" sz="2400" dirty="0" err="1">
                <a:latin typeface="Cambria" panose="02040503050406030204" pitchFamily="18" charset="0"/>
                <a:ea typeface="Cambria" panose="02040503050406030204" pitchFamily="18" charset="0"/>
                <a:cs typeface="Arial" panose="020B0604020202020204" pitchFamily="34" charset="0"/>
              </a:rPr>
              <a:t>gLV</a:t>
            </a:r>
            <a:r>
              <a:rPr lang="en-US" sz="2400" dirty="0">
                <a:latin typeface="Cambria" panose="02040503050406030204" pitchFamily="18" charset="0"/>
                <a:ea typeface="Cambria" panose="02040503050406030204" pitchFamily="18" charset="0"/>
                <a:cs typeface="Arial" panose="020B0604020202020204" pitchFamily="34" charset="0"/>
              </a:rPr>
              <a:t> system by including interaction coefficients that depend on species frequency as motivated by previous findings [3].</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The algorithms implemented in this study have applications to many physical systems outside of the biological sciences. In particular, the authors plan to apply these algorithms to create gravitational potential models of irregular celestial bodies using onboard telemetry.</a:t>
            </a:r>
          </a:p>
          <a:p>
            <a:pPr algn="just"/>
            <a:endParaRPr lang="en-US" sz="1000" dirty="0">
              <a:latin typeface="Cambria" panose="02040503050406030204" pitchFamily="18" charset="0"/>
              <a:ea typeface="Cambria" panose="02040503050406030204" pitchFamily="18" charset="0"/>
              <a:cs typeface="Arial" panose="020B0604020202020204" pitchFamily="34" charset="0"/>
            </a:endParaRPr>
          </a:p>
        </p:txBody>
      </p:sp>
      <p:sp>
        <p:nvSpPr>
          <p:cNvPr id="70" name="Rectangle 69">
            <a:extLst>
              <a:ext uri="{FF2B5EF4-FFF2-40B4-BE49-F238E27FC236}">
                <a16:creationId xmlns:a16="http://schemas.microsoft.com/office/drawing/2014/main" id="{FD564D01-45B0-4C9F-8EDC-31EFBC4A2D8E}"/>
              </a:ext>
            </a:extLst>
          </p:cNvPr>
          <p:cNvSpPr/>
          <p:nvPr/>
        </p:nvSpPr>
        <p:spPr>
          <a:xfrm>
            <a:off x="25624880" y="17522940"/>
            <a:ext cx="11883743" cy="611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Black" panose="020B0A04020102020204" pitchFamily="34" charset="0"/>
              </a:rPr>
              <a:t>Future Work</a:t>
            </a:r>
          </a:p>
        </p:txBody>
      </p:sp>
      <p:sp>
        <p:nvSpPr>
          <p:cNvPr id="71" name="TextBox 70">
            <a:extLst>
              <a:ext uri="{FF2B5EF4-FFF2-40B4-BE49-F238E27FC236}">
                <a16:creationId xmlns:a16="http://schemas.microsoft.com/office/drawing/2014/main" id="{86888BBB-3B6C-45BD-922A-4D748A521967}"/>
              </a:ext>
            </a:extLst>
          </p:cNvPr>
          <p:cNvSpPr txBox="1"/>
          <p:nvPr/>
        </p:nvSpPr>
        <p:spPr>
          <a:xfrm>
            <a:off x="25606657" y="23290933"/>
            <a:ext cx="11887200" cy="7109639"/>
          </a:xfrm>
          <a:prstGeom prst="rect">
            <a:avLst/>
          </a:prstGeom>
          <a:solidFill>
            <a:schemeClr val="bg1"/>
          </a:solidFill>
          <a:ln w="127000">
            <a:solidFill>
              <a:schemeClr val="tx1"/>
            </a:solidFill>
          </a:ln>
        </p:spPr>
        <p:txBody>
          <a:bodyPr wrap="square" rtlCol="0">
            <a:spAutoFit/>
          </a:bodyPr>
          <a:lstStyle/>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457200"/>
            <a:endParaRPr lang="en-US" sz="2400" dirty="0">
              <a:latin typeface="Cambria" panose="02040503050406030204" pitchFamily="18" charset="0"/>
              <a:ea typeface="Cambria" panose="02040503050406030204" pitchFamily="18" charset="0"/>
              <a:cs typeface="Arial" panose="020B0604020202020204" pitchFamily="34" charset="0"/>
            </a:endParaRPr>
          </a:p>
          <a:p>
            <a:pPr marL="457200" indent="-457200"/>
            <a:r>
              <a:rPr lang="en-US" sz="2400" dirty="0">
                <a:latin typeface="Cambria" panose="02040503050406030204" pitchFamily="18" charset="0"/>
                <a:ea typeface="Cambria" panose="02040503050406030204" pitchFamily="18" charset="0"/>
                <a:cs typeface="Arial" panose="020B0604020202020204" pitchFamily="34" charset="0"/>
              </a:rPr>
              <a:t>[1]Cho CE, </a:t>
            </a:r>
            <a:r>
              <a:rPr lang="en-US" sz="2400" dirty="0" err="1">
                <a:latin typeface="Cambria" panose="02040503050406030204" pitchFamily="18" charset="0"/>
                <a:ea typeface="Cambria" panose="02040503050406030204" pitchFamily="18" charset="0"/>
                <a:cs typeface="Arial" panose="020B0604020202020204" pitchFamily="34" charset="0"/>
              </a:rPr>
              <a:t>Taesuwan</a:t>
            </a:r>
            <a:r>
              <a:rPr lang="en-US" sz="2400" dirty="0">
                <a:latin typeface="Cambria" panose="02040503050406030204" pitchFamily="18" charset="0"/>
                <a:ea typeface="Cambria" panose="02040503050406030204" pitchFamily="18" charset="0"/>
                <a:cs typeface="Arial" panose="020B0604020202020204" pitchFamily="34" charset="0"/>
              </a:rPr>
              <a:t> S, </a:t>
            </a:r>
            <a:r>
              <a:rPr lang="en-US" sz="2400" dirty="0" err="1">
                <a:latin typeface="Cambria" panose="02040503050406030204" pitchFamily="18" charset="0"/>
                <a:ea typeface="Cambria" panose="02040503050406030204" pitchFamily="18" charset="0"/>
                <a:cs typeface="Arial" panose="020B0604020202020204" pitchFamily="34" charset="0"/>
              </a:rPr>
              <a:t>Malysheva</a:t>
            </a:r>
            <a:r>
              <a:rPr lang="en-US" sz="2400" dirty="0">
                <a:latin typeface="Cambria" panose="02040503050406030204" pitchFamily="18" charset="0"/>
                <a:ea typeface="Cambria" panose="02040503050406030204" pitchFamily="18" charset="0"/>
                <a:cs typeface="Arial" panose="020B0604020202020204" pitchFamily="34" charset="0"/>
              </a:rPr>
              <a:t> OV, Bender E, </a:t>
            </a:r>
            <a:r>
              <a:rPr lang="en-US" sz="2400" dirty="0" err="1">
                <a:latin typeface="Cambria" panose="02040503050406030204" pitchFamily="18" charset="0"/>
                <a:ea typeface="Cambria" panose="02040503050406030204" pitchFamily="18" charset="0"/>
                <a:cs typeface="Arial" panose="020B0604020202020204" pitchFamily="34" charset="0"/>
              </a:rPr>
              <a:t>Tulchinsky</a:t>
            </a:r>
            <a:r>
              <a:rPr lang="en-US" sz="2400" dirty="0">
                <a:latin typeface="Cambria" panose="02040503050406030204" pitchFamily="18" charset="0"/>
                <a:ea typeface="Cambria" panose="02040503050406030204" pitchFamily="18" charset="0"/>
                <a:cs typeface="Arial" panose="020B0604020202020204" pitchFamily="34" charset="0"/>
              </a:rPr>
              <a:t> NF, Yan J, et al. Trimethylamine-N-oxide (TMAO) response to animal source foods varies among healthy young men and is influenced by their gut microbiota composition: A randomized controlled trial. Mol </a:t>
            </a:r>
            <a:r>
              <a:rPr lang="en-US" sz="2400" dirty="0" err="1">
                <a:latin typeface="Cambria" panose="02040503050406030204" pitchFamily="18" charset="0"/>
                <a:ea typeface="Cambria" panose="02040503050406030204" pitchFamily="18" charset="0"/>
                <a:cs typeface="Arial" panose="020B0604020202020204" pitchFamily="34" charset="0"/>
              </a:rPr>
              <a:t>Nutr</a:t>
            </a:r>
            <a:r>
              <a:rPr lang="en-US" sz="2400" dirty="0">
                <a:latin typeface="Cambria" panose="02040503050406030204" pitchFamily="18" charset="0"/>
                <a:ea typeface="Cambria" panose="02040503050406030204" pitchFamily="18" charset="0"/>
                <a:cs typeface="Arial" panose="020B0604020202020204" pitchFamily="34" charset="0"/>
              </a:rPr>
              <a:t> Food Res. 2017;61.</a:t>
            </a:r>
          </a:p>
          <a:p>
            <a:pPr marL="457200" indent="-457200"/>
            <a:r>
              <a:rPr lang="en-US" sz="2400" dirty="0">
                <a:latin typeface="Cambria" panose="02040503050406030204" pitchFamily="18" charset="0"/>
                <a:ea typeface="Cambria" panose="02040503050406030204" pitchFamily="18" charset="0"/>
                <a:cs typeface="Arial" panose="020B0604020202020204" pitchFamily="34" charset="0"/>
              </a:rPr>
              <a:t>[2] Ley RE, </a:t>
            </a:r>
            <a:r>
              <a:rPr lang="en-US" sz="2400" dirty="0" err="1">
                <a:latin typeface="Cambria" panose="02040503050406030204" pitchFamily="18" charset="0"/>
                <a:ea typeface="Cambria" panose="02040503050406030204" pitchFamily="18" charset="0"/>
                <a:cs typeface="Arial" panose="020B0604020202020204" pitchFamily="34" charset="0"/>
              </a:rPr>
              <a:t>Backhed</a:t>
            </a:r>
            <a:r>
              <a:rPr lang="en-US" sz="2400" dirty="0">
                <a:latin typeface="Cambria" panose="02040503050406030204" pitchFamily="18" charset="0"/>
                <a:ea typeface="Cambria" panose="02040503050406030204" pitchFamily="18" charset="0"/>
                <a:cs typeface="Arial" panose="020B0604020202020204" pitchFamily="34" charset="0"/>
              </a:rPr>
              <a:t> F, </a:t>
            </a:r>
            <a:r>
              <a:rPr lang="en-US" sz="2400" dirty="0" err="1">
                <a:latin typeface="Cambria" panose="02040503050406030204" pitchFamily="18" charset="0"/>
                <a:ea typeface="Cambria" panose="02040503050406030204" pitchFamily="18" charset="0"/>
                <a:cs typeface="Arial" panose="020B0604020202020204" pitchFamily="34" charset="0"/>
              </a:rPr>
              <a:t>Turnbaugh</a:t>
            </a:r>
            <a:r>
              <a:rPr lang="en-US" sz="2400" dirty="0">
                <a:latin typeface="Cambria" panose="02040503050406030204" pitchFamily="18" charset="0"/>
                <a:ea typeface="Cambria" panose="02040503050406030204" pitchFamily="18" charset="0"/>
                <a:cs typeface="Arial" panose="020B0604020202020204" pitchFamily="34" charset="0"/>
              </a:rPr>
              <a:t> P, </a:t>
            </a:r>
            <a:r>
              <a:rPr lang="en-US" sz="2400" dirty="0" err="1">
                <a:latin typeface="Cambria" panose="02040503050406030204" pitchFamily="18" charset="0"/>
                <a:ea typeface="Cambria" panose="02040503050406030204" pitchFamily="18" charset="0"/>
                <a:cs typeface="Arial" panose="020B0604020202020204" pitchFamily="34" charset="0"/>
              </a:rPr>
              <a:t>Lozupone</a:t>
            </a:r>
            <a:r>
              <a:rPr lang="en-US" sz="2400" dirty="0">
                <a:latin typeface="Cambria" panose="02040503050406030204" pitchFamily="18" charset="0"/>
                <a:ea typeface="Cambria" panose="02040503050406030204" pitchFamily="18" charset="0"/>
                <a:cs typeface="Arial" panose="020B0604020202020204" pitchFamily="34" charset="0"/>
              </a:rPr>
              <a:t> CA, Knight RD, Gordon JI. Obesity alters gut microbial ecology. Proc Natl </a:t>
            </a:r>
            <a:r>
              <a:rPr lang="en-US" sz="2400" dirty="0" err="1">
                <a:latin typeface="Cambria" panose="02040503050406030204" pitchFamily="18" charset="0"/>
                <a:ea typeface="Cambria" panose="02040503050406030204" pitchFamily="18" charset="0"/>
                <a:cs typeface="Arial" panose="020B0604020202020204" pitchFamily="34" charset="0"/>
              </a:rPr>
              <a:t>Acad</a:t>
            </a:r>
            <a:r>
              <a:rPr lang="en-US" sz="2400" dirty="0">
                <a:latin typeface="Cambria" panose="02040503050406030204" pitchFamily="18" charset="0"/>
                <a:ea typeface="Cambria" panose="02040503050406030204" pitchFamily="18" charset="0"/>
                <a:cs typeface="Arial" panose="020B0604020202020204" pitchFamily="34" charset="0"/>
              </a:rPr>
              <a:t> Sci U S A. 2005;102:11070-5.</a:t>
            </a:r>
          </a:p>
          <a:p>
            <a:pPr marL="457200" indent="-457200"/>
            <a:r>
              <a:rPr lang="en-US" sz="2400" dirty="0">
                <a:latin typeface="Cambria" panose="02040503050406030204" pitchFamily="18" charset="0"/>
                <a:ea typeface="Cambria" panose="02040503050406030204" pitchFamily="18" charset="0"/>
                <a:cs typeface="Arial" panose="020B0604020202020204" pitchFamily="34" charset="0"/>
              </a:rPr>
              <a:t>[3] X.-Y. Li, C. </a:t>
            </a:r>
            <a:r>
              <a:rPr lang="en-US" sz="2400" dirty="0" err="1">
                <a:latin typeface="Cambria" panose="02040503050406030204" pitchFamily="18" charset="0"/>
                <a:ea typeface="Cambria" panose="02040503050406030204" pitchFamily="18" charset="0"/>
                <a:cs typeface="Arial" panose="020B0604020202020204" pitchFamily="34" charset="0"/>
              </a:rPr>
              <a:t>Pietschke</a:t>
            </a:r>
            <a:r>
              <a:rPr lang="en-US" sz="2400" dirty="0">
                <a:latin typeface="Cambria" panose="02040503050406030204" pitchFamily="18" charset="0"/>
                <a:ea typeface="Cambria" panose="02040503050406030204" pitchFamily="18" charset="0"/>
                <a:cs typeface="Arial" panose="020B0604020202020204" pitchFamily="34" charset="0"/>
              </a:rPr>
              <a:t>, S. </a:t>
            </a:r>
            <a:r>
              <a:rPr lang="en-US" sz="2400" dirty="0" err="1">
                <a:latin typeface="Cambria" panose="02040503050406030204" pitchFamily="18" charset="0"/>
                <a:ea typeface="Cambria" panose="02040503050406030204" pitchFamily="18" charset="0"/>
                <a:cs typeface="Arial" panose="020B0604020202020204" pitchFamily="34" charset="0"/>
              </a:rPr>
              <a:t>Fraune</a:t>
            </a:r>
            <a:r>
              <a:rPr lang="en-US" sz="2400" dirty="0">
                <a:latin typeface="Cambria" panose="02040503050406030204" pitchFamily="18" charset="0"/>
                <a:ea typeface="Cambria" panose="02040503050406030204" pitchFamily="18" charset="0"/>
                <a:cs typeface="Arial" panose="020B0604020202020204" pitchFamily="34" charset="0"/>
              </a:rPr>
              <a:t>, P. M. </a:t>
            </a:r>
            <a:r>
              <a:rPr lang="en-US" sz="2400" dirty="0" err="1">
                <a:latin typeface="Cambria" panose="02040503050406030204" pitchFamily="18" charset="0"/>
                <a:ea typeface="Cambria" panose="02040503050406030204" pitchFamily="18" charset="0"/>
                <a:cs typeface="Arial" panose="020B0604020202020204" pitchFamily="34" charset="0"/>
              </a:rPr>
              <a:t>Altrock</a:t>
            </a:r>
            <a:r>
              <a:rPr lang="en-US" sz="2400" dirty="0">
                <a:latin typeface="Cambria" panose="02040503050406030204" pitchFamily="18" charset="0"/>
                <a:ea typeface="Cambria" panose="02040503050406030204" pitchFamily="18" charset="0"/>
                <a:cs typeface="Arial" panose="020B0604020202020204" pitchFamily="34" charset="0"/>
              </a:rPr>
              <a:t>, T. C. G. Bosch, and A. </a:t>
            </a:r>
            <a:r>
              <a:rPr lang="en-US" sz="2400" dirty="0" err="1">
                <a:latin typeface="Cambria" panose="02040503050406030204" pitchFamily="18" charset="0"/>
                <a:ea typeface="Cambria" panose="02040503050406030204" pitchFamily="18" charset="0"/>
                <a:cs typeface="Arial" panose="020B0604020202020204" pitchFamily="34" charset="0"/>
              </a:rPr>
              <a:t>Traulsen</a:t>
            </a:r>
            <a:r>
              <a:rPr lang="en-US" sz="2400" dirty="0">
                <a:latin typeface="Cambria" panose="02040503050406030204" pitchFamily="18" charset="0"/>
                <a:ea typeface="Cambria" panose="02040503050406030204" pitchFamily="18" charset="0"/>
                <a:cs typeface="Arial" panose="020B0604020202020204" pitchFamily="34" charset="0"/>
              </a:rPr>
              <a:t>, “Which games are growing bacterial populations playing?,” </a:t>
            </a:r>
            <a:r>
              <a:rPr lang="en-US" sz="2400" i="1" dirty="0">
                <a:latin typeface="Cambria" panose="02040503050406030204" pitchFamily="18" charset="0"/>
                <a:ea typeface="Cambria" panose="02040503050406030204" pitchFamily="18" charset="0"/>
                <a:cs typeface="Arial" panose="020B0604020202020204" pitchFamily="34" charset="0"/>
              </a:rPr>
              <a:t>Journal of The Royal Society Interface</a:t>
            </a:r>
            <a:r>
              <a:rPr lang="en-US" sz="2400" dirty="0">
                <a:latin typeface="Cambria" panose="02040503050406030204" pitchFamily="18" charset="0"/>
                <a:ea typeface="Cambria" panose="02040503050406030204" pitchFamily="18" charset="0"/>
                <a:cs typeface="Arial" panose="020B0604020202020204" pitchFamily="34" charset="0"/>
              </a:rPr>
              <a:t>, vol. 12, no. 108, p. 20150121, Jul. 2015.</a:t>
            </a:r>
          </a:p>
          <a:p>
            <a:pPr marL="457200" indent="-457200"/>
            <a:r>
              <a:rPr lang="en-US" sz="2400" dirty="0">
                <a:latin typeface="Cambria" panose="02040503050406030204" pitchFamily="18" charset="0"/>
                <a:ea typeface="Cambria" panose="02040503050406030204" pitchFamily="18" charset="0"/>
                <a:cs typeface="Arial" panose="020B0604020202020204" pitchFamily="34" charset="0"/>
              </a:rPr>
              <a:t>[4] M. </a:t>
            </a:r>
            <a:r>
              <a:rPr lang="en-US" sz="2400" dirty="0" err="1">
                <a:latin typeface="Cambria" panose="02040503050406030204" pitchFamily="18" charset="0"/>
                <a:ea typeface="Cambria" panose="02040503050406030204" pitchFamily="18" charset="0"/>
                <a:cs typeface="Arial" panose="020B0604020202020204" pitchFamily="34" charset="0"/>
              </a:rPr>
              <a:t>Alshawaqfeh</a:t>
            </a:r>
            <a:r>
              <a:rPr lang="en-US" sz="2400" dirty="0">
                <a:latin typeface="Cambria" panose="02040503050406030204" pitchFamily="18" charset="0"/>
                <a:ea typeface="Cambria" panose="02040503050406030204" pitchFamily="18" charset="0"/>
                <a:cs typeface="Arial" panose="020B0604020202020204" pitchFamily="34" charset="0"/>
              </a:rPr>
              <a:t>, E. </a:t>
            </a:r>
            <a:r>
              <a:rPr lang="en-US" sz="2400" dirty="0" err="1">
                <a:latin typeface="Cambria" panose="02040503050406030204" pitchFamily="18" charset="0"/>
                <a:ea typeface="Cambria" panose="02040503050406030204" pitchFamily="18" charset="0"/>
                <a:cs typeface="Arial" panose="020B0604020202020204" pitchFamily="34" charset="0"/>
              </a:rPr>
              <a:t>Serpedin</a:t>
            </a:r>
            <a:r>
              <a:rPr lang="en-US" sz="2400" dirty="0">
                <a:latin typeface="Cambria" panose="02040503050406030204" pitchFamily="18" charset="0"/>
                <a:ea typeface="Cambria" panose="02040503050406030204" pitchFamily="18" charset="0"/>
                <a:cs typeface="Arial" panose="020B0604020202020204" pitchFamily="34" charset="0"/>
              </a:rPr>
              <a:t>, and A. B. Younes, “Inferring microbial interaction networks from metagenomic data using </a:t>
            </a:r>
            <a:r>
              <a:rPr lang="en-US" sz="2400" dirty="0" err="1">
                <a:latin typeface="Cambria" panose="02040503050406030204" pitchFamily="18" charset="0"/>
                <a:ea typeface="Cambria" panose="02040503050406030204" pitchFamily="18" charset="0"/>
                <a:cs typeface="Arial" panose="020B0604020202020204" pitchFamily="34" charset="0"/>
              </a:rPr>
              <a:t>SgLV</a:t>
            </a:r>
            <a:r>
              <a:rPr lang="en-US" sz="2400" dirty="0">
                <a:latin typeface="Cambria" panose="02040503050406030204" pitchFamily="18" charset="0"/>
                <a:ea typeface="Cambria" panose="02040503050406030204" pitchFamily="18" charset="0"/>
                <a:cs typeface="Arial" panose="020B0604020202020204" pitchFamily="34" charset="0"/>
              </a:rPr>
              <a:t>-EKF algorithm,” </a:t>
            </a:r>
            <a:r>
              <a:rPr lang="en-US" sz="2400" i="1" dirty="0">
                <a:latin typeface="Cambria" panose="02040503050406030204" pitchFamily="18" charset="0"/>
                <a:ea typeface="Cambria" panose="02040503050406030204" pitchFamily="18" charset="0"/>
                <a:cs typeface="Arial" panose="020B0604020202020204" pitchFamily="34" charset="0"/>
              </a:rPr>
              <a:t>BMC Genomics</a:t>
            </a:r>
            <a:r>
              <a:rPr lang="en-US" sz="2400" dirty="0">
                <a:latin typeface="Cambria" panose="02040503050406030204" pitchFamily="18" charset="0"/>
                <a:ea typeface="Cambria" panose="02040503050406030204" pitchFamily="18" charset="0"/>
                <a:cs typeface="Arial" panose="020B0604020202020204" pitchFamily="34" charset="0"/>
              </a:rPr>
              <a:t>, vol. 18, no. S3, Mar. 2017.</a:t>
            </a:r>
          </a:p>
          <a:p>
            <a:pPr marL="457200" indent="-457200"/>
            <a:r>
              <a:rPr lang="en-US" sz="2400" dirty="0">
                <a:latin typeface="Cambria" panose="02040503050406030204" pitchFamily="18" charset="0"/>
                <a:ea typeface="Cambria" panose="02040503050406030204" pitchFamily="18" charset="0"/>
                <a:cs typeface="Arial" panose="020B0604020202020204" pitchFamily="34" charset="0"/>
              </a:rPr>
              <a:t>[5] R. Chartrand, “Numerical Differentiation of Noisy, </a:t>
            </a:r>
            <a:r>
              <a:rPr lang="en-US" sz="2400" dirty="0" err="1">
                <a:latin typeface="Cambria" panose="02040503050406030204" pitchFamily="18" charset="0"/>
                <a:ea typeface="Cambria" panose="02040503050406030204" pitchFamily="18" charset="0"/>
                <a:cs typeface="Arial" panose="020B0604020202020204" pitchFamily="34" charset="0"/>
              </a:rPr>
              <a:t>Nonsmooth</a:t>
            </a:r>
            <a:r>
              <a:rPr lang="en-US" sz="2400" dirty="0">
                <a:latin typeface="Cambria" panose="02040503050406030204" pitchFamily="18" charset="0"/>
                <a:ea typeface="Cambria" panose="02040503050406030204" pitchFamily="18" charset="0"/>
                <a:cs typeface="Arial" panose="020B0604020202020204" pitchFamily="34" charset="0"/>
              </a:rPr>
              <a:t> Data,” </a:t>
            </a:r>
            <a:r>
              <a:rPr lang="en-US" sz="2400" i="1" dirty="0">
                <a:latin typeface="Cambria" panose="02040503050406030204" pitchFamily="18" charset="0"/>
                <a:ea typeface="Cambria" panose="02040503050406030204" pitchFamily="18" charset="0"/>
                <a:cs typeface="Arial" panose="020B0604020202020204" pitchFamily="34" charset="0"/>
              </a:rPr>
              <a:t>ISRN Applied Mathematics</a:t>
            </a:r>
            <a:r>
              <a:rPr lang="en-US" sz="2400" dirty="0">
                <a:latin typeface="Cambria" panose="02040503050406030204" pitchFamily="18" charset="0"/>
                <a:ea typeface="Cambria" panose="02040503050406030204" pitchFamily="18" charset="0"/>
                <a:cs typeface="Arial" panose="020B0604020202020204" pitchFamily="34" charset="0"/>
              </a:rPr>
              <a:t>, vol. 2011, pp. 1–11, 2011.</a:t>
            </a:r>
          </a:p>
          <a:p>
            <a:pPr marL="457200" indent="-457200"/>
            <a:r>
              <a:rPr lang="en-US" sz="2400" dirty="0">
                <a:latin typeface="Cambria" panose="02040503050406030204" pitchFamily="18" charset="0"/>
                <a:ea typeface="Cambria" panose="02040503050406030204" pitchFamily="18" charset="0"/>
                <a:cs typeface="Arial" panose="020B0604020202020204" pitchFamily="34" charset="0"/>
              </a:rPr>
              <a:t>[6] S. L. Brunton, J. L. Proctor, and J. N. </a:t>
            </a:r>
            <a:r>
              <a:rPr lang="en-US" sz="2400" dirty="0" err="1">
                <a:latin typeface="Cambria" panose="02040503050406030204" pitchFamily="18" charset="0"/>
                <a:ea typeface="Cambria" panose="02040503050406030204" pitchFamily="18" charset="0"/>
                <a:cs typeface="Arial" panose="020B0604020202020204" pitchFamily="34" charset="0"/>
              </a:rPr>
              <a:t>Kutz</a:t>
            </a:r>
            <a:r>
              <a:rPr lang="en-US" sz="2400" dirty="0">
                <a:latin typeface="Cambria" panose="02040503050406030204" pitchFamily="18" charset="0"/>
                <a:ea typeface="Cambria" panose="02040503050406030204" pitchFamily="18" charset="0"/>
                <a:cs typeface="Arial" panose="020B0604020202020204" pitchFamily="34" charset="0"/>
              </a:rPr>
              <a:t>, “Discovering governing equations from data: Sparse identification of nonlinear dynamical systems,” </a:t>
            </a:r>
            <a:r>
              <a:rPr lang="en-US" sz="2400" i="1" dirty="0">
                <a:latin typeface="Cambria" panose="02040503050406030204" pitchFamily="18" charset="0"/>
                <a:ea typeface="Cambria" panose="02040503050406030204" pitchFamily="18" charset="0"/>
                <a:cs typeface="Arial" panose="020B0604020202020204" pitchFamily="34" charset="0"/>
              </a:rPr>
              <a:t>Proceedings of the National Academy of Sciences</a:t>
            </a:r>
            <a:r>
              <a:rPr lang="en-US" sz="2400" dirty="0">
                <a:latin typeface="Cambria" panose="02040503050406030204" pitchFamily="18" charset="0"/>
                <a:ea typeface="Cambria" panose="02040503050406030204" pitchFamily="18" charset="0"/>
                <a:cs typeface="Arial" panose="020B0604020202020204" pitchFamily="34" charset="0"/>
              </a:rPr>
              <a:t>, vol. 113, no. 15, pp. 3932–3937, Apr. 2016.</a:t>
            </a:r>
          </a:p>
        </p:txBody>
      </p:sp>
      <p:sp>
        <p:nvSpPr>
          <p:cNvPr id="72" name="Rectangle 71">
            <a:extLst>
              <a:ext uri="{FF2B5EF4-FFF2-40B4-BE49-F238E27FC236}">
                <a16:creationId xmlns:a16="http://schemas.microsoft.com/office/drawing/2014/main" id="{F189F477-6E66-413C-88FF-3360800C3BB8}"/>
              </a:ext>
            </a:extLst>
          </p:cNvPr>
          <p:cNvSpPr/>
          <p:nvPr/>
        </p:nvSpPr>
        <p:spPr>
          <a:xfrm>
            <a:off x="25624880" y="23289663"/>
            <a:ext cx="11883743" cy="611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Black" panose="020B0A04020102020204" pitchFamily="34" charset="0"/>
              </a:rPr>
              <a:t>Literature Cited</a:t>
            </a:r>
          </a:p>
        </p:txBody>
      </p:sp>
      <p:sp>
        <p:nvSpPr>
          <p:cNvPr id="73" name="TextBox 72">
            <a:extLst>
              <a:ext uri="{FF2B5EF4-FFF2-40B4-BE49-F238E27FC236}">
                <a16:creationId xmlns:a16="http://schemas.microsoft.com/office/drawing/2014/main" id="{402AFFA5-6F24-4787-965C-BB30C5C58D30}"/>
              </a:ext>
            </a:extLst>
          </p:cNvPr>
          <p:cNvSpPr txBox="1"/>
          <p:nvPr/>
        </p:nvSpPr>
        <p:spPr>
          <a:xfrm>
            <a:off x="25603200" y="5256143"/>
            <a:ext cx="11887200" cy="7478970"/>
          </a:xfrm>
          <a:prstGeom prst="rect">
            <a:avLst/>
          </a:prstGeom>
          <a:solidFill>
            <a:schemeClr val="bg1"/>
          </a:solidFill>
          <a:ln w="127000">
            <a:solidFill>
              <a:schemeClr val="tx1"/>
            </a:solidFill>
          </a:ln>
        </p:spPr>
        <p:txBody>
          <a:bodyPr wrap="square" rtlCol="0">
            <a:spAutoFit/>
          </a:bodyPr>
          <a:lstStyle/>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rial" panose="020B0604020202020204" pitchFamily="34" charset="0"/>
              </a:rPr>
              <a:t>None of the algorithms tested were particularly robust to receiving only a partial data set. However, the end behavior of the of the least squares solutions tended to best match the data trajectories.</a:t>
            </a:r>
            <a:endParaRPr lang="en-US" sz="2400" dirty="0">
              <a:latin typeface="Arial" panose="020B0604020202020204" pitchFamily="34" charset="0"/>
              <a:ea typeface="Cambria" panose="02040503050406030204" pitchFamily="18"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p:txBody>
      </p:sp>
      <p:pic>
        <p:nvPicPr>
          <p:cNvPr id="74" name="Picture 73">
            <a:extLst>
              <a:ext uri="{FF2B5EF4-FFF2-40B4-BE49-F238E27FC236}">
                <a16:creationId xmlns:a16="http://schemas.microsoft.com/office/drawing/2014/main" id="{7335E579-CAB4-4F35-864B-F82D22424292}"/>
              </a:ext>
            </a:extLst>
          </p:cNvPr>
          <p:cNvPicPr/>
          <p:nvPr/>
        </p:nvPicPr>
        <p:blipFill rotWithShape="1">
          <a:blip r:embed="rId15">
            <a:extLst>
              <a:ext uri="{28A0092B-C50C-407E-A947-70E740481C1C}">
                <a14:useLocalDpi xmlns:a14="http://schemas.microsoft.com/office/drawing/2010/main" val="0"/>
              </a:ext>
            </a:extLst>
          </a:blip>
          <a:srcRect l="6440" t="9540" r="6742" b="4600"/>
          <a:stretch/>
        </p:blipFill>
        <p:spPr bwMode="auto">
          <a:xfrm>
            <a:off x="25707341" y="5584953"/>
            <a:ext cx="5943600" cy="4913867"/>
          </a:xfrm>
          <a:prstGeom prst="rect">
            <a:avLst/>
          </a:prstGeom>
          <a:ln>
            <a:noFill/>
          </a:ln>
          <a:extLst>
            <a:ext uri="{53640926-AAD7-44D8-BBD7-CCE9431645EC}">
              <a14:shadowObscured xmlns:a14="http://schemas.microsoft.com/office/drawing/2010/main"/>
            </a:ext>
          </a:extLst>
        </p:spPr>
      </p:pic>
      <p:pic>
        <p:nvPicPr>
          <p:cNvPr id="75" name="Picture 74">
            <a:extLst>
              <a:ext uri="{FF2B5EF4-FFF2-40B4-BE49-F238E27FC236}">
                <a16:creationId xmlns:a16="http://schemas.microsoft.com/office/drawing/2014/main" id="{6973E135-3090-401E-BAFC-14ADB696AE02}"/>
              </a:ext>
            </a:extLst>
          </p:cNvPr>
          <p:cNvPicPr/>
          <p:nvPr/>
        </p:nvPicPr>
        <p:blipFill rotWithShape="1">
          <a:blip r:embed="rId16">
            <a:extLst>
              <a:ext uri="{28A0092B-C50C-407E-A947-70E740481C1C}">
                <a14:useLocalDpi xmlns:a14="http://schemas.microsoft.com/office/drawing/2010/main" val="0"/>
              </a:ext>
            </a:extLst>
          </a:blip>
          <a:srcRect l="3924" t="9152" r="7111" b="4970"/>
          <a:stretch/>
        </p:blipFill>
        <p:spPr bwMode="auto">
          <a:xfrm>
            <a:off x="31475479" y="5586220"/>
            <a:ext cx="5943600" cy="4913867"/>
          </a:xfrm>
          <a:prstGeom prst="rect">
            <a:avLst/>
          </a:prstGeom>
          <a:ln>
            <a:noFill/>
          </a:ln>
          <a:extLst>
            <a:ext uri="{53640926-AAD7-44D8-BBD7-CCE9431645EC}">
              <a14:shadowObscured xmlns:a14="http://schemas.microsoft.com/office/drawing/2010/main"/>
            </a:ext>
          </a:extLst>
        </p:spPr>
      </p:pic>
      <p:sp>
        <p:nvSpPr>
          <p:cNvPr id="1052" name="TextBox 1051">
            <a:extLst>
              <a:ext uri="{FF2B5EF4-FFF2-40B4-BE49-F238E27FC236}">
                <a16:creationId xmlns:a16="http://schemas.microsoft.com/office/drawing/2014/main" id="{9295B4A3-8245-4C93-B81E-E371EEF976A1}"/>
              </a:ext>
            </a:extLst>
          </p:cNvPr>
          <p:cNvSpPr txBox="1"/>
          <p:nvPr/>
        </p:nvSpPr>
        <p:spPr>
          <a:xfrm>
            <a:off x="29219668" y="10561495"/>
            <a:ext cx="4862546" cy="369332"/>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Figure 7. </a:t>
            </a:r>
            <a:r>
              <a:rPr lang="en-US" dirty="0">
                <a:latin typeface="Cambria" panose="02040503050406030204" pitchFamily="18" charset="0"/>
                <a:ea typeface="Cambria" panose="02040503050406030204" pitchFamily="18" charset="0"/>
              </a:rPr>
              <a:t>Partial set regression and trajectories.</a:t>
            </a:r>
            <a:endParaRPr lang="en-US" b="1" dirty="0">
              <a:latin typeface="Cambria" panose="02040503050406030204" pitchFamily="18" charset="0"/>
              <a:ea typeface="Cambria" panose="02040503050406030204" pitchFamily="18" charset="0"/>
            </a:endParaRPr>
          </a:p>
        </p:txBody>
      </p:sp>
      <p:pic>
        <p:nvPicPr>
          <p:cNvPr id="1053" name="Picture 1052">
            <a:extLst>
              <a:ext uri="{FF2B5EF4-FFF2-40B4-BE49-F238E27FC236}">
                <a16:creationId xmlns:a16="http://schemas.microsoft.com/office/drawing/2014/main" id="{96C9C17D-6B97-48DF-9451-A487A730E22A}"/>
              </a:ext>
            </a:extLst>
          </p:cNvPr>
          <p:cNvPicPr>
            <a:picLocks noChangeAspect="1"/>
          </p:cNvPicPr>
          <p:nvPr/>
        </p:nvPicPr>
        <p:blipFill rotWithShape="1">
          <a:blip r:embed="rId17"/>
          <a:srcRect t="9446" r="7812" b="4638"/>
          <a:stretch/>
        </p:blipFill>
        <p:spPr>
          <a:xfrm>
            <a:off x="18552439" y="5444375"/>
            <a:ext cx="6472771" cy="4829246"/>
          </a:xfrm>
          <a:prstGeom prst="rect">
            <a:avLst/>
          </a:prstGeom>
        </p:spPr>
      </p:pic>
    </p:spTree>
    <p:extLst>
      <p:ext uri="{BB962C8B-B14F-4D97-AF65-F5344CB8AC3E}">
        <p14:creationId xmlns:p14="http://schemas.microsoft.com/office/powerpoint/2010/main" val="1672130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887</TotalTime>
  <Words>1446</Words>
  <Application>Microsoft Office PowerPoint</Application>
  <PresentationFormat>Custom</PresentationFormat>
  <Paragraphs>213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Calibri</vt:lpstr>
      <vt:lpstr>Calibri Light</vt:lpstr>
      <vt:lpstr>Cambria</vt:lpstr>
      <vt:lpstr>Cambria Math</vt:lpstr>
      <vt:lpstr>Symbol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Bryan</dc:creator>
  <cp:lastModifiedBy>Jacob Bryan</cp:lastModifiedBy>
  <cp:revision>57</cp:revision>
  <dcterms:created xsi:type="dcterms:W3CDTF">2019-02-19T18:19:53Z</dcterms:created>
  <dcterms:modified xsi:type="dcterms:W3CDTF">2019-02-20T09:07:19Z</dcterms:modified>
</cp:coreProperties>
</file>