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46" r:id="rId1"/>
  </p:sldMasterIdLst>
  <p:notesMasterIdLst>
    <p:notesMasterId r:id="rId60"/>
  </p:notesMasterIdLst>
  <p:handoutMasterIdLst>
    <p:handoutMasterId r:id="rId61"/>
  </p:handoutMasterIdLst>
  <p:sldIdLst>
    <p:sldId id="374" r:id="rId2"/>
    <p:sldId id="375" r:id="rId3"/>
    <p:sldId id="430" r:id="rId4"/>
    <p:sldId id="376" r:id="rId5"/>
    <p:sldId id="377" r:id="rId6"/>
    <p:sldId id="256" r:id="rId7"/>
    <p:sldId id="287" r:id="rId8"/>
    <p:sldId id="380" r:id="rId9"/>
    <p:sldId id="296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4" r:id="rId22"/>
    <p:sldId id="395" r:id="rId23"/>
    <p:sldId id="396" r:id="rId24"/>
    <p:sldId id="397" r:id="rId25"/>
    <p:sldId id="401" r:id="rId26"/>
    <p:sldId id="398" r:id="rId27"/>
    <p:sldId id="399" r:id="rId28"/>
    <p:sldId id="400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4" r:id="rId41"/>
    <p:sldId id="413" r:id="rId42"/>
    <p:sldId id="429" r:id="rId43"/>
    <p:sldId id="427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31" r:id="rId55"/>
    <p:sldId id="425" r:id="rId56"/>
    <p:sldId id="432" r:id="rId57"/>
    <p:sldId id="426" r:id="rId58"/>
    <p:sldId id="349" r:id="rId59"/>
  </p:sldIdLst>
  <p:sldSz cx="9144000" cy="6858000" type="screen4x3"/>
  <p:notesSz cx="6954838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2476">
          <p15:clr>
            <a:srgbClr val="A4A3A4"/>
          </p15:clr>
        </p15:guide>
        <p15:guide id="3" orient="horz" pos="518">
          <p15:clr>
            <a:srgbClr val="A4A3A4"/>
          </p15:clr>
        </p15:guide>
        <p15:guide id="4" orient="horz" pos="406">
          <p15:clr>
            <a:srgbClr val="A4A3A4"/>
          </p15:clr>
        </p15:guide>
        <p15:guide id="5" orient="horz" pos="948">
          <p15:clr>
            <a:srgbClr val="A4A3A4"/>
          </p15:clr>
        </p15:guide>
        <p15:guide id="6" orient="horz" pos="4262">
          <p15:clr>
            <a:srgbClr val="A4A3A4"/>
          </p15:clr>
        </p15:guide>
        <p15:guide id="7" orient="horz" pos="715">
          <p15:clr>
            <a:srgbClr val="A4A3A4"/>
          </p15:clr>
        </p15:guide>
        <p15:guide id="8" orient="horz" pos="4005">
          <p15:clr>
            <a:srgbClr val="A4A3A4"/>
          </p15:clr>
        </p15:guide>
        <p15:guide id="9" pos="202">
          <p15:clr>
            <a:srgbClr val="A4A3A4"/>
          </p15:clr>
        </p15:guide>
        <p15:guide id="10" pos="2965">
          <p15:clr>
            <a:srgbClr val="A4A3A4"/>
          </p15:clr>
        </p15:guide>
        <p15:guide id="11" pos="5704">
          <p15:clr>
            <a:srgbClr val="A4A3A4"/>
          </p15:clr>
        </p15:guide>
        <p15:guide id="12" pos="2881">
          <p15:clr>
            <a:srgbClr val="A4A3A4"/>
          </p15:clr>
        </p15:guide>
        <p15:guide id="13" pos="2794">
          <p15:clr>
            <a:srgbClr val="A4A3A4"/>
          </p15:clr>
        </p15:guide>
        <p15:guide id="14" pos="56">
          <p15:clr>
            <a:srgbClr val="A4A3A4"/>
          </p15:clr>
        </p15:guide>
        <p15:guide id="15" pos="5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44"/>
    <a:srgbClr val="000000"/>
    <a:srgbClr val="E3E936"/>
    <a:srgbClr val="BFBFBF"/>
    <a:srgbClr val="8C8F91"/>
    <a:srgbClr val="003D6E"/>
    <a:srgbClr val="4E376B"/>
    <a:srgbClr val="FF8D00"/>
    <a:srgbClr val="ABB400"/>
    <a:srgbClr val="00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494" y="108"/>
      </p:cViewPr>
      <p:guideLst>
        <p:guide orient="horz" pos="2161"/>
        <p:guide orient="horz" pos="2476"/>
        <p:guide orient="horz" pos="518"/>
        <p:guide orient="horz" pos="406"/>
        <p:guide orient="horz" pos="948"/>
        <p:guide orient="horz" pos="4262"/>
        <p:guide orient="horz" pos="715"/>
        <p:guide orient="horz" pos="4005"/>
        <p:guide pos="202"/>
        <p:guide pos="2965"/>
        <p:guide pos="5704"/>
        <p:guide pos="2881"/>
        <p:guide pos="2794"/>
        <p:guide pos="56"/>
        <p:guide pos="5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ED92-6FA8-564F-BAEA-7D7C4D0C1DC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D6B7-7EA1-ED46-B9F9-B53C3656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84A3-CE65-8F46-BB5D-27E5FA423669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9438"/>
            <a:ext cx="5564188" cy="4157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E967-EABE-904E-9B19-6B2304A2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Semantic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6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Keyword is referenced. </a:t>
            </a:r>
            <a:r>
              <a:rPr lang="en-US" sz="1200">
                <a:solidFill>
                  <a:schemeClr val="dk1"/>
                </a:solidFill>
              </a:rPr>
              <a:t>The consumer does </a:t>
            </a:r>
            <a:r>
              <a:rPr lang="en-US" sz="1200" dirty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4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93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Keyword is referenced. </a:t>
            </a:r>
            <a:r>
              <a:rPr lang="en-US" sz="1200">
                <a:solidFill>
                  <a:schemeClr val="dk1"/>
                </a:solidFill>
              </a:rPr>
              <a:t>The consumer does </a:t>
            </a:r>
            <a:r>
              <a:rPr lang="en-US" sz="1200" dirty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0"/>
            <a:ext cx="6305825" cy="4572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2648712" cy="4572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0"/>
            <a:ext cx="180318" cy="4572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626308" y="823913"/>
            <a:ext cx="3209544" cy="5534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5029200" cy="5534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0" y="630936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643213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 userDrawn="1"/>
        </p:nvSpPr>
        <p:spPr bwMode="auto">
          <a:xfrm>
            <a:off x="1371601" y="630936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1271382" y="630936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8101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495828"/>
            <a:ext cx="1028700" cy="276999"/>
          </a:xfrm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036F-1FC1-EC4F-8862-C100C9441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228963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54635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3429000"/>
            <a:ext cx="6305825" cy="1143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342900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342900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06538"/>
            <a:ext cx="8499856" cy="4862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6E6B-230F-F34B-8E9F-2F6DBAC1B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3F43D-208A-5A44-8214-7BFF7A6B2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5/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23215" y="1508125"/>
            <a:ext cx="5030086" cy="4855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B203D-8245-394C-AA7B-B15C85B3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" name="Rectangle 34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/>
          </p:nvPr>
        </p:nvSpPr>
        <p:spPr>
          <a:xfrm>
            <a:off x="5627230" y="1508125"/>
            <a:ext cx="3195422" cy="4855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0675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Column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06938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Column Title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17500" y="819289"/>
            <a:ext cx="8509000" cy="55370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1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45 /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706938" y="822324"/>
            <a:ext cx="4119562" cy="5534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4117974" cy="5534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6538"/>
            <a:ext cx="822483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5"/>
            <a:r>
              <a:rPr lang="en-GB" dirty="0"/>
              <a:t>Sixth Outline Level</a:t>
            </a:r>
          </a:p>
          <a:p>
            <a:pPr lvl="6"/>
            <a:r>
              <a:rPr lang="en-GB" dirty="0"/>
              <a:t>Seventh Outline Level</a:t>
            </a:r>
          </a:p>
          <a:p>
            <a:pPr lvl="7"/>
            <a:r>
              <a:rPr lang="en-GB" dirty="0"/>
              <a:t>Eighth Outline Level</a:t>
            </a:r>
          </a:p>
          <a:p>
            <a:pPr lvl="8"/>
            <a:r>
              <a:rPr lang="en-GB" dirty="0"/>
              <a:t>Ninth Outline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6850" y="0"/>
            <a:ext cx="640715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9391" y="6495828"/>
            <a:ext cx="1028700" cy="276999"/>
          </a:xfrm>
          <a:prstGeom prst="rect">
            <a:avLst/>
          </a:prstGeom>
        </p:spPr>
        <p:txBody>
          <a:bodyPr>
            <a:noAutofit/>
          </a:bodyPr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r>
              <a:rPr lang="en-US"/>
              <a:t>7/24/11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2750" y="6499003"/>
            <a:ext cx="1022350" cy="276999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14EE4AB3-9A3B-2348-9538-28838DA10E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299" r:id="rId2"/>
    <p:sldLayoutId id="2147484302" r:id="rId3"/>
    <p:sldLayoutId id="2147484303" r:id="rId4"/>
    <p:sldLayoutId id="2147484304" r:id="rId5"/>
    <p:sldLayoutId id="2147484305" r:id="rId6"/>
    <p:sldLayoutId id="2147484318" r:id="rId7"/>
    <p:sldLayoutId id="2147484310" r:id="rId8"/>
    <p:sldLayoutId id="2147484313" r:id="rId9"/>
    <p:sldLayoutId id="2147484319" r:id="rId10"/>
    <p:sldLayoutId id="2147484314" r:id="rId11"/>
    <p:sldLayoutId id="2147484309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9pPr>
    </p:titleStyle>
    <p:bodyStyle>
      <a:lvl1pPr marL="236538" indent="-225425" algn="l" defTabSz="457200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25425" algn="l" defTabSz="457200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28600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6175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0013" indent="-230188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1788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3563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4225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Richard </a:t>
            </a:r>
            <a:r>
              <a:rPr lang="en-US" dirty="0" err="1"/>
              <a:t>Stroop</a:t>
            </a:r>
            <a:endParaRPr lang="en-US" dirty="0"/>
          </a:p>
          <a:p>
            <a:r>
              <a:rPr lang="en-US" dirty="0"/>
              <a:t>Enterprise Integration Architect</a:t>
            </a:r>
          </a:p>
          <a:p>
            <a:r>
              <a:rPr lang="en-US" dirty="0"/>
              <a:t>June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 Hat </a:t>
            </a:r>
            <a:r>
              <a:rPr lang="en-US" dirty="0" err="1"/>
              <a:t>JBoss</a:t>
            </a:r>
            <a:r>
              <a:rPr lang="en-US" dirty="0"/>
              <a:t> Fuse</a:t>
            </a:r>
          </a:p>
        </p:txBody>
      </p:sp>
    </p:spTree>
    <p:extLst>
      <p:ext uri="{BB962C8B-B14F-4D97-AF65-F5344CB8AC3E}">
        <p14:creationId xmlns:p14="http://schemas.microsoft.com/office/powerpoint/2010/main" val="63466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Loader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37"/>
          <p:cNvSpPr txBox="1">
            <a:spLocks/>
          </p:cNvSpPr>
          <p:nvPr/>
        </p:nvSpPr>
        <p:spPr bwMode="auto">
          <a:xfrm>
            <a:off x="685800" y="2286000"/>
            <a:ext cx="6400799" cy="10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6538" indent="-225425" algn="l" defTabSz="457200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25425" algn="l" defTabSz="457200" rtl="0" eaLnBrk="1" fontAlgn="base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2625" indent="-228600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6175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0013" indent="-230188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1788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3563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4225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/>
          </a:p>
        </p:txBody>
      </p:sp>
      <p:sp>
        <p:nvSpPr>
          <p:cNvPr id="9" name="Shape 540"/>
          <p:cNvSpPr/>
          <p:nvPr/>
        </p:nvSpPr>
        <p:spPr>
          <a:xfrm>
            <a:off x="2919625" y="192192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Bootstrap Class Loader</a:t>
            </a:r>
          </a:p>
        </p:txBody>
      </p:sp>
      <p:sp>
        <p:nvSpPr>
          <p:cNvPr id="10" name="Shape 541"/>
          <p:cNvSpPr/>
          <p:nvPr/>
        </p:nvSpPr>
        <p:spPr>
          <a:xfrm>
            <a:off x="2919625" y="27936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Extensions Class Loader</a:t>
            </a:r>
          </a:p>
        </p:txBody>
      </p:sp>
      <p:sp>
        <p:nvSpPr>
          <p:cNvPr id="11" name="Shape 542"/>
          <p:cNvSpPr/>
          <p:nvPr/>
        </p:nvSpPr>
        <p:spPr>
          <a:xfrm>
            <a:off x="2919625" y="36991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System Class Loader</a:t>
            </a:r>
          </a:p>
        </p:txBody>
      </p:sp>
      <p:sp>
        <p:nvSpPr>
          <p:cNvPr id="12" name="Shape 543"/>
          <p:cNvSpPr/>
          <p:nvPr/>
        </p:nvSpPr>
        <p:spPr>
          <a:xfrm>
            <a:off x="94005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3" name="Shape 544"/>
          <p:cNvSpPr/>
          <p:nvPr/>
        </p:nvSpPr>
        <p:spPr>
          <a:xfrm>
            <a:off x="94005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4" name="Shape 545"/>
          <p:cNvSpPr/>
          <p:nvPr/>
        </p:nvSpPr>
        <p:spPr>
          <a:xfrm>
            <a:off x="493630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5" name="Shape 546"/>
          <p:cNvSpPr/>
          <p:nvPr/>
        </p:nvSpPr>
        <p:spPr>
          <a:xfrm>
            <a:off x="493630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cxnSp>
        <p:nvCxnSpPr>
          <p:cNvPr id="16" name="Shape 547"/>
          <p:cNvCxnSpPr>
            <a:stCxn id="14" idx="0"/>
          </p:cNvCxnSpPr>
          <p:nvPr/>
        </p:nvCxnSpPr>
        <p:spPr>
          <a:xfrm rot="10800000">
            <a:off x="4642150" y="4316300"/>
            <a:ext cx="1612200" cy="38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548"/>
          <p:cNvCxnSpPr>
            <a:stCxn id="15" idx="0"/>
            <a:endCxn id="14" idx="2"/>
          </p:cNvCxnSpPr>
          <p:nvPr/>
        </p:nvCxnSpPr>
        <p:spPr>
          <a:xfrm rot="10800000">
            <a:off x="625435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549"/>
          <p:cNvCxnSpPr>
            <a:stCxn id="13" idx="0"/>
            <a:endCxn id="12" idx="2"/>
          </p:cNvCxnSpPr>
          <p:nvPr/>
        </p:nvCxnSpPr>
        <p:spPr>
          <a:xfrm rot="10800000">
            <a:off x="225810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550"/>
          <p:cNvCxnSpPr>
            <a:stCxn id="12" idx="0"/>
          </p:cNvCxnSpPr>
          <p:nvPr/>
        </p:nvCxnSpPr>
        <p:spPr>
          <a:xfrm rot="10800000" flipH="1">
            <a:off x="2258100" y="4305800"/>
            <a:ext cx="1459800" cy="3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551"/>
          <p:cNvCxnSpPr>
            <a:stCxn id="11" idx="0"/>
            <a:endCxn id="10" idx="2"/>
          </p:cNvCxnSpPr>
          <p:nvPr/>
        </p:nvCxnSpPr>
        <p:spPr>
          <a:xfrm rot="10800000">
            <a:off x="4237675" y="3397600"/>
            <a:ext cx="0" cy="30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552"/>
          <p:cNvCxnSpPr>
            <a:stCxn id="10" idx="0"/>
            <a:endCxn id="9" idx="2"/>
          </p:cNvCxnSpPr>
          <p:nvPr/>
        </p:nvCxnSpPr>
        <p:spPr>
          <a:xfrm rot="10800000">
            <a:off x="4237675" y="2525700"/>
            <a:ext cx="0" cy="2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93264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OSGi</a:t>
            </a:r>
            <a:r>
              <a:rPr lang="en-US" dirty="0"/>
              <a:t> Class Loader</a:t>
            </a:r>
          </a:p>
        </p:txBody>
      </p:sp>
      <p:pic>
        <p:nvPicPr>
          <p:cNvPr id="5" name="Shape 5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762" y="2080862"/>
            <a:ext cx="75152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28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113" indent="0">
              <a:buNone/>
            </a:pPr>
            <a:r>
              <a:rPr lang="en-US" dirty="0"/>
              <a:t>The mechanism for accomplishing modularity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modules (Think LEGO© blocks)</a:t>
            </a:r>
          </a:p>
          <a:p>
            <a:endParaRPr lang="en-US" dirty="0"/>
          </a:p>
          <a:p>
            <a:r>
              <a:rPr lang="en-US" dirty="0"/>
              <a:t>Lowest level of deployment</a:t>
            </a:r>
          </a:p>
          <a:p>
            <a:endParaRPr lang="en-US" dirty="0"/>
          </a:p>
          <a:p>
            <a:r>
              <a:rPr lang="en-US" dirty="0"/>
              <a:t>A typical JAR file with additional information in the MANIFEST</a:t>
            </a:r>
          </a:p>
          <a:p>
            <a:endParaRPr lang="en-US" dirty="0"/>
          </a:p>
          <a:p>
            <a:r>
              <a:rPr lang="en-US" dirty="0"/>
              <a:t>Must declare any dependencies and what it provides</a:t>
            </a:r>
          </a:p>
          <a:p>
            <a:pPr lvl="1"/>
            <a:r>
              <a:rPr lang="en-US" dirty="0"/>
              <a:t>Typically in the form of Java packages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All packages are internal unless otherwise declared</a:t>
            </a:r>
          </a:p>
          <a:p>
            <a:pPr lvl="1"/>
            <a:r>
              <a:rPr lang="en-US" dirty="0"/>
              <a:t>Inaccessible by other bundles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</a:p>
        </p:txBody>
      </p:sp>
    </p:spTree>
    <p:extLst>
      <p:ext uri="{BB962C8B-B14F-4D97-AF65-F5344CB8AC3E}">
        <p14:creationId xmlns:p14="http://schemas.microsoft.com/office/powerpoint/2010/main" val="369026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113" indent="0">
              <a:buNone/>
            </a:pPr>
            <a:r>
              <a:rPr lang="en-US" dirty="0"/>
              <a:t>Manifest-Version: 1.0</a:t>
            </a:r>
          </a:p>
          <a:p>
            <a:pPr marL="11113" indent="0">
              <a:buNone/>
            </a:pPr>
            <a:r>
              <a:rPr lang="en-US" dirty="0" err="1"/>
              <a:t>Bnd-LastModified</a:t>
            </a:r>
            <a:r>
              <a:rPr lang="en-US" dirty="0"/>
              <a:t>: 1401502217366</a:t>
            </a:r>
          </a:p>
          <a:p>
            <a:pPr marL="11113" indent="0">
              <a:buNone/>
            </a:pPr>
            <a:r>
              <a:rPr lang="en-US" dirty="0"/>
              <a:t>Build-</a:t>
            </a:r>
            <a:r>
              <a:rPr lang="en-US" dirty="0" err="1"/>
              <a:t>Jdk</a:t>
            </a:r>
            <a:r>
              <a:rPr lang="en-US" dirty="0"/>
              <a:t>: 1.7.0_55</a:t>
            </a:r>
          </a:p>
          <a:p>
            <a:pPr marL="11113" indent="0">
              <a:buNone/>
            </a:pPr>
            <a:r>
              <a:rPr lang="en-US" dirty="0"/>
              <a:t>Bundle-Activator: </a:t>
            </a:r>
            <a:r>
              <a:rPr lang="en-US" dirty="0" err="1"/>
              <a:t>com.redhat.training.osgi.basic.provider.activator.Basic</a:t>
            </a:r>
            <a:endParaRPr lang="en-US" dirty="0"/>
          </a:p>
          <a:p>
            <a:pPr marL="11113" indent="0">
              <a:buNone/>
            </a:pPr>
            <a:r>
              <a:rPr lang="en-US" dirty="0" err="1"/>
              <a:t>ServiceProviderActivator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ManifestVersion</a:t>
            </a:r>
            <a:r>
              <a:rPr lang="en-US" dirty="0"/>
              <a:t>: 2</a:t>
            </a:r>
          </a:p>
          <a:p>
            <a:pPr marL="11113" indent="0">
              <a:buNone/>
            </a:pPr>
            <a:r>
              <a:rPr lang="en-US" dirty="0"/>
              <a:t>Bundle-Name: Fuse Advanced Services - Basic Provider</a:t>
            </a:r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SymbolicName</a:t>
            </a:r>
            <a:r>
              <a:rPr lang="en-US" dirty="0"/>
              <a:t>: fuse-advanced-services-basic-provider</a:t>
            </a:r>
          </a:p>
          <a:p>
            <a:pPr marL="11113" indent="0">
              <a:buNone/>
            </a:pPr>
            <a:r>
              <a:rPr lang="en-US" dirty="0"/>
              <a:t>Bundle-Version: 1.0.0.SNAPSHOT</a:t>
            </a:r>
          </a:p>
          <a:p>
            <a:pPr marL="11113" indent="0">
              <a:buNone/>
            </a:pPr>
            <a:r>
              <a:rPr lang="en-US" dirty="0"/>
              <a:t>Created-By: Apache Maven Bundle Plugin</a:t>
            </a:r>
          </a:p>
          <a:p>
            <a:pPr marL="11113" indent="0">
              <a:buNone/>
            </a:pPr>
            <a:r>
              <a:rPr lang="en-US" dirty="0"/>
              <a:t>Export-Package: </a:t>
            </a:r>
            <a:r>
              <a:rPr lang="en-US" dirty="0" err="1"/>
              <a:t>com.redhat.training.osgi.basic.provider.service</a:t>
            </a:r>
            <a:r>
              <a:rPr lang="en-US" dirty="0"/>
              <a:t>;</a:t>
            </a:r>
          </a:p>
          <a:p>
            <a:pPr marL="11113" indent="0">
              <a:buNone/>
            </a:pPr>
            <a:r>
              <a:rPr lang="en-US" dirty="0"/>
              <a:t>version= "1.0.0.SNAPSHOT"</a:t>
            </a:r>
          </a:p>
          <a:p>
            <a:pPr marL="11113" indent="0">
              <a:buNone/>
            </a:pPr>
            <a:r>
              <a:rPr lang="en-US" dirty="0"/>
              <a:t>Import-Package: </a:t>
            </a:r>
            <a:r>
              <a:rPr lang="en-US" dirty="0" err="1"/>
              <a:t>org.osgi.framework;version</a:t>
            </a:r>
            <a:r>
              <a:rPr lang="en-US" dirty="0"/>
              <a:t>="[1.6,2)",org.slf4j;</a:t>
            </a:r>
          </a:p>
          <a:p>
            <a:pPr marL="11113" indent="0">
              <a:buNone/>
            </a:pPr>
            <a:r>
              <a:rPr lang="en-US" dirty="0"/>
              <a:t>version=" [1.7,2)"</a:t>
            </a:r>
          </a:p>
          <a:p>
            <a:pPr marL="11113" indent="0">
              <a:buNone/>
            </a:pPr>
            <a:r>
              <a:rPr lang="en-US" dirty="0"/>
              <a:t>Tool: Bnd-2.1.0.20130426-122213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Manifest</a:t>
            </a:r>
          </a:p>
        </p:txBody>
      </p:sp>
    </p:spTree>
    <p:extLst>
      <p:ext uri="{BB962C8B-B14F-4D97-AF65-F5344CB8AC3E}">
        <p14:creationId xmlns:p14="http://schemas.microsoft.com/office/powerpoint/2010/main" val="260080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99"/>
          <p:cNvSpPr/>
          <p:nvPr/>
        </p:nvSpPr>
        <p:spPr>
          <a:xfrm>
            <a:off x="1292005" y="26780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algn="ctr">
              <a:spcBef>
                <a:spcPts val="0"/>
              </a:spcBef>
              <a:buNone/>
            </a:pPr>
            <a:r>
              <a:rPr lang="en-US" sz="1400" dirty="0"/>
              <a:t>1.0</a:t>
            </a:r>
          </a:p>
        </p:txBody>
      </p:sp>
      <p:sp>
        <p:nvSpPr>
          <p:cNvPr id="9" name="Shape 600"/>
          <p:cNvSpPr/>
          <p:nvPr/>
        </p:nvSpPr>
        <p:spPr>
          <a:xfrm>
            <a:off x="1292005" y="40697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2.0</a:t>
            </a:r>
          </a:p>
        </p:txBody>
      </p:sp>
      <p:sp>
        <p:nvSpPr>
          <p:cNvPr id="10" name="Shape 601"/>
          <p:cNvSpPr/>
          <p:nvPr/>
        </p:nvSpPr>
        <p:spPr>
          <a:xfrm>
            <a:off x="5719380" y="3187525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Import-Package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[1.6,2.0]</a:t>
            </a:r>
          </a:p>
        </p:txBody>
      </p:sp>
      <p:cxnSp>
        <p:nvCxnSpPr>
          <p:cNvPr id="11" name="Shape 602"/>
          <p:cNvCxnSpPr>
            <a:stCxn id="9" idx="3"/>
          </p:cNvCxnSpPr>
          <p:nvPr/>
        </p:nvCxnSpPr>
        <p:spPr>
          <a:xfrm rot="10800000" flipH="1">
            <a:off x="3150804" y="3833499"/>
            <a:ext cx="2455199" cy="64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215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Lifecycle</a:t>
            </a:r>
          </a:p>
        </p:txBody>
      </p:sp>
      <p:pic>
        <p:nvPicPr>
          <p:cNvPr id="6" name="Shape 6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4900" y="1931153"/>
            <a:ext cx="6194199" cy="4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communicating between bundles</a:t>
            </a:r>
          </a:p>
          <a:p>
            <a:r>
              <a:rPr lang="en-US" dirty="0"/>
              <a:t>Services are plain old Java objects - POJO’s</a:t>
            </a:r>
          </a:p>
          <a:p>
            <a:pPr lvl="1"/>
            <a:r>
              <a:rPr lang="en-US" dirty="0"/>
              <a:t>API style interfaces</a:t>
            </a:r>
          </a:p>
          <a:p>
            <a:r>
              <a:rPr lang="en-US" dirty="0"/>
              <a:t>Services stored in a central service registry</a:t>
            </a:r>
          </a:p>
          <a:p>
            <a:r>
              <a:rPr lang="en-US" dirty="0"/>
              <a:t>A bundle can publish or consume services</a:t>
            </a:r>
          </a:p>
          <a:p>
            <a:r>
              <a:rPr lang="en-US" dirty="0"/>
              <a:t>Reference existing service published in the container</a:t>
            </a:r>
          </a:p>
          <a:p>
            <a:r>
              <a:rPr lang="en-US" dirty="0"/>
              <a:t>Promotes loose coupling as there is no direct connection of the producer and consumer</a:t>
            </a:r>
          </a:p>
          <a:p>
            <a:r>
              <a:rPr lang="en-US" dirty="0"/>
              <a:t>“SOA in the JVM”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57514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Bundles can register multiple services</a:t>
            </a:r>
          </a:p>
          <a:p>
            <a:pPr lvl="1"/>
            <a:r>
              <a:rPr lang="en-US" dirty="0"/>
              <a:t>Multiple implementations per service interface</a:t>
            </a:r>
          </a:p>
          <a:p>
            <a:r>
              <a:rPr lang="en-US" dirty="0"/>
              <a:t>Services can be assigned and referenced using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5" name="Shape 628"/>
          <p:cNvSpPr/>
          <p:nvPr/>
        </p:nvSpPr>
        <p:spPr>
          <a:xfrm>
            <a:off x="3465435" y="3224100"/>
            <a:ext cx="1981800" cy="924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Registry</a:t>
            </a:r>
          </a:p>
        </p:txBody>
      </p:sp>
      <p:sp>
        <p:nvSpPr>
          <p:cNvPr id="6" name="Shape 629"/>
          <p:cNvSpPr/>
          <p:nvPr/>
        </p:nvSpPr>
        <p:spPr>
          <a:xfrm>
            <a:off x="1931025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Service Provider</a:t>
            </a:r>
          </a:p>
        </p:txBody>
      </p:sp>
      <p:sp>
        <p:nvSpPr>
          <p:cNvPr id="9" name="Shape 630"/>
          <p:cNvSpPr/>
          <p:nvPr/>
        </p:nvSpPr>
        <p:spPr>
          <a:xfrm>
            <a:off x="5509914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Consumer</a:t>
            </a:r>
          </a:p>
        </p:txBody>
      </p:sp>
      <p:cxnSp>
        <p:nvCxnSpPr>
          <p:cNvPr id="10" name="Shape 631"/>
          <p:cNvCxnSpPr/>
          <p:nvPr/>
        </p:nvCxnSpPr>
        <p:spPr>
          <a:xfrm rot="10800000" flipH="1">
            <a:off x="2832862" y="4257854"/>
            <a:ext cx="711000" cy="50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32"/>
          <p:cNvCxnSpPr/>
          <p:nvPr/>
        </p:nvCxnSpPr>
        <p:spPr>
          <a:xfrm rot="10800000">
            <a:off x="5402801" y="4257033"/>
            <a:ext cx="762299" cy="5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633"/>
          <p:cNvSpPr txBox="1"/>
          <p:nvPr/>
        </p:nvSpPr>
        <p:spPr>
          <a:xfrm>
            <a:off x="2268375" y="4338500"/>
            <a:ext cx="8928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Register</a:t>
            </a:r>
          </a:p>
        </p:txBody>
      </p:sp>
      <p:sp>
        <p:nvSpPr>
          <p:cNvPr id="13" name="Shape 634"/>
          <p:cNvSpPr txBox="1"/>
          <p:nvPr/>
        </p:nvSpPr>
        <p:spPr>
          <a:xfrm>
            <a:off x="5949876" y="4338491"/>
            <a:ext cx="8025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Lookup</a:t>
            </a:r>
          </a:p>
        </p:txBody>
      </p:sp>
      <p:cxnSp>
        <p:nvCxnSpPr>
          <p:cNvPr id="14" name="Shape 635"/>
          <p:cNvCxnSpPr/>
          <p:nvPr/>
        </p:nvCxnSpPr>
        <p:spPr>
          <a:xfrm>
            <a:off x="3560766" y="5274808"/>
            <a:ext cx="18098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1027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Register a new </a:t>
            </a:r>
            <a:r>
              <a:rPr lang="en-US" dirty="0" err="1"/>
              <a:t>DataSource</a:t>
            </a:r>
            <a:r>
              <a:rPr lang="en-US" dirty="0"/>
              <a:t> for MySQL</a:t>
            </a:r>
          </a:p>
          <a:p>
            <a:pPr lvl="1"/>
            <a:r>
              <a:rPr lang="en-US" dirty="0"/>
              <a:t>Service interface (required) and optional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Practice</a:t>
            </a:r>
          </a:p>
        </p:txBody>
      </p:sp>
      <p:sp>
        <p:nvSpPr>
          <p:cNvPr id="15" name="Shape 646"/>
          <p:cNvSpPr/>
          <p:nvPr/>
        </p:nvSpPr>
        <p:spPr>
          <a:xfrm>
            <a:off x="1512800" y="3894145"/>
            <a:ext cx="2877600" cy="11846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47"/>
          <p:cNvSpPr txBox="1"/>
          <p:nvPr/>
        </p:nvSpPr>
        <p:spPr>
          <a:xfrm>
            <a:off x="1512800" y="5010095"/>
            <a:ext cx="28776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800" dirty="0"/>
              <a:t>MySQL </a:t>
            </a:r>
            <a:r>
              <a:rPr lang="en-US" sz="1800" dirty="0" err="1"/>
              <a:t>DataSource</a:t>
            </a:r>
            <a:endParaRPr lang="en-US" sz="1800" dirty="0"/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Bundle</a:t>
            </a:r>
          </a:p>
        </p:txBody>
      </p:sp>
      <p:sp>
        <p:nvSpPr>
          <p:cNvPr id="17" name="Shape 648"/>
          <p:cNvSpPr txBox="1"/>
          <p:nvPr/>
        </p:nvSpPr>
        <p:spPr>
          <a:xfrm>
            <a:off x="1512800" y="399444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/>
              <a:t>objectClass</a:t>
            </a:r>
            <a:r>
              <a:rPr lang="en-US" sz="1400" dirty="0"/>
              <a:t>=</a:t>
            </a:r>
            <a:r>
              <a:rPr lang="en-US" sz="1400" dirty="0" err="1"/>
              <a:t>javax.sql.DataSource</a:t>
            </a:r>
            <a:endParaRPr lang="en-US" sz="1400" dirty="0"/>
          </a:p>
        </p:txBody>
      </p:sp>
      <p:sp>
        <p:nvSpPr>
          <p:cNvPr id="18" name="Shape 649"/>
          <p:cNvSpPr txBox="1"/>
          <p:nvPr/>
        </p:nvSpPr>
        <p:spPr>
          <a:xfrm>
            <a:off x="1504975" y="437789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err="1"/>
              <a:t>osgi.jndi.service.name</a:t>
            </a:r>
            <a:r>
              <a:rPr lang="en-US" sz="1400" dirty="0"/>
              <a:t>=</a:t>
            </a:r>
            <a:r>
              <a:rPr lang="en-US" sz="1400" dirty="0" err="1"/>
              <a:t>jdbc</a:t>
            </a:r>
            <a:r>
              <a:rPr lang="en-US" sz="1400" dirty="0"/>
              <a:t>/</a:t>
            </a:r>
            <a:r>
              <a:rPr lang="en-US" sz="1400" dirty="0" err="1"/>
              <a:t>mysql</a:t>
            </a:r>
            <a:endParaRPr lang="en-US" sz="1400" dirty="0"/>
          </a:p>
        </p:txBody>
      </p:sp>
      <p:sp>
        <p:nvSpPr>
          <p:cNvPr id="19" name="Shape 650"/>
          <p:cNvSpPr txBox="1"/>
          <p:nvPr/>
        </p:nvSpPr>
        <p:spPr>
          <a:xfrm>
            <a:off x="5747900" y="396839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Service Interface</a:t>
            </a:r>
          </a:p>
        </p:txBody>
      </p:sp>
      <p:sp>
        <p:nvSpPr>
          <p:cNvPr id="20" name="Shape 651"/>
          <p:cNvSpPr txBox="1"/>
          <p:nvPr/>
        </p:nvSpPr>
        <p:spPr>
          <a:xfrm>
            <a:off x="5747900" y="440414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Service Properties</a:t>
            </a:r>
          </a:p>
        </p:txBody>
      </p:sp>
      <p:cxnSp>
        <p:nvCxnSpPr>
          <p:cNvPr id="21" name="Shape 652"/>
          <p:cNvCxnSpPr/>
          <p:nvPr/>
        </p:nvCxnSpPr>
        <p:spPr>
          <a:xfrm rot="10800000">
            <a:off x="4655599" y="417119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53"/>
          <p:cNvCxnSpPr/>
          <p:nvPr/>
        </p:nvCxnSpPr>
        <p:spPr>
          <a:xfrm rot="10800000">
            <a:off x="4635449" y="460694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1100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Register a second </a:t>
            </a:r>
            <a:r>
              <a:rPr lang="en-US" dirty="0" err="1"/>
              <a:t>DataSource</a:t>
            </a:r>
            <a:r>
              <a:rPr lang="en-US" dirty="0"/>
              <a:t> for 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/>
              <a:t>Unique service properties to differentiate services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Practice</a:t>
            </a:r>
          </a:p>
        </p:txBody>
      </p:sp>
      <p:sp>
        <p:nvSpPr>
          <p:cNvPr id="13" name="Shape 663"/>
          <p:cNvSpPr/>
          <p:nvPr/>
        </p:nvSpPr>
        <p:spPr>
          <a:xfrm>
            <a:off x="54092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64"/>
          <p:cNvSpPr txBox="1"/>
          <p:nvPr/>
        </p:nvSpPr>
        <p:spPr>
          <a:xfrm>
            <a:off x="5409249" y="5355145"/>
            <a:ext cx="2625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PostgreSQL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3" name="Shape 665"/>
          <p:cNvSpPr txBox="1"/>
          <p:nvPr/>
        </p:nvSpPr>
        <p:spPr>
          <a:xfrm>
            <a:off x="54092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4" name="Shape 666"/>
          <p:cNvSpPr txBox="1"/>
          <p:nvPr/>
        </p:nvSpPr>
        <p:spPr>
          <a:xfrm>
            <a:off x="54027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25" name="Shape 667"/>
          <p:cNvSpPr/>
          <p:nvPr/>
        </p:nvSpPr>
        <p:spPr>
          <a:xfrm>
            <a:off x="7690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668"/>
          <p:cNvSpPr txBox="1"/>
          <p:nvPr/>
        </p:nvSpPr>
        <p:spPr>
          <a:xfrm>
            <a:off x="769058" y="5355134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MySQL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7" name="Shape 669"/>
          <p:cNvSpPr txBox="1"/>
          <p:nvPr/>
        </p:nvSpPr>
        <p:spPr>
          <a:xfrm>
            <a:off x="7690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8" name="Shape 670"/>
          <p:cNvSpPr txBox="1"/>
          <p:nvPr/>
        </p:nvSpPr>
        <p:spPr>
          <a:xfrm>
            <a:off x="7625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</p:spTree>
    <p:extLst>
      <p:ext uri="{BB962C8B-B14F-4D97-AF65-F5344CB8AC3E}">
        <p14:creationId xmlns:p14="http://schemas.microsoft.com/office/powerpoint/2010/main" val="369247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23214" y="1508125"/>
            <a:ext cx="5304015" cy="4855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Lightweight open source Enterprise Service Bus (ESB) platform</a:t>
            </a:r>
          </a:p>
          <a:p>
            <a:endParaRPr lang="en-US" dirty="0"/>
          </a:p>
          <a:p>
            <a:r>
              <a:rPr lang="en-US" dirty="0"/>
              <a:t>Reliable Messaging</a:t>
            </a:r>
          </a:p>
          <a:p>
            <a:endParaRPr lang="en-US" dirty="0"/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150+ Connectors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Mediation</a:t>
            </a:r>
          </a:p>
          <a:p>
            <a:pPr lvl="1"/>
            <a:endParaRPr lang="en-US" dirty="0"/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On premise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Cloud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4C77-230C-C54D-A837-FBC84D13D1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JBoss</a:t>
            </a:r>
            <a:r>
              <a:rPr lang="en-US" dirty="0"/>
              <a:t> Fuse?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" name="Shape 4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4026" y="2324100"/>
            <a:ext cx="3066799" cy="3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81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 the MySQL service using an LDAP filter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Practice</a:t>
            </a:r>
          </a:p>
        </p:txBody>
      </p:sp>
      <p:sp>
        <p:nvSpPr>
          <p:cNvPr id="15" name="Shape 680"/>
          <p:cNvSpPr/>
          <p:nvPr/>
        </p:nvSpPr>
        <p:spPr>
          <a:xfrm>
            <a:off x="54092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81"/>
          <p:cNvSpPr txBox="1"/>
          <p:nvPr/>
        </p:nvSpPr>
        <p:spPr>
          <a:xfrm>
            <a:off x="5573118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err="1"/>
              <a:t>Postgres</a:t>
            </a:r>
            <a:r>
              <a:rPr lang="en-US" sz="1600" dirty="0"/>
              <a:t>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17" name="Shape 682"/>
          <p:cNvSpPr txBox="1"/>
          <p:nvPr/>
        </p:nvSpPr>
        <p:spPr>
          <a:xfrm>
            <a:off x="54092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18" name="Shape 683"/>
          <p:cNvSpPr txBox="1"/>
          <p:nvPr/>
        </p:nvSpPr>
        <p:spPr>
          <a:xfrm>
            <a:off x="54027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19" name="Shape 684"/>
          <p:cNvSpPr/>
          <p:nvPr/>
        </p:nvSpPr>
        <p:spPr>
          <a:xfrm>
            <a:off x="7690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85"/>
          <p:cNvSpPr txBox="1"/>
          <p:nvPr/>
        </p:nvSpPr>
        <p:spPr>
          <a:xfrm>
            <a:off x="864643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MySQL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21" name="Shape 686"/>
          <p:cNvSpPr txBox="1"/>
          <p:nvPr/>
        </p:nvSpPr>
        <p:spPr>
          <a:xfrm>
            <a:off x="7690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2" name="Shape 687"/>
          <p:cNvSpPr txBox="1"/>
          <p:nvPr/>
        </p:nvSpPr>
        <p:spPr>
          <a:xfrm>
            <a:off x="7625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  <p:sp>
        <p:nvSpPr>
          <p:cNvPr id="29" name="Shape 688"/>
          <p:cNvSpPr/>
          <p:nvPr/>
        </p:nvSpPr>
        <p:spPr>
          <a:xfrm>
            <a:off x="3032500" y="2944977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689"/>
          <p:cNvSpPr txBox="1"/>
          <p:nvPr/>
        </p:nvSpPr>
        <p:spPr>
          <a:xfrm>
            <a:off x="3141748" y="3873192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Consumer Bundle</a:t>
            </a:r>
          </a:p>
        </p:txBody>
      </p:sp>
      <p:sp>
        <p:nvSpPr>
          <p:cNvPr id="31" name="Shape 690"/>
          <p:cNvSpPr txBox="1"/>
          <p:nvPr/>
        </p:nvSpPr>
        <p:spPr>
          <a:xfrm>
            <a:off x="3025975" y="3143345"/>
            <a:ext cx="2801699" cy="58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serviceFilter=(&amp;(objectClass=javax.sql.DataSource)(org.jndi.service.name=jdbc/mysql)</a:t>
            </a:r>
          </a:p>
        </p:txBody>
      </p:sp>
      <p:cxnSp>
        <p:nvCxnSpPr>
          <p:cNvPr id="32" name="Shape 691"/>
          <p:cNvCxnSpPr>
            <a:stCxn id="30" idx="2"/>
            <a:endCxn id="22" idx="3"/>
          </p:cNvCxnSpPr>
          <p:nvPr/>
        </p:nvCxnSpPr>
        <p:spPr>
          <a:xfrm rot="5400000">
            <a:off x="3351787" y="4426128"/>
            <a:ext cx="1203749" cy="77887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4465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externalized values to be injected into components</a:t>
            </a:r>
          </a:p>
          <a:p>
            <a:r>
              <a:rPr lang="en-US" dirty="0"/>
              <a:t>Configuration files (with .</a:t>
            </a:r>
            <a:r>
              <a:rPr lang="en-US" dirty="0" err="1"/>
              <a:t>cfg</a:t>
            </a:r>
            <a:r>
              <a:rPr lang="en-US" dirty="0"/>
              <a:t> extension) are scanned from the $FUSE_HOME/</a:t>
            </a:r>
            <a:r>
              <a:rPr lang="en-US" dirty="0" err="1"/>
              <a:t>etc</a:t>
            </a:r>
            <a:r>
              <a:rPr lang="en-US" dirty="0"/>
              <a:t>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of the file (excluding extension) is used as the Persistent Identifier (PID) to define a group of configurations</a:t>
            </a:r>
          </a:p>
          <a:p>
            <a:r>
              <a:rPr lang="en-US" dirty="0"/>
              <a:t>Configuration files and their attributes can be managed from the Fuse CLI</a:t>
            </a:r>
          </a:p>
          <a:p>
            <a:r>
              <a:rPr lang="en-US" dirty="0"/>
              <a:t>A </a:t>
            </a:r>
            <a:r>
              <a:rPr lang="en-US" dirty="0" err="1"/>
              <a:t>ManagedService</a:t>
            </a:r>
            <a:r>
              <a:rPr lang="en-US" dirty="0"/>
              <a:t> can be used to track when the configuration file changes and to update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Admin</a:t>
            </a:r>
            <a:endParaRPr lang="en-US" dirty="0"/>
          </a:p>
        </p:txBody>
      </p:sp>
      <p:pic>
        <p:nvPicPr>
          <p:cNvPr id="23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156" y="3013861"/>
            <a:ext cx="4984545" cy="92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paradigm (also known as Inversion of Control [</a:t>
            </a:r>
            <a:r>
              <a:rPr lang="en-US" dirty="0" err="1"/>
              <a:t>IoC</a:t>
            </a:r>
            <a:r>
              <a:rPr lang="en-US" dirty="0"/>
              <a:t>]) for initializing and configuring applications </a:t>
            </a:r>
          </a:p>
          <a:p>
            <a:endParaRPr lang="en-US" dirty="0"/>
          </a:p>
          <a:p>
            <a:r>
              <a:rPr lang="en-US" dirty="0"/>
              <a:t>Configuration files written in XML declare the components</a:t>
            </a:r>
          </a:p>
          <a:p>
            <a:pPr lvl="1"/>
            <a:r>
              <a:rPr lang="en-US" dirty="0"/>
              <a:t>Instantiate Java classes</a:t>
            </a:r>
          </a:p>
          <a:p>
            <a:pPr lvl="1"/>
            <a:r>
              <a:rPr lang="en-US" dirty="0"/>
              <a:t>Constructor arguments and object setters are used to configure class values</a:t>
            </a:r>
          </a:p>
          <a:p>
            <a:endParaRPr lang="en-US" dirty="0"/>
          </a:p>
          <a:p>
            <a:r>
              <a:rPr lang="en-US" dirty="0"/>
              <a:t>Reduces the amount of code that is required to configure the application environment</a:t>
            </a:r>
          </a:p>
          <a:p>
            <a:endParaRPr lang="en-US" dirty="0"/>
          </a:p>
          <a:p>
            <a:r>
              <a:rPr lang="en-US" dirty="0"/>
              <a:t>Supported technologies</a:t>
            </a:r>
          </a:p>
          <a:p>
            <a:pPr lvl="1"/>
            <a:r>
              <a:rPr lang="en-US" dirty="0"/>
              <a:t>Blueprint</a:t>
            </a:r>
          </a:p>
          <a:p>
            <a:pPr lvl="1"/>
            <a:r>
              <a:rPr lang="en-US" dirty="0"/>
              <a:t>Spring DM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7943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Dependency Injection framework for </a:t>
            </a:r>
            <a:r>
              <a:rPr lang="en-US" dirty="0" err="1"/>
              <a:t>OSGi</a:t>
            </a:r>
            <a:endParaRPr lang="en-US" dirty="0"/>
          </a:p>
          <a:p>
            <a:r>
              <a:rPr lang="en-US" dirty="0"/>
              <a:t>Fuse uses the Blueprint implementation from the Apache Aries project</a:t>
            </a:r>
          </a:p>
          <a:p>
            <a:r>
              <a:rPr lang="en-US" dirty="0"/>
              <a:t>Similar syntax to Spring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68060"/>
              </p:ext>
            </p:extLst>
          </p:nvPr>
        </p:nvGraphicFramePr>
        <p:xfrm>
          <a:off x="723733" y="3991366"/>
          <a:ext cx="7988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constructor-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5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499" y="1506538"/>
            <a:ext cx="8826501" cy="4862512"/>
          </a:xfrm>
        </p:spPr>
        <p:txBody>
          <a:bodyPr>
            <a:normAutofit fontScale="92500" lnSpcReduction="20000"/>
          </a:bodyPr>
          <a:lstStyle/>
          <a:p>
            <a:pPr marL="11113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persistent-id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update-strategy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redhat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Bean --&gt;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com.redhat.fuse.bootcamp.HelloBean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${secret}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 Example</a:t>
            </a:r>
          </a:p>
        </p:txBody>
      </p:sp>
    </p:spTree>
    <p:extLst>
      <p:ext uri="{BB962C8B-B14F-4D97-AF65-F5344CB8AC3E}">
        <p14:creationId xmlns:p14="http://schemas.microsoft.com/office/powerpoint/2010/main" val="352335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reporting tool. Plays a role in almost every step of the Fuse development lifecycle</a:t>
            </a:r>
          </a:p>
          <a:p>
            <a:endParaRPr lang="en-US" dirty="0"/>
          </a:p>
          <a:p>
            <a:r>
              <a:rPr lang="en-US" dirty="0"/>
              <a:t> Project </a:t>
            </a:r>
            <a:r>
              <a:rPr lang="en-US" dirty="0" err="1"/>
              <a:t>templating</a:t>
            </a:r>
            <a:r>
              <a:rPr lang="en-US" dirty="0"/>
              <a:t> (archetypes) and organization </a:t>
            </a:r>
          </a:p>
          <a:p>
            <a:endParaRPr lang="en-US" dirty="0"/>
          </a:p>
          <a:p>
            <a:r>
              <a:rPr lang="en-US" dirty="0"/>
              <a:t> Compilation of Java </a:t>
            </a:r>
            <a:r>
              <a:rPr lang="en-US" dirty="0" err="1"/>
              <a:t>bytecode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 Generation of </a:t>
            </a:r>
            <a:r>
              <a:rPr lang="en-US" dirty="0" err="1"/>
              <a:t>OSGi</a:t>
            </a:r>
            <a:r>
              <a:rPr lang="en-US" dirty="0"/>
              <a:t> bundle metadata</a:t>
            </a:r>
          </a:p>
          <a:p>
            <a:pPr lvl="1"/>
            <a:r>
              <a:rPr lang="en-US" dirty="0"/>
              <a:t>maven-bundle-plugin</a:t>
            </a:r>
          </a:p>
          <a:p>
            <a:endParaRPr lang="en-US" dirty="0"/>
          </a:p>
          <a:p>
            <a:r>
              <a:rPr lang="en-US" dirty="0"/>
              <a:t>Provisioning of Fuse container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40235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Deployment of applications through the use of “features”</a:t>
            </a:r>
          </a:p>
          <a:p>
            <a:endParaRPr lang="en-US" dirty="0"/>
          </a:p>
          <a:p>
            <a:r>
              <a:rPr lang="en-US" b="1" dirty="0"/>
              <a:t>Repository</a:t>
            </a:r>
            <a:r>
              <a:rPr lang="en-US" dirty="0"/>
              <a:t> – XML descriptor defining a list of features (applications)</a:t>
            </a:r>
          </a:p>
          <a:p>
            <a:endParaRPr lang="en-US" dirty="0"/>
          </a:p>
          <a:p>
            <a:r>
              <a:rPr lang="en-US" b="1" dirty="0"/>
              <a:t>Bundles</a:t>
            </a:r>
            <a:r>
              <a:rPr lang="en-US" dirty="0"/>
              <a:t> - Primary unit of deployment in an </a:t>
            </a:r>
            <a:r>
              <a:rPr lang="en-US" dirty="0" err="1"/>
              <a:t>OSGi</a:t>
            </a:r>
            <a:r>
              <a:rPr lang="en-US" dirty="0"/>
              <a:t> environment</a:t>
            </a:r>
          </a:p>
          <a:p>
            <a:endParaRPr lang="en-US" dirty="0"/>
          </a:p>
          <a:p>
            <a:r>
              <a:rPr lang="en-US" b="1" dirty="0"/>
              <a:t>Configurations</a:t>
            </a:r>
            <a:r>
              <a:rPr lang="en-US" dirty="0"/>
              <a:t>– Deployment configuration of the Configuration Admin service</a:t>
            </a:r>
          </a:p>
          <a:p>
            <a:endParaRPr lang="en-US" dirty="0"/>
          </a:p>
          <a:p>
            <a:r>
              <a:rPr lang="en-US" b="1" dirty="0"/>
              <a:t>Configuration Files </a:t>
            </a:r>
            <a:r>
              <a:rPr lang="en-US" dirty="0"/>
              <a:t>– Externalized properties for the Configuration Admin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25714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resolving remote resources to provision the Fuse container.</a:t>
            </a:r>
          </a:p>
          <a:p>
            <a:endParaRPr lang="en-US" dirty="0"/>
          </a:p>
          <a:p>
            <a:r>
              <a:rPr lang="en-US" b="1" dirty="0"/>
              <a:t>file</a:t>
            </a:r>
            <a:r>
              <a:rPr lang="en-US" dirty="0"/>
              <a:t>:///var/local/fuse/fuse-bootcamp-bundle-1.0.0-SNAPSHOT.jar</a:t>
            </a:r>
          </a:p>
          <a:p>
            <a:endParaRPr lang="en-US" dirty="0"/>
          </a:p>
          <a:p>
            <a:r>
              <a:rPr lang="en-US" b="1" dirty="0"/>
              <a:t>http</a:t>
            </a:r>
            <a:r>
              <a:rPr lang="en-US" dirty="0"/>
              <a:t>://</a:t>
            </a:r>
            <a:r>
              <a:rPr lang="en-US" dirty="0" err="1"/>
              <a:t>repository.jboss.org</a:t>
            </a:r>
            <a:r>
              <a:rPr lang="en-US" dirty="0"/>
              <a:t>/nexus/content/groups/public/com/</a:t>
            </a:r>
            <a:r>
              <a:rPr lang="en-US" dirty="0" err="1"/>
              <a:t>redhat</a:t>
            </a:r>
            <a:r>
              <a:rPr lang="en-US" dirty="0"/>
              <a:t>/fuse/fuse-</a:t>
            </a:r>
            <a:r>
              <a:rPr lang="en-US" dirty="0" err="1"/>
              <a:t>bootcamp</a:t>
            </a:r>
            <a:r>
              <a:rPr lang="en-US" dirty="0"/>
              <a:t>-bundle/1.0.0-SNAPSHOT/fuse-bootcamp-bundle-1.0.0-SNAPSHOT.jar</a:t>
            </a:r>
          </a:p>
          <a:p>
            <a:endParaRPr lang="en-US" dirty="0"/>
          </a:p>
          <a:p>
            <a:r>
              <a:rPr lang="en-US" b="1" dirty="0" err="1"/>
              <a:t>mvn</a:t>
            </a:r>
            <a:r>
              <a:rPr lang="en-US" dirty="0" err="1"/>
              <a:t>:com.redhat.fuse</a:t>
            </a:r>
            <a:r>
              <a:rPr lang="en-US" dirty="0"/>
              <a:t>/fuse-</a:t>
            </a:r>
            <a:r>
              <a:rPr lang="en-US" dirty="0" err="1"/>
              <a:t>bootcamp</a:t>
            </a:r>
            <a:r>
              <a:rPr lang="en-US" dirty="0"/>
              <a:t>-bundle/1.0.0-SNAPSHOT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Handlers</a:t>
            </a:r>
          </a:p>
        </p:txBody>
      </p:sp>
    </p:spTree>
    <p:extLst>
      <p:ext uri="{BB962C8B-B14F-4D97-AF65-F5344CB8AC3E}">
        <p14:creationId xmlns:p14="http://schemas.microsoft.com/office/powerpoint/2010/main" val="134003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-features-${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”(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camel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&lt;/feature&gt;</a:t>
            </a:r>
          </a:p>
          <a:p>
            <a:pPr marL="1111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camel-blueprint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&lt;/feature&gt;</a:t>
            </a:r>
          </a:p>
          <a:p>
            <a:pPr marL="1111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com.redhat.fuse.bootcamp.bundle.cfg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&lt;bundle&gt;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&lt;/bundle&gt;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&lt;/feature&gt;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&lt;/features&gt;</a:t>
            </a:r>
          </a:p>
          <a:p>
            <a:pPr marL="1111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File Example</a:t>
            </a:r>
          </a:p>
        </p:txBody>
      </p:sp>
    </p:spTree>
    <p:extLst>
      <p:ext uri="{BB962C8B-B14F-4D97-AF65-F5344CB8AC3E}">
        <p14:creationId xmlns:p14="http://schemas.microsoft.com/office/powerpoint/2010/main" val="288031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Web interface to configure and manage core components of Fuse.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/>
              <a:t> Components</a:t>
            </a:r>
          </a:p>
          <a:p>
            <a:pPr lvl="1"/>
            <a:r>
              <a:rPr lang="en-US" dirty="0" err="1"/>
              <a:t>ActiveMQ</a:t>
            </a:r>
            <a:endParaRPr lang="en-US" dirty="0"/>
          </a:p>
          <a:p>
            <a:pPr lvl="1"/>
            <a:r>
              <a:rPr lang="en-US" dirty="0"/>
              <a:t>Camel</a:t>
            </a:r>
          </a:p>
          <a:p>
            <a:pPr lvl="1"/>
            <a:r>
              <a:rPr lang="en-US" dirty="0"/>
              <a:t>JMX</a:t>
            </a:r>
          </a:p>
          <a:p>
            <a:pPr lvl="1"/>
            <a:r>
              <a:rPr lang="en-US" dirty="0" err="1"/>
              <a:t>OSGi</a:t>
            </a:r>
            <a:endParaRPr lang="en-US" dirty="0"/>
          </a:p>
          <a:p>
            <a:pPr lvl="1"/>
            <a:r>
              <a:rPr lang="en-US" dirty="0"/>
              <a:t>Log viewer</a:t>
            </a:r>
          </a:p>
          <a:p>
            <a:pPr lvl="1"/>
            <a:r>
              <a:rPr lang="en-US" dirty="0"/>
              <a:t>Emulated </a:t>
            </a:r>
            <a:r>
              <a:rPr lang="en-US" dirty="0" err="1"/>
              <a:t>Karaf</a:t>
            </a:r>
            <a:r>
              <a:rPr lang="en-US" dirty="0"/>
              <a:t> terminal</a:t>
            </a:r>
          </a:p>
          <a:p>
            <a:pPr marL="11113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Hawtio</a:t>
            </a:r>
            <a:r>
              <a:rPr lang="en-US" dirty="0"/>
              <a:t> – Underlying project of the Fuse Management Console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Management Console (</a:t>
            </a:r>
            <a:r>
              <a:rPr lang="en-US" dirty="0" err="1"/>
              <a:t>Hawtio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23214" y="1508125"/>
            <a:ext cx="5304015" cy="4855464"/>
          </a:xfrm>
        </p:spPr>
        <p:txBody>
          <a:bodyPr>
            <a:normAutofit/>
          </a:bodyPr>
          <a:lstStyle/>
          <a:p>
            <a:r>
              <a:rPr lang="en-US" dirty="0"/>
              <a:t>Connect large systems together</a:t>
            </a:r>
          </a:p>
          <a:p>
            <a:endParaRPr lang="en-US" dirty="0"/>
          </a:p>
          <a:p>
            <a:r>
              <a:rPr lang="en-US" dirty="0"/>
              <a:t>Integrate legacy software with new software</a:t>
            </a:r>
          </a:p>
          <a:p>
            <a:endParaRPr lang="en-US" dirty="0"/>
          </a:p>
          <a:p>
            <a:r>
              <a:rPr lang="en-US" dirty="0"/>
              <a:t>Manage large scale deployments by splitting the load into manageable services</a:t>
            </a:r>
          </a:p>
          <a:p>
            <a:pPr lvl="1"/>
            <a:endParaRPr lang="en-US" dirty="0"/>
          </a:p>
          <a:p>
            <a:r>
              <a:rPr lang="en-US" dirty="0"/>
              <a:t>Easily create running applications with as little as a few lines of XML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4C77-230C-C54D-A837-FBC84D13D1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JBoss</a:t>
            </a:r>
            <a:r>
              <a:rPr lang="en-US" dirty="0"/>
              <a:t> Fuse?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" name="Shape 4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4026" y="2324100"/>
            <a:ext cx="3066799" cy="3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057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Management Console (</a:t>
            </a:r>
            <a:r>
              <a:rPr lang="en-US" dirty="0" err="1"/>
              <a:t>Hawtio</a:t>
            </a:r>
            <a:r>
              <a:rPr lang="en-US" dirty="0"/>
              <a:t>)</a:t>
            </a:r>
          </a:p>
        </p:txBody>
      </p:sp>
      <p:pic>
        <p:nvPicPr>
          <p:cNvPr id="5" name="Shape 78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-5021" b="-5021"/>
          <a:stretch/>
        </p:blipFill>
        <p:spPr>
          <a:xfrm>
            <a:off x="418011" y="1506538"/>
            <a:ext cx="8368937" cy="486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8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Mailman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Camel</a:t>
            </a:r>
          </a:p>
        </p:txBody>
      </p:sp>
    </p:spTree>
    <p:extLst>
      <p:ext uri="{BB962C8B-B14F-4D97-AF65-F5344CB8AC3E}">
        <p14:creationId xmlns:p14="http://schemas.microsoft.com/office/powerpoint/2010/main" val="207086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integration framework</a:t>
            </a:r>
          </a:p>
          <a:p>
            <a:endParaRPr lang="en-US" dirty="0"/>
          </a:p>
          <a:p>
            <a:r>
              <a:rPr lang="en-US" dirty="0"/>
              <a:t>A routing engine builder</a:t>
            </a:r>
          </a:p>
          <a:p>
            <a:endParaRPr lang="en-US" dirty="0"/>
          </a:p>
          <a:p>
            <a:r>
              <a:rPr lang="en-US" dirty="0"/>
              <a:t>Allows users to define routing rules</a:t>
            </a:r>
          </a:p>
          <a:p>
            <a:endParaRPr lang="en-US" dirty="0"/>
          </a:p>
          <a:p>
            <a:r>
              <a:rPr lang="en-US" dirty="0"/>
              <a:t>Allows users to decide from which sources to accept messages</a:t>
            </a:r>
          </a:p>
          <a:p>
            <a:endParaRPr lang="en-US" dirty="0"/>
          </a:p>
          <a:p>
            <a:r>
              <a:rPr lang="en-US" dirty="0"/>
              <a:t>Allows users to determine how to process and send those messages to other destinations</a:t>
            </a:r>
          </a:p>
          <a:p>
            <a:endParaRPr lang="en-US" dirty="0"/>
          </a:p>
          <a:p>
            <a:r>
              <a:rPr lang="en-US" dirty="0"/>
              <a:t>Uses an integration language that allows users to define complex routing rules</a:t>
            </a:r>
          </a:p>
          <a:p>
            <a:endParaRPr lang="en-US" dirty="0"/>
          </a:p>
          <a:p>
            <a:r>
              <a:rPr lang="en-US" dirty="0"/>
              <a:t>Makes no assumptions about the type of data that needs to be processed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Camel</a:t>
            </a:r>
          </a:p>
        </p:txBody>
      </p:sp>
    </p:spTree>
    <p:extLst>
      <p:ext uri="{BB962C8B-B14F-4D97-AF65-F5344CB8AC3E}">
        <p14:creationId xmlns:p14="http://schemas.microsoft.com/office/powerpoint/2010/main" val="2760647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design patterns that are used to solve common problems within messaging</a:t>
            </a:r>
          </a:p>
          <a:p>
            <a:endParaRPr lang="en-US" dirty="0"/>
          </a:p>
          <a:p>
            <a:r>
              <a:rPr lang="en-US" dirty="0"/>
              <a:t>Are used to solve integration and routing problems</a:t>
            </a:r>
          </a:p>
          <a:p>
            <a:endParaRPr lang="en-US" dirty="0"/>
          </a:p>
          <a:p>
            <a:r>
              <a:rPr lang="en-US" dirty="0"/>
              <a:t>While components are typically used at the start and exit points within a route, EIPs are exclusively used within the routes themselves</a:t>
            </a:r>
          </a:p>
          <a:p>
            <a:endParaRPr lang="en-US" dirty="0"/>
          </a:p>
          <a:p>
            <a:r>
              <a:rPr lang="en-US" dirty="0"/>
              <a:t>EIPs are like design patterns from object oriented programming, but for the enterprise integration world</a:t>
            </a:r>
          </a:p>
          <a:p>
            <a:endParaRPr lang="en-US" dirty="0"/>
          </a:p>
          <a:p>
            <a:r>
              <a:rPr lang="en-US" dirty="0"/>
              <a:t>Use Camel’s built-in EIP implementations rather than creating your own</a:t>
            </a:r>
          </a:p>
          <a:p>
            <a:endParaRPr lang="en-US" dirty="0"/>
          </a:p>
          <a:p>
            <a:r>
              <a:rPr lang="en-US" dirty="0"/>
              <a:t>Camel implements most EIPs as easy-to-use DSL terms, which allows you to focus on the actual business problem rather than the integration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65790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typically the entrance and exit points for a route</a:t>
            </a:r>
          </a:p>
          <a:p>
            <a:r>
              <a:rPr lang="en-US" dirty="0"/>
              <a:t>Are the primary extension point in Camel</a:t>
            </a:r>
          </a:p>
          <a:p>
            <a:r>
              <a:rPr lang="en-US" dirty="0"/>
              <a:t>Allow you to bridge to many different APIs, protocols, data formats, and so on</a:t>
            </a:r>
          </a:p>
          <a:p>
            <a:r>
              <a:rPr lang="en-US" dirty="0"/>
              <a:t>The main responsibility of a component is to be a factory for endpoints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Components</a:t>
            </a:r>
          </a:p>
        </p:txBody>
      </p:sp>
      <p:pic>
        <p:nvPicPr>
          <p:cNvPr id="6" name="Shape 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60912"/>
            <a:ext cx="7467600" cy="132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19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Camel has different syntax based on the Domain Specific Language (DSL)</a:t>
            </a:r>
          </a:p>
          <a:p>
            <a:endParaRPr lang="en-US" dirty="0"/>
          </a:p>
          <a:p>
            <a:r>
              <a:rPr lang="en-US" dirty="0"/>
              <a:t>Java allows for more powerful and customized code within workflows</a:t>
            </a:r>
          </a:p>
          <a:p>
            <a:endParaRPr lang="en-US" dirty="0"/>
          </a:p>
          <a:p>
            <a:r>
              <a:rPr lang="en-US" dirty="0"/>
              <a:t>XML allows for easy simple set up of routes</a:t>
            </a:r>
          </a:p>
          <a:p>
            <a:endParaRPr lang="en-US" dirty="0"/>
          </a:p>
          <a:p>
            <a:r>
              <a:rPr lang="en-US" dirty="0"/>
              <a:t>Both can be used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Syntax</a:t>
            </a:r>
          </a:p>
        </p:txBody>
      </p:sp>
    </p:spTree>
    <p:extLst>
      <p:ext uri="{BB962C8B-B14F-4D97-AF65-F5344CB8AC3E}">
        <p14:creationId xmlns:p14="http://schemas.microsoft.com/office/powerpoint/2010/main" val="2857641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5269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XML</a:t>
            </a:r>
          </a:p>
          <a:p>
            <a:endParaRPr lang="en-US" dirty="0"/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&lt;blueprint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2900" dirty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solidFill>
                  <a:srgbClr val="0070C0"/>
                </a:solidFill>
                <a:latin typeface="Courier New"/>
                <a:cs typeface="Courier New"/>
              </a:rPr>
              <a:t>http://www.osgi.org/xmlns/blueprint/v1.0.0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29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2900" dirty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solidFill>
                  <a:srgbClr val="0070C0"/>
                </a:solidFill>
                <a:latin typeface="Courier New"/>
                <a:cs typeface="Courier New"/>
              </a:rPr>
              <a:t>http://camel.apache.org/schema/blueprint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&lt;route&gt;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&lt;from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2900" dirty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		  &lt;transform&gt;</a:t>
            </a: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          &lt;simple&gt;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“</a:t>
            </a:r>
            <a:r>
              <a:rPr lang="en-US" sz="2900" dirty="0">
                <a:solidFill>
                  <a:srgbClr val="0070C0"/>
                </a:solidFill>
                <a:latin typeface="Courier New"/>
                <a:cs typeface="Courier New"/>
              </a:rPr>
              <a:t>Hello World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&lt;/simple&gt;</a:t>
            </a: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        &lt;/transform&gt;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&lt;to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2900" dirty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&lt;/route&gt;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</a:t>
            </a:r>
            <a:r>
              <a:rPr lang="en-US" sz="29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endParaRPr lang="en-US" sz="2900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&lt;/blueprint&gt;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Syntax</a:t>
            </a:r>
          </a:p>
        </p:txBody>
      </p:sp>
    </p:spTree>
    <p:extLst>
      <p:ext uri="{BB962C8B-B14F-4D97-AF65-F5344CB8AC3E}">
        <p14:creationId xmlns:p14="http://schemas.microsoft.com/office/powerpoint/2010/main" val="2120147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</a:t>
            </a:r>
          </a:p>
          <a:p>
            <a:endParaRPr lang="en-US" dirty="0"/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org.apache.camel.builder.RouteBuilder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MyRouteBuilder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extends </a:t>
            </a:r>
            <a:r>
              <a:rPr lang="en-US" dirty="0" err="1">
                <a:latin typeface="Courier New"/>
                <a:cs typeface="Courier New"/>
              </a:rPr>
              <a:t>RouteBuilder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1111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void </a:t>
            </a:r>
            <a:r>
              <a:rPr lang="en-US" dirty="0">
                <a:latin typeface="Courier New"/>
                <a:cs typeface="Courier New"/>
              </a:rPr>
              <a:t>configure() {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from(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.transform().simple(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“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Hello World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.to(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Syntax</a:t>
            </a:r>
          </a:p>
        </p:txBody>
      </p:sp>
    </p:spTree>
    <p:extLst>
      <p:ext uri="{BB962C8B-B14F-4D97-AF65-F5344CB8AC3E}">
        <p14:creationId xmlns:p14="http://schemas.microsoft.com/office/powerpoint/2010/main" val="962960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/>
          </a:p>
          <a:p>
            <a:r>
              <a:rPr lang="en-US" dirty="0"/>
              <a:t>Manage contexts and routes</a:t>
            </a:r>
          </a:p>
          <a:p>
            <a:endParaRPr lang="en-US" dirty="0"/>
          </a:p>
          <a:p>
            <a:r>
              <a:rPr lang="en-US" dirty="0"/>
              <a:t>View metrics</a:t>
            </a:r>
          </a:p>
          <a:p>
            <a:endParaRPr lang="en-US" dirty="0"/>
          </a:p>
          <a:p>
            <a:r>
              <a:rPr lang="en-US" dirty="0"/>
              <a:t>Trace and debug routes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in the Fuse Management Console</a:t>
            </a:r>
          </a:p>
        </p:txBody>
      </p:sp>
    </p:spTree>
    <p:extLst>
      <p:ext uri="{BB962C8B-B14F-4D97-AF65-F5344CB8AC3E}">
        <p14:creationId xmlns:p14="http://schemas.microsoft.com/office/powerpoint/2010/main" val="2225482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in the Fuse Management Console</a:t>
            </a:r>
          </a:p>
        </p:txBody>
      </p:sp>
      <p:pic>
        <p:nvPicPr>
          <p:cNvPr id="5" name="Shape 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93" y="1506538"/>
            <a:ext cx="7843709" cy="480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5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utilizes a number of Open Source projects as its backbone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dirty="0"/>
              <a:t> Fuse Core Components</a:t>
            </a:r>
          </a:p>
        </p:txBody>
      </p:sp>
      <p:pic>
        <p:nvPicPr>
          <p:cNvPr id="5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9306" y="3179179"/>
            <a:ext cx="2124084" cy="63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75" y="4709477"/>
            <a:ext cx="1382579" cy="139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30" y="5451398"/>
            <a:ext cx="2375531" cy="77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64" y="4867453"/>
            <a:ext cx="1887876" cy="85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25" y="2382516"/>
            <a:ext cx="1922229" cy="169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17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Mailbox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CXF</a:t>
            </a:r>
          </a:p>
        </p:txBody>
      </p:sp>
    </p:spTree>
    <p:extLst>
      <p:ext uri="{BB962C8B-B14F-4D97-AF65-F5344CB8AC3E}">
        <p14:creationId xmlns:p14="http://schemas.microsoft.com/office/powerpoint/2010/main" val="103791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CXF consumer is message payload agnostic</a:t>
            </a:r>
          </a:p>
          <a:p>
            <a:endParaRPr lang="en-US" dirty="0"/>
          </a:p>
          <a:p>
            <a:r>
              <a:rPr lang="en-US" dirty="0"/>
              <a:t>Can use a multitude of transports to consume web services</a:t>
            </a:r>
          </a:p>
          <a:p>
            <a:endParaRPr lang="en-US" dirty="0"/>
          </a:p>
          <a:p>
            <a:r>
              <a:rPr lang="en-US" dirty="0"/>
              <a:t>The bean component's configuration is simple</a:t>
            </a:r>
          </a:p>
          <a:p>
            <a:endParaRPr lang="en-US" dirty="0"/>
          </a:p>
          <a:p>
            <a:r>
              <a:rPr lang="en-US" dirty="0"/>
              <a:t>Provides the fastest method to implement web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CXF</a:t>
            </a:r>
          </a:p>
        </p:txBody>
      </p:sp>
    </p:spTree>
    <p:extLst>
      <p:ext uri="{BB962C8B-B14F-4D97-AF65-F5344CB8AC3E}">
        <p14:creationId xmlns:p14="http://schemas.microsoft.com/office/powerpoint/2010/main" val="1500956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486251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	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cxf:cxfEndpoint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routerEndpoint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		address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"http://localhost:9003/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RouterPort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serviceClass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org.apache.hello_world_soap_http.GreeterImpl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cxf:cxfEndpoint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serviceEndpoint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		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address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"http://localhost:9000/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SoapContext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SoapPort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wsdlURL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testutils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hello_world.wsdl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serviceClass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org.apache.hello_world_soap_http.Greeter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endpointName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"s:SoapPort"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serviceName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"s:SOAPService"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xmlns:s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"http://apache.org/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hello_world_soap_http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"camel"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"http://camel.apache.org/schema/spring"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&lt;route&gt;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  &lt;from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cxf:bean:routerEndpoint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  &lt;to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cxf:bean:serviceEndpoint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&lt;/route&gt;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&lt;/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CXF Syntax</a:t>
            </a:r>
          </a:p>
        </p:txBody>
      </p:sp>
    </p:spTree>
    <p:extLst>
      <p:ext uri="{BB962C8B-B14F-4D97-AF65-F5344CB8AC3E}">
        <p14:creationId xmlns:p14="http://schemas.microsoft.com/office/powerpoint/2010/main" val="1534511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Post Office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dirty="0"/>
              <a:t> A-MQ (Apache </a:t>
            </a:r>
            <a:r>
              <a:rPr lang="en-US" dirty="0" err="1"/>
              <a:t>ActiveMQ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20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level messaging platform</a:t>
            </a:r>
          </a:p>
          <a:p>
            <a:endParaRPr lang="en-US" dirty="0"/>
          </a:p>
          <a:p>
            <a:r>
              <a:rPr lang="en-US" dirty="0"/>
              <a:t>Designed for high performance clustering, client-server, peer based communication</a:t>
            </a:r>
          </a:p>
          <a:p>
            <a:endParaRPr lang="en-US" dirty="0"/>
          </a:p>
          <a:p>
            <a:r>
              <a:rPr lang="en-US" dirty="0"/>
              <a:t>Supports a variety of Cross Language Clients and Protocols</a:t>
            </a:r>
          </a:p>
          <a:p>
            <a:endParaRPr lang="en-US" dirty="0"/>
          </a:p>
          <a:p>
            <a:r>
              <a:rPr lang="en-US" dirty="0"/>
              <a:t>Easy to use with Enterprise Integration Patterns</a:t>
            </a:r>
          </a:p>
          <a:p>
            <a:endParaRPr lang="en-US" dirty="0"/>
          </a:p>
          <a:p>
            <a:r>
              <a:rPr lang="en-US" dirty="0"/>
              <a:t>Fully supports the JMS 1.1 standard</a:t>
            </a:r>
          </a:p>
          <a:p>
            <a:endParaRPr lang="en-US" dirty="0"/>
          </a:p>
          <a:p>
            <a:r>
              <a:rPr lang="en-US" dirty="0"/>
              <a:t>Very fast persistence with JDBC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dirty="0"/>
              <a:t> A-MQ</a:t>
            </a:r>
          </a:p>
        </p:txBody>
      </p:sp>
    </p:spTree>
    <p:extLst>
      <p:ext uri="{BB962C8B-B14F-4D97-AF65-F5344CB8AC3E}">
        <p14:creationId xmlns:p14="http://schemas.microsoft.com/office/powerpoint/2010/main" val="163765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Java Message Oriented Middleware (MOM) API</a:t>
            </a:r>
          </a:p>
          <a:p>
            <a:endParaRPr lang="en-US" dirty="0"/>
          </a:p>
          <a:p>
            <a:r>
              <a:rPr lang="en-US" dirty="0"/>
              <a:t>Sends messages between two or more clients</a:t>
            </a:r>
          </a:p>
          <a:p>
            <a:endParaRPr lang="en-US" dirty="0"/>
          </a:p>
          <a:p>
            <a:r>
              <a:rPr lang="en-US" dirty="0"/>
              <a:t>Part of the Java Platform Enterprise Edition clearly defined under JSR 914</a:t>
            </a:r>
          </a:p>
          <a:p>
            <a:endParaRPr lang="en-US" dirty="0"/>
          </a:p>
          <a:p>
            <a:r>
              <a:rPr lang="en-US" dirty="0"/>
              <a:t>Messaging standard that allows application components based on the Java Enterprise Edition (Java EE) to create, send, receive, and read messages</a:t>
            </a:r>
          </a:p>
          <a:p>
            <a:endParaRPr lang="en-US" dirty="0"/>
          </a:p>
          <a:p>
            <a:r>
              <a:rPr lang="en-US" dirty="0"/>
              <a:t>Allows the communication between different components of a distributed application to be loosely coupled, reliable, and asynchronous.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Message Service (JMS)</a:t>
            </a:r>
          </a:p>
        </p:txBody>
      </p:sp>
    </p:spTree>
    <p:extLst>
      <p:ext uri="{BB962C8B-B14F-4D97-AF65-F5344CB8AC3E}">
        <p14:creationId xmlns:p14="http://schemas.microsoft.com/office/powerpoint/2010/main" val="1498594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</a:t>
            </a:r>
          </a:p>
          <a:p>
            <a:pPr lvl="1"/>
            <a:r>
              <a:rPr lang="en-US" dirty="0"/>
              <a:t>A single message received by exactly one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Topics</a:t>
            </a:r>
          </a:p>
        </p:txBody>
      </p:sp>
      <p:pic>
        <p:nvPicPr>
          <p:cNvPr id="5" name="Shape 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3565550"/>
            <a:ext cx="50482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897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</a:t>
            </a:r>
          </a:p>
          <a:p>
            <a:pPr lvl="1"/>
            <a:r>
              <a:rPr lang="en-US" dirty="0"/>
              <a:t>A single message is received by </a:t>
            </a:r>
            <a:r>
              <a:rPr lang="en-US"/>
              <a:t>all subscribers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Topics</a:t>
            </a:r>
          </a:p>
        </p:txBody>
      </p:sp>
      <p:pic>
        <p:nvPicPr>
          <p:cNvPr id="5" name="Shape 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56555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880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 err="1"/>
              <a:t>ActiveMQ</a:t>
            </a:r>
            <a:r>
              <a:rPr lang="en-US" dirty="0"/>
              <a:t> component 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/>
              <a:t>Can connect to a Broker or stand up a local Broker</a:t>
            </a:r>
          </a:p>
          <a:p>
            <a:r>
              <a:rPr lang="en-US" dirty="0"/>
              <a:t>Allows messages to be sent to a Queue or Topic</a:t>
            </a:r>
          </a:p>
          <a:p>
            <a:r>
              <a:rPr lang="en-US" dirty="0"/>
              <a:t>Can consume from a Queue or Topic</a:t>
            </a:r>
          </a:p>
          <a:p>
            <a:r>
              <a:rPr lang="en-US" dirty="0"/>
              <a:t>Supports transactions and caching</a:t>
            </a:r>
          </a:p>
          <a:p>
            <a:endParaRPr lang="en-US" dirty="0"/>
          </a:p>
          <a:p>
            <a:pPr marL="11113" indent="0">
              <a:buNone/>
            </a:pPr>
            <a:r>
              <a:rPr lang="en-US" b="1" dirty="0"/>
              <a:t>URI</a:t>
            </a:r>
            <a:r>
              <a:rPr lang="en-US" dirty="0"/>
              <a:t>: </a:t>
            </a:r>
            <a:r>
              <a:rPr lang="en-US" dirty="0" err="1"/>
              <a:t>activemq:topic:Stocks.Prices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8228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/>
          </a:p>
          <a:p>
            <a:r>
              <a:rPr lang="en-US" dirty="0"/>
              <a:t>Manage Brokers</a:t>
            </a:r>
          </a:p>
          <a:p>
            <a:endParaRPr lang="en-US" dirty="0"/>
          </a:p>
          <a:p>
            <a:r>
              <a:rPr lang="en-US" dirty="0"/>
              <a:t>View metrics on Queues and Topics</a:t>
            </a:r>
          </a:p>
          <a:p>
            <a:endParaRPr lang="en-US" dirty="0"/>
          </a:p>
          <a:p>
            <a:r>
              <a:rPr lang="en-US" dirty="0"/>
              <a:t>Trace and debug messages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in the Fuse Management Console</a:t>
            </a:r>
          </a:p>
        </p:txBody>
      </p:sp>
    </p:spTree>
    <p:extLst>
      <p:ext uri="{BB962C8B-B14F-4D97-AF65-F5344CB8AC3E}">
        <p14:creationId xmlns:p14="http://schemas.microsoft.com/office/powerpoint/2010/main" val="159084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Ecosystem</a:t>
            </a:r>
          </a:p>
        </p:txBody>
      </p:sp>
      <p:pic>
        <p:nvPicPr>
          <p:cNvPr id="12" name="Shape 49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t="-19655" b="-1965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123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in the Fuse Management Console</a:t>
            </a:r>
          </a:p>
        </p:txBody>
      </p:sp>
      <p:pic>
        <p:nvPicPr>
          <p:cNvPr id="5" name="Shape 9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99" y="1506538"/>
            <a:ext cx="8499857" cy="3502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9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Fabric</a:t>
            </a:r>
          </a:p>
        </p:txBody>
      </p:sp>
    </p:spTree>
    <p:extLst>
      <p:ext uri="{BB962C8B-B14F-4D97-AF65-F5344CB8AC3E}">
        <p14:creationId xmlns:p14="http://schemas.microsoft.com/office/powerpoint/2010/main" val="149602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layer that allows a group of containers to form a cluster</a:t>
            </a:r>
          </a:p>
          <a:p>
            <a:endParaRPr lang="en-US" dirty="0"/>
          </a:p>
          <a:p>
            <a:r>
              <a:rPr lang="en-US" dirty="0"/>
              <a:t>Shares a common set of configuration information</a:t>
            </a:r>
          </a:p>
          <a:p>
            <a:endParaRPr lang="en-US" dirty="0"/>
          </a:p>
          <a:p>
            <a:r>
              <a:rPr lang="en-US" dirty="0"/>
              <a:t>Shares a common set of repositories for artifacts</a:t>
            </a:r>
          </a:p>
          <a:p>
            <a:endParaRPr lang="en-US" dirty="0"/>
          </a:p>
          <a:p>
            <a:r>
              <a:rPr lang="en-US" dirty="0"/>
              <a:t>Managed by a Fabric Agent that installs a set of bundles</a:t>
            </a:r>
          </a:p>
          <a:p>
            <a:endParaRPr lang="en-US" dirty="0"/>
          </a:p>
          <a:p>
            <a:r>
              <a:rPr lang="en-US" dirty="0"/>
              <a:t>Repositories are managed using a Maven proxy</a:t>
            </a:r>
          </a:p>
          <a:p>
            <a:endParaRPr lang="en-US" dirty="0"/>
          </a:p>
          <a:p>
            <a:r>
              <a:rPr lang="en-US" dirty="0"/>
              <a:t>Profiles are kept in sync with Zookeeper and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Deployments can be done through Web Console or CLI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Concepts</a:t>
            </a:r>
          </a:p>
        </p:txBody>
      </p:sp>
    </p:spTree>
    <p:extLst>
      <p:ext uri="{BB962C8B-B14F-4D97-AF65-F5344CB8AC3E}">
        <p14:creationId xmlns:p14="http://schemas.microsoft.com/office/powerpoint/2010/main" val="834795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bundles that should be deployed on a container</a:t>
            </a:r>
          </a:p>
          <a:p>
            <a:endParaRPr lang="en-US" dirty="0"/>
          </a:p>
          <a:p>
            <a:r>
              <a:rPr lang="en-US" dirty="0"/>
              <a:t>Add profiles to a container and Fabric will deploy bundles</a:t>
            </a:r>
          </a:p>
          <a:p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handles resolution and duplication</a:t>
            </a:r>
          </a:p>
          <a:p>
            <a:endParaRPr lang="en-US" dirty="0"/>
          </a:p>
          <a:p>
            <a:r>
              <a:rPr lang="en-US" dirty="0"/>
              <a:t>Allows for multiple versions of Fabric so that updates can be pushed or reverted easily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Profiles</a:t>
            </a:r>
          </a:p>
        </p:txBody>
      </p:sp>
    </p:spTree>
    <p:extLst>
      <p:ext uri="{BB962C8B-B14F-4D97-AF65-F5344CB8AC3E}">
        <p14:creationId xmlns:p14="http://schemas.microsoft.com/office/powerpoint/2010/main" val="979923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Profile 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720"/>
          <a:stretch/>
        </p:blipFill>
        <p:spPr>
          <a:xfrm>
            <a:off x="317500" y="1751335"/>
            <a:ext cx="8499475" cy="4297680"/>
          </a:xfrm>
        </p:spPr>
      </p:pic>
    </p:spTree>
    <p:extLst>
      <p:ext uri="{BB962C8B-B14F-4D97-AF65-F5344CB8AC3E}">
        <p14:creationId xmlns:p14="http://schemas.microsoft.com/office/powerpoint/2010/main" val="2842141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3"/>
          <p:cNvSpPr/>
          <p:nvPr/>
        </p:nvSpPr>
        <p:spPr>
          <a:xfrm>
            <a:off x="749800" y="1784475"/>
            <a:ext cx="1659600" cy="43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Fabric Repository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Container Provisioning</a:t>
            </a:r>
          </a:p>
        </p:txBody>
      </p:sp>
      <p:sp>
        <p:nvSpPr>
          <p:cNvPr id="5" name="Shape 958"/>
          <p:cNvSpPr/>
          <p:nvPr/>
        </p:nvSpPr>
        <p:spPr>
          <a:xfrm>
            <a:off x="1034737" y="3688475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B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*Bundle 4</a:t>
            </a:r>
          </a:p>
        </p:txBody>
      </p:sp>
      <p:sp>
        <p:nvSpPr>
          <p:cNvPr id="6" name="Shape 959"/>
          <p:cNvSpPr/>
          <p:nvPr/>
        </p:nvSpPr>
        <p:spPr>
          <a:xfrm>
            <a:off x="1032587" y="2513087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A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2</a:t>
            </a:r>
          </a:p>
        </p:txBody>
      </p:sp>
      <p:sp>
        <p:nvSpPr>
          <p:cNvPr id="9" name="Shape 960"/>
          <p:cNvSpPr/>
          <p:nvPr/>
        </p:nvSpPr>
        <p:spPr>
          <a:xfrm>
            <a:off x="1034737" y="4863850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C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</p:txBody>
      </p:sp>
      <p:sp>
        <p:nvSpPr>
          <p:cNvPr id="10" name="Shape 961"/>
          <p:cNvSpPr/>
          <p:nvPr/>
        </p:nvSpPr>
        <p:spPr>
          <a:xfrm>
            <a:off x="6023385" y="2651125"/>
            <a:ext cx="1659600" cy="22604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1400" dirty="0"/>
          </a:p>
          <a:p>
            <a:pPr rtl="0">
              <a:spcBef>
                <a:spcPts val="0"/>
              </a:spcBef>
              <a:buNone/>
            </a:pPr>
            <a:endParaRPr lang="en-US"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/>
              <a:t>Maven Repository</a:t>
            </a:r>
            <a:endParaRPr sz="14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962"/>
          <p:cNvSpPr/>
          <p:nvPr/>
        </p:nvSpPr>
        <p:spPr>
          <a:xfrm>
            <a:off x="3174605" y="38541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2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/>
              <a:t>Profile B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/>
              <a:t>Profile C</a:t>
            </a:r>
          </a:p>
        </p:txBody>
      </p:sp>
      <p:sp>
        <p:nvSpPr>
          <p:cNvPr id="13" name="Shape 964"/>
          <p:cNvSpPr/>
          <p:nvPr/>
        </p:nvSpPr>
        <p:spPr>
          <a:xfrm>
            <a:off x="3174592" y="17844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1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/>
              <a:t>Profile A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dirty="0"/>
              <a:t>Profile B</a:t>
            </a:r>
          </a:p>
        </p:txBody>
      </p:sp>
      <p:sp>
        <p:nvSpPr>
          <p:cNvPr id="14" name="Shape 965"/>
          <p:cNvSpPr/>
          <p:nvPr/>
        </p:nvSpPr>
        <p:spPr>
          <a:xfrm>
            <a:off x="6186501" y="3182675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Bundle 1</a:t>
            </a:r>
          </a:p>
        </p:txBody>
      </p:sp>
      <p:sp>
        <p:nvSpPr>
          <p:cNvPr id="15" name="Shape 966"/>
          <p:cNvSpPr/>
          <p:nvPr/>
        </p:nvSpPr>
        <p:spPr>
          <a:xfrm>
            <a:off x="6186501" y="361625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2</a:t>
            </a:r>
          </a:p>
        </p:txBody>
      </p:sp>
      <p:sp>
        <p:nvSpPr>
          <p:cNvPr id="16" name="Shape 967"/>
          <p:cNvSpPr/>
          <p:nvPr/>
        </p:nvSpPr>
        <p:spPr>
          <a:xfrm>
            <a:off x="6186501" y="4049812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3</a:t>
            </a:r>
          </a:p>
        </p:txBody>
      </p:sp>
      <p:sp>
        <p:nvSpPr>
          <p:cNvPr id="17" name="Shape 968"/>
          <p:cNvSpPr/>
          <p:nvPr/>
        </p:nvSpPr>
        <p:spPr>
          <a:xfrm>
            <a:off x="6186501" y="448340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4</a:t>
            </a:r>
          </a:p>
        </p:txBody>
      </p:sp>
      <p:cxnSp>
        <p:nvCxnSpPr>
          <p:cNvPr id="18" name="Shape 969"/>
          <p:cNvCxnSpPr>
            <a:stCxn id="14" idx="1"/>
            <a:endCxn id="13" idx="4"/>
          </p:cNvCxnSpPr>
          <p:nvPr/>
        </p:nvCxnSpPr>
        <p:spPr>
          <a:xfrm flipH="1" flipV="1">
            <a:off x="4764442" y="3179700"/>
            <a:ext cx="1422059" cy="16812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70"/>
          <p:cNvCxnSpPr>
            <a:stCxn id="15" idx="1"/>
            <a:endCxn id="13" idx="4"/>
          </p:cNvCxnSpPr>
          <p:nvPr/>
        </p:nvCxnSpPr>
        <p:spPr>
          <a:xfrm flipH="1" flipV="1">
            <a:off x="4764442" y="3179700"/>
            <a:ext cx="1422059" cy="6017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71"/>
          <p:cNvCxnSpPr>
            <a:stCxn id="16" idx="1"/>
            <a:endCxn id="13" idx="4"/>
          </p:cNvCxnSpPr>
          <p:nvPr/>
        </p:nvCxnSpPr>
        <p:spPr>
          <a:xfrm flipH="1" flipV="1">
            <a:off x="4764442" y="3179700"/>
            <a:ext cx="1422059" cy="1035262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972"/>
          <p:cNvCxnSpPr>
            <a:stCxn id="17" idx="1"/>
            <a:endCxn id="13" idx="4"/>
          </p:cNvCxnSpPr>
          <p:nvPr/>
        </p:nvCxnSpPr>
        <p:spPr>
          <a:xfrm flipH="1" flipV="1">
            <a:off x="4764442" y="3179700"/>
            <a:ext cx="1422059" cy="146885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973"/>
          <p:cNvCxnSpPr>
            <a:stCxn id="15" idx="1"/>
            <a:endCxn id="11" idx="4"/>
          </p:cNvCxnSpPr>
          <p:nvPr/>
        </p:nvCxnSpPr>
        <p:spPr>
          <a:xfrm flipH="1">
            <a:off x="4764455" y="3781400"/>
            <a:ext cx="1422046" cy="146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974"/>
          <p:cNvCxnSpPr>
            <a:stCxn id="16" idx="1"/>
            <a:endCxn id="11" idx="4"/>
          </p:cNvCxnSpPr>
          <p:nvPr/>
        </p:nvCxnSpPr>
        <p:spPr>
          <a:xfrm flipH="1">
            <a:off x="4764455" y="4214962"/>
            <a:ext cx="1422046" cy="10344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975"/>
          <p:cNvCxnSpPr>
            <a:stCxn id="17" idx="1"/>
            <a:endCxn id="11" idx="4"/>
          </p:cNvCxnSpPr>
          <p:nvPr/>
        </p:nvCxnSpPr>
        <p:spPr>
          <a:xfrm flipH="1">
            <a:off x="4764455" y="4648550"/>
            <a:ext cx="1422046" cy="6008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37983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on </a:t>
            </a:r>
            <a:r>
              <a:rPr lang="en-US" dirty="0" err="1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6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Integration Services enables development, deployment, and management of integration </a:t>
            </a:r>
            <a:r>
              <a:rPr lang="en-US" dirty="0" err="1"/>
              <a:t>microservices</a:t>
            </a:r>
            <a:r>
              <a:rPr lang="en-US" dirty="0"/>
              <a:t> within </a:t>
            </a:r>
            <a:r>
              <a:rPr lang="en-US" dirty="0" err="1"/>
              <a:t>OpenShift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application deployment with FIS consists of an application and all required runtime components packaged inside a Docker image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/>
              <a:t>A-MQ allows messaging between </a:t>
            </a:r>
            <a:r>
              <a:rPr lang="en-US" dirty="0" err="1"/>
              <a:t>OpenShift</a:t>
            </a:r>
            <a:r>
              <a:rPr lang="en-US" dirty="0"/>
              <a:t> gears or pods</a:t>
            </a:r>
          </a:p>
          <a:p>
            <a:endParaRPr lang="en-US" dirty="0"/>
          </a:p>
          <a:p>
            <a:r>
              <a:rPr lang="en-US" dirty="0"/>
              <a:t>Fabric v2 will move Fabric to </a:t>
            </a:r>
            <a:r>
              <a:rPr lang="en-US" dirty="0" err="1"/>
              <a:t>OpenShift</a:t>
            </a:r>
            <a:r>
              <a:rPr lang="en-US" dirty="0"/>
              <a:t> as 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0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077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JBoss</a:t>
            </a:r>
            <a:r>
              <a:rPr lang="en-US" dirty="0"/>
              <a:t> Fuse Container</a:t>
            </a:r>
          </a:p>
        </p:txBody>
      </p:sp>
    </p:spTree>
    <p:extLst>
      <p:ext uri="{BB962C8B-B14F-4D97-AF65-F5344CB8AC3E}">
        <p14:creationId xmlns:p14="http://schemas.microsoft.com/office/powerpoint/2010/main" val="258890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</a:t>
            </a:r>
            <a:r>
              <a:rPr lang="en-US" dirty="0" err="1"/>
              <a:t>OSGi</a:t>
            </a:r>
            <a:r>
              <a:rPr lang="en-US" dirty="0"/>
              <a:t> container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Application </a:t>
            </a:r>
            <a:r>
              <a:rPr lang="en-US" dirty="0" err="1"/>
              <a:t>deployer</a:t>
            </a:r>
            <a:endParaRPr lang="en-US" dirty="0"/>
          </a:p>
          <a:p>
            <a:pPr lvl="1"/>
            <a:r>
              <a:rPr lang="en-US" dirty="0"/>
              <a:t>Dynamic configuration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Provisioning</a:t>
            </a:r>
          </a:p>
          <a:p>
            <a:pPr lvl="1"/>
            <a:r>
              <a:rPr lang="en-US" dirty="0"/>
              <a:t>Extensible shell console</a:t>
            </a:r>
          </a:p>
          <a:p>
            <a:pPr lvl="1"/>
            <a:r>
              <a:rPr lang="en-US" dirty="0"/>
              <a:t>Remote access</a:t>
            </a:r>
          </a:p>
          <a:p>
            <a:pPr lvl="1"/>
            <a:r>
              <a:rPr lang="en-US" dirty="0"/>
              <a:t>Security framework based on JAAS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Karaf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Shape 5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301" y="3429008"/>
            <a:ext cx="3708804" cy="9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9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Services Gateway Initiative</a:t>
            </a:r>
          </a:p>
          <a:p>
            <a:endParaRPr lang="en-US" dirty="0"/>
          </a:p>
          <a:p>
            <a:r>
              <a:rPr lang="en-US" dirty="0"/>
              <a:t>Dynamic module and services framework for Java</a:t>
            </a:r>
          </a:p>
          <a:p>
            <a:endParaRPr lang="en-US" dirty="0"/>
          </a:p>
          <a:p>
            <a:r>
              <a:rPr lang="en-US" dirty="0"/>
              <a:t>Started in 1999 with specifications maintained by the </a:t>
            </a:r>
            <a:r>
              <a:rPr lang="en-US" dirty="0" err="1"/>
              <a:t>OSGi</a:t>
            </a:r>
            <a:r>
              <a:rPr lang="en-US" dirty="0"/>
              <a:t> Alliance</a:t>
            </a:r>
          </a:p>
          <a:p>
            <a:endParaRPr lang="en-US" dirty="0"/>
          </a:p>
          <a:p>
            <a:r>
              <a:rPr lang="en-US" dirty="0"/>
              <a:t>Initially targeted embedded devices</a:t>
            </a:r>
          </a:p>
          <a:p>
            <a:endParaRPr lang="en-US" dirty="0"/>
          </a:p>
          <a:p>
            <a:r>
              <a:rPr lang="en-US" dirty="0"/>
              <a:t>Known for its use in the Eclipse 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OSGi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solution for a number of issues with the Java EE architecture</a:t>
            </a:r>
          </a:p>
          <a:p>
            <a:endParaRPr lang="en-US" dirty="0"/>
          </a:p>
          <a:p>
            <a:r>
              <a:rPr lang="en-US" dirty="0"/>
              <a:t>Dependency Management</a:t>
            </a:r>
          </a:p>
          <a:p>
            <a:pPr lvl="1"/>
            <a:r>
              <a:rPr lang="en-US" dirty="0"/>
              <a:t>Issues with the native Java class loader model</a:t>
            </a:r>
          </a:p>
          <a:p>
            <a:pPr lvl="1"/>
            <a:r>
              <a:rPr lang="en-US" dirty="0"/>
              <a:t>Conflicting dependencies</a:t>
            </a:r>
          </a:p>
          <a:p>
            <a:pPr lvl="1"/>
            <a:r>
              <a:rPr lang="en-US" dirty="0"/>
              <a:t>Handling of versions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Dynamic behavior of applications</a:t>
            </a:r>
          </a:p>
          <a:p>
            <a:pPr lvl="1"/>
            <a:r>
              <a:rPr lang="en-US" dirty="0"/>
              <a:t>Control the component lifecycle</a:t>
            </a:r>
          </a:p>
          <a:p>
            <a:pPr lvl="1"/>
            <a:endParaRPr lang="en-US" dirty="0"/>
          </a:p>
          <a:p>
            <a:r>
              <a:rPr lang="en-US" dirty="0"/>
              <a:t>Desire for modularity</a:t>
            </a:r>
          </a:p>
          <a:p>
            <a:pPr lvl="1"/>
            <a:r>
              <a:rPr lang="en-US" dirty="0"/>
              <a:t>Limited support from the JVM</a:t>
            </a:r>
          </a:p>
          <a:p>
            <a:pPr lvl="1"/>
            <a:r>
              <a:rPr lang="en-US" dirty="0"/>
              <a:t>JAR’s can be a black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OSGi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7648322"/>
      </p:ext>
    </p:extLst>
  </p:cSld>
  <p:clrMapOvr>
    <a:masterClrMapping/>
  </p:clrMapOvr>
</p:sld>
</file>

<file path=ppt/theme/theme1.xml><?xml version="1.0" encoding="utf-8"?>
<a:theme xmlns:a="http://schemas.openxmlformats.org/drawingml/2006/main" name="RH Doc Preso v3">
  <a:themeElements>
    <a:clrScheme name="Red Hat Brand Colors">
      <a:dk1>
        <a:sysClr val="windowText" lastClr="000000"/>
      </a:dk1>
      <a:lt1>
        <a:sysClr val="window" lastClr="FFFFFF"/>
      </a:lt1>
      <a:dk2>
        <a:srgbClr val="781F1C"/>
      </a:dk2>
      <a:lt2>
        <a:srgbClr val="BFDCE8"/>
      </a:lt2>
      <a:accent1>
        <a:srgbClr val="CC0000"/>
      </a:accent1>
      <a:accent2>
        <a:srgbClr val="0093D9"/>
      </a:accent2>
      <a:accent3>
        <a:srgbClr val="ABB400"/>
      </a:accent3>
      <a:accent4>
        <a:srgbClr val="FF8D00"/>
      </a:accent4>
      <a:accent5>
        <a:srgbClr val="003D6E"/>
      </a:accent5>
      <a:accent6>
        <a:srgbClr val="4E376B"/>
      </a:accent6>
      <a:hlink>
        <a:srgbClr val="0000FF"/>
      </a:hlink>
      <a:folHlink>
        <a:srgbClr val="800080"/>
      </a:folHlink>
    </a:clrScheme>
    <a:fontScheme name="RH Doc Std">
      <a:majorFont>
        <a:latin typeface="Liberation Sans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iberation San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 Doc Preso v3</Template>
  <TotalTime>10481</TotalTime>
  <Words>1962</Words>
  <Application>Microsoft Office PowerPoint</Application>
  <PresentationFormat>On-screen Show (4:3)</PresentationFormat>
  <Paragraphs>622</Paragraphs>
  <Slides>58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Calibri</vt:lpstr>
      <vt:lpstr>Courier New</vt:lpstr>
      <vt:lpstr>Liberation Sans</vt:lpstr>
      <vt:lpstr>Liberation Sans Bold</vt:lpstr>
      <vt:lpstr>Lucida Grande</vt:lpstr>
      <vt:lpstr>Times New Roman</vt:lpstr>
      <vt:lpstr>ヒラギノ角ゴ ProN W3</vt:lpstr>
      <vt:lpstr>RH Doc Preso v3</vt:lpstr>
      <vt:lpstr>Introduction to Red Hat JBoss Fuse</vt:lpstr>
      <vt:lpstr>What is JBoss Fuse?</vt:lpstr>
      <vt:lpstr>Why use JBoss Fuse?</vt:lpstr>
      <vt:lpstr>JBoss Fuse Core Components</vt:lpstr>
      <vt:lpstr>Fuse Ecosystem</vt:lpstr>
      <vt:lpstr>JBoss Fuse Container</vt:lpstr>
      <vt:lpstr>Apache Karaf</vt:lpstr>
      <vt:lpstr>OSGi</vt:lpstr>
      <vt:lpstr>Why OSGi?</vt:lpstr>
      <vt:lpstr>Java Class Loader</vt:lpstr>
      <vt:lpstr>OSGi Class Loader</vt:lpstr>
      <vt:lpstr>Bundles</vt:lpstr>
      <vt:lpstr>Bundle Manifest</vt:lpstr>
      <vt:lpstr>Bundles</vt:lpstr>
      <vt:lpstr>Bundle Lifecycle</vt:lpstr>
      <vt:lpstr>Services</vt:lpstr>
      <vt:lpstr>Services</vt:lpstr>
      <vt:lpstr>Services in Practice</vt:lpstr>
      <vt:lpstr>Services in Practice</vt:lpstr>
      <vt:lpstr>Services in Practice</vt:lpstr>
      <vt:lpstr>Configuration Admin</vt:lpstr>
      <vt:lpstr>Dependency Injection</vt:lpstr>
      <vt:lpstr>Blueprint</vt:lpstr>
      <vt:lpstr>Blueprint Example</vt:lpstr>
      <vt:lpstr>Maven</vt:lpstr>
      <vt:lpstr>Provisioning</vt:lpstr>
      <vt:lpstr>URL Handlers</vt:lpstr>
      <vt:lpstr>Features File Example</vt:lpstr>
      <vt:lpstr>Fuse Management Console (Hawtio)</vt:lpstr>
      <vt:lpstr>Fuse Management Console (Hawtio)</vt:lpstr>
      <vt:lpstr>Apache Camel</vt:lpstr>
      <vt:lpstr>Apache Camel</vt:lpstr>
      <vt:lpstr>Enterprise Integration Patterns</vt:lpstr>
      <vt:lpstr>Camel Components</vt:lpstr>
      <vt:lpstr>Camel Syntax</vt:lpstr>
      <vt:lpstr>Camel Syntax</vt:lpstr>
      <vt:lpstr>Camel Syntax</vt:lpstr>
      <vt:lpstr>Camel in the Fuse Management Console</vt:lpstr>
      <vt:lpstr>Camel in the Fuse Management Console</vt:lpstr>
      <vt:lpstr>Apache CXF</vt:lpstr>
      <vt:lpstr>Apache CXF</vt:lpstr>
      <vt:lpstr>CXF Syntax</vt:lpstr>
      <vt:lpstr>JBoss A-MQ (Apache ActiveMQ)</vt:lpstr>
      <vt:lpstr>JBoss A-MQ</vt:lpstr>
      <vt:lpstr>Java Message Service (JMS)</vt:lpstr>
      <vt:lpstr>Queues and Topics</vt:lpstr>
      <vt:lpstr>Queues and Topics</vt:lpstr>
      <vt:lpstr>Queues and Topics</vt:lpstr>
      <vt:lpstr>ActiveMQ in the Fuse Management Console</vt:lpstr>
      <vt:lpstr>ActiveMQ in the Fuse Management Console</vt:lpstr>
      <vt:lpstr>Fuse Fabric</vt:lpstr>
      <vt:lpstr>Fabric Concepts</vt:lpstr>
      <vt:lpstr>Fabric Profiles</vt:lpstr>
      <vt:lpstr>Fabric Profile View</vt:lpstr>
      <vt:lpstr>Fabric Container Provisioning</vt:lpstr>
      <vt:lpstr>Fuse on OpenShift</vt:lpstr>
      <vt:lpstr>xPaaS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UNIX-TO-LINUX WORKSHOP</dc:title>
  <dc:creator>Ian Pilcher</dc:creator>
  <cp:lastModifiedBy>Richard Stroop</cp:lastModifiedBy>
  <cp:revision>293</cp:revision>
  <cp:lastPrinted>2012-02-27T21:32:25Z</cp:lastPrinted>
  <dcterms:created xsi:type="dcterms:W3CDTF">2012-02-20T23:01:32Z</dcterms:created>
  <dcterms:modified xsi:type="dcterms:W3CDTF">2016-06-23T03:28:59Z</dcterms:modified>
</cp:coreProperties>
</file>