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3" r:id="rId2"/>
    <p:sldId id="324" r:id="rId3"/>
    <p:sldId id="348" r:id="rId4"/>
    <p:sldId id="349" r:id="rId5"/>
    <p:sldId id="347" r:id="rId6"/>
    <p:sldId id="350" r:id="rId7"/>
    <p:sldId id="351" r:id="rId8"/>
    <p:sldId id="355" r:id="rId9"/>
    <p:sldId id="378" r:id="rId10"/>
    <p:sldId id="352" r:id="rId11"/>
    <p:sldId id="353" r:id="rId12"/>
    <p:sldId id="354" r:id="rId13"/>
    <p:sldId id="364" r:id="rId14"/>
    <p:sldId id="357" r:id="rId15"/>
    <p:sldId id="365" r:id="rId16"/>
    <p:sldId id="358" r:id="rId17"/>
    <p:sldId id="360" r:id="rId18"/>
    <p:sldId id="359" r:id="rId19"/>
    <p:sldId id="366" r:id="rId20"/>
    <p:sldId id="361" r:id="rId21"/>
    <p:sldId id="362" r:id="rId22"/>
    <p:sldId id="363" r:id="rId23"/>
    <p:sldId id="367" r:id="rId24"/>
    <p:sldId id="368" r:id="rId25"/>
    <p:sldId id="369" r:id="rId26"/>
    <p:sldId id="373" r:id="rId27"/>
    <p:sldId id="372" r:id="rId28"/>
    <p:sldId id="370" r:id="rId29"/>
    <p:sldId id="374" r:id="rId30"/>
    <p:sldId id="375" r:id="rId31"/>
    <p:sldId id="376" r:id="rId32"/>
    <p:sldId id="333" r:id="rId33"/>
  </p:sldIdLst>
  <p:sldSz cx="9144000" cy="5143500" type="screen16x9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2925" userDrawn="1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5425" userDrawn="1">
          <p15:clr>
            <a:srgbClr val="A4A3A4"/>
          </p15:clr>
        </p15:guide>
        <p15:guide id="5" pos="5012" userDrawn="1">
          <p15:clr>
            <a:srgbClr val="A4A3A4"/>
          </p15:clr>
        </p15:guide>
        <p15:guide id="6" orient="horz" pos="2845" userDrawn="1">
          <p15:clr>
            <a:srgbClr val="A4A3A4"/>
          </p15:clr>
        </p15:guide>
        <p15:guide id="7" orient="horz" pos="586" userDrawn="1">
          <p15:clr>
            <a:srgbClr val="A4A3A4"/>
          </p15:clr>
        </p15:guide>
        <p15:guide id="8" orient="horz" pos="758" userDrawn="1">
          <p15:clr>
            <a:srgbClr val="A4A3A4"/>
          </p15:clr>
        </p15:guide>
        <p15:guide id="9" pos="2250" userDrawn="1">
          <p15:clr>
            <a:srgbClr val="A4A3A4"/>
          </p15:clr>
        </p15:guide>
        <p15:guide id="10" pos="2154" userDrawn="1">
          <p15:clr>
            <a:srgbClr val="A4A3A4"/>
          </p15:clr>
        </p15:guide>
        <p15:guide id="11" pos="2826" userDrawn="1">
          <p15:clr>
            <a:srgbClr val="A4A3A4"/>
          </p15:clr>
        </p15:guide>
        <p15:guide id="12" orient="horz" pos="30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ber Jakob" initials="WJ" lastIdx="1" clrIdx="0">
    <p:extLst>
      <p:ext uri="{19B8F6BF-5375-455C-9EA6-DF929625EA0E}">
        <p15:presenceInfo xmlns:p15="http://schemas.microsoft.com/office/powerpoint/2012/main" userId="S::Jakob.Weber@ait.ac.at::20d21bb1-4136-48b2-aefb-6c25083681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D2B"/>
    <a:srgbClr val="F3D6BC"/>
    <a:srgbClr val="E5AE7C"/>
    <a:srgbClr val="D7843F"/>
    <a:srgbClr val="BEBEBE"/>
    <a:srgbClr val="7C8388"/>
    <a:srgbClr val="FFFFF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9" autoAdjust="0"/>
    <p:restoredTop sz="75077" autoAdjust="0"/>
  </p:normalViewPr>
  <p:slideViewPr>
    <p:cSldViewPr showGuides="1">
      <p:cViewPr varScale="1">
        <p:scale>
          <a:sx n="129" d="100"/>
          <a:sy n="129" d="100"/>
        </p:scale>
        <p:origin x="702" y="108"/>
      </p:cViewPr>
      <p:guideLst>
        <p:guide orient="horz" pos="368"/>
        <p:guide pos="2925"/>
        <p:guide pos="340"/>
        <p:guide pos="5425"/>
        <p:guide pos="5012"/>
        <p:guide orient="horz" pos="2845"/>
        <p:guide orient="horz" pos="586"/>
        <p:guide orient="horz" pos="758"/>
        <p:guide pos="2250"/>
        <p:guide pos="2154"/>
        <p:guide pos="2826"/>
        <p:guide orient="horz" pos="3033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370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5406"/>
            <a:ext cx="4982732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altLang="de-DE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00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93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cope with non-linear behavior in data ???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40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d = 10 basis functions each</a:t>
            </a:r>
          </a:p>
          <a:p>
            <a:r>
              <a:rPr lang="en-US" dirty="0"/>
              <a:t>100 datapoints x = [0, 2*pi]</a:t>
            </a:r>
          </a:p>
          <a:p>
            <a:r>
              <a:rPr lang="en-US" dirty="0"/>
              <a:t>                         y = 1.5 sin(x) + 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01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d = 10 basis functions each</a:t>
            </a:r>
          </a:p>
          <a:p>
            <a:r>
              <a:rPr lang="en-US" dirty="0"/>
              <a:t>100 datapoints x = [0, 2*pi]</a:t>
            </a:r>
          </a:p>
          <a:p>
            <a:r>
              <a:rPr lang="en-US" dirty="0"/>
              <a:t>                         y = 1.5 sin(x) + 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23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B-spline basis matrices for l=0,1,2,3 and d=10 and n=100</a:t>
            </a:r>
          </a:p>
          <a:p>
            <a:endParaRPr lang="en-US" dirty="0"/>
          </a:p>
          <a:p>
            <a:r>
              <a:rPr lang="en-US" dirty="0"/>
              <a:t>We see that with increasing degree l, the area of influence for each BF increases, but we also see the LOCALITY FEATURE !!! Every blue point is exactly equal to 0.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7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325850"/>
            <a:ext cx="8077201" cy="1121807"/>
          </a:xfrm>
        </p:spPr>
        <p:txBody>
          <a:bodyPr anchor="b"/>
          <a:lstStyle>
            <a:lvl1pPr>
              <a:lnSpc>
                <a:spcPts val="4000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467888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530225" y="3357035"/>
            <a:ext cx="8077200" cy="1162980"/>
          </a:xfrm>
        </p:spPr>
        <p:txBody>
          <a:bodyPr/>
          <a:lstStyle>
            <a:lvl1pPr>
              <a:buNone/>
              <a:defRPr sz="1600">
                <a:solidFill>
                  <a:srgbClr val="000A10"/>
                </a:solidFill>
              </a:defRPr>
            </a:lvl1pPr>
            <a:lvl2pPr>
              <a:defRPr sz="1800">
                <a:solidFill>
                  <a:srgbClr val="000A10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8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533096" y="928440"/>
            <a:ext cx="8085792" cy="3585177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11/04/2021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53975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3975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53975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92797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2692797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2692797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484584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484584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484584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6998888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6998888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6998888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7" name="Parallelogramm 6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8" name="Freihandform 7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9" name="Gruppierung 8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grpSp>
        <p:nvGrpSpPr>
          <p:cNvPr id="22" name="Gruppierung 21"/>
          <p:cNvGrpSpPr/>
          <p:nvPr userDrawn="1"/>
        </p:nvGrpSpPr>
        <p:grpSpPr>
          <a:xfrm>
            <a:off x="2587960" y="2984548"/>
            <a:ext cx="4926351" cy="389740"/>
            <a:chOff x="2587960" y="4027999"/>
            <a:chExt cx="4926351" cy="389740"/>
          </a:xfrm>
        </p:grpSpPr>
        <p:sp>
          <p:nvSpPr>
            <p:cNvPr id="23" name="Parallelogramm 22"/>
            <p:cNvSpPr/>
            <p:nvPr userDrawn="1"/>
          </p:nvSpPr>
          <p:spPr bwMode="auto">
            <a:xfrm>
              <a:off x="2587960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9A0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4" name="Parallelogramm 23"/>
            <p:cNvSpPr/>
            <p:nvPr userDrawn="1"/>
          </p:nvSpPr>
          <p:spPr bwMode="auto">
            <a:xfrm>
              <a:off x="348178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B8A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Parallelogramm 24"/>
            <p:cNvSpPr/>
            <p:nvPr userDrawn="1"/>
          </p:nvSpPr>
          <p:spPr bwMode="auto">
            <a:xfrm>
              <a:off x="436906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D6D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" name="Parallelogramm 25"/>
            <p:cNvSpPr/>
            <p:nvPr userDrawn="1"/>
          </p:nvSpPr>
          <p:spPr bwMode="auto">
            <a:xfrm>
              <a:off x="526414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F577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Parallelogramm 26"/>
            <p:cNvSpPr/>
            <p:nvPr userDrawn="1"/>
          </p:nvSpPr>
          <p:spPr bwMode="auto">
            <a:xfrm>
              <a:off x="6157479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0427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8" name="Parallelogramm 27"/>
            <p:cNvSpPr/>
            <p:nvPr userDrawn="1"/>
          </p:nvSpPr>
          <p:spPr bwMode="auto">
            <a:xfrm>
              <a:off x="7050774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22B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pic>
        <p:nvPicPr>
          <p:cNvPr id="29" name="Bild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7816" y="0"/>
            <a:ext cx="9159631" cy="51435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04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3712578"/>
            <a:ext cx="8077201" cy="459121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419193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533402" y="1435578"/>
            <a:ext cx="8084447" cy="2249098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7" name="Gruppierung 6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8" name="Parallelogramm 7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" name="Freihandform 8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11" name="Gruppierung 10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203598"/>
            <a:ext cx="8085460" cy="3312368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0225" y="267494"/>
            <a:ext cx="6274023" cy="720080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11/04/2021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84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30226" y="1188597"/>
            <a:ext cx="8080375" cy="218065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465119"/>
            <a:ext cx="8085460" cy="305084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11/04/2021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803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4644008" y="1201762"/>
            <a:ext cx="3974719" cy="3314204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23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44008" y="1203598"/>
            <a:ext cx="3960440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533104" y="1201762"/>
            <a:ext cx="8085623" cy="3314204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5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11/04/2021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11/04/2021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267494"/>
            <a:ext cx="62740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5" y="1201738"/>
            <a:ext cx="8080375" cy="3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4516439" y="320279"/>
            <a:ext cx="822325" cy="616744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7066140" y="260712"/>
            <a:ext cx="1543335" cy="3475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707" r:id="rId2"/>
    <p:sldLayoutId id="2147484711" r:id="rId3"/>
    <p:sldLayoutId id="2147484696" r:id="rId4"/>
    <p:sldLayoutId id="2147484695" r:id="rId5"/>
    <p:sldLayoutId id="2147484698" r:id="rId6"/>
    <p:sldLayoutId id="2147484714" r:id="rId7"/>
    <p:sldLayoutId id="2147484701" r:id="rId8"/>
    <p:sldLayoutId id="2147484712" r:id="rId9"/>
    <p:sldLayoutId id="2147484706" r:id="rId10"/>
    <p:sldLayoutId id="2147484715" r:id="rId11"/>
    <p:sldLayoutId id="2147484703" r:id="rId12"/>
    <p:sldLayoutId id="2147484713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69875" indent="-269875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804863" indent="-269875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090612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355725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0"/>
          <p:cNvSpPr>
            <a:spLocks noGrp="1"/>
          </p:cNvSpPr>
          <p:nvPr>
            <p:ph type="ctrTitle" sz="quarter"/>
          </p:nvPr>
        </p:nvSpPr>
        <p:spPr>
          <a:xfrm>
            <a:off x="527050" y="1639954"/>
            <a:ext cx="8077201" cy="1121807"/>
          </a:xfrm>
        </p:spPr>
        <p:txBody>
          <a:bodyPr/>
          <a:lstStyle/>
          <a:p>
            <a:pPr algn="ctr"/>
            <a:r>
              <a:rPr lang="en-GB" altLang="de-DE" sz="2400" noProof="0" dirty="0"/>
              <a:t>Introduction of a priori domain knowledge in function approximation using shape-constraint P-splines</a:t>
            </a:r>
          </a:p>
        </p:txBody>
      </p:sp>
      <p:sp>
        <p:nvSpPr>
          <p:cNvPr id="12290" name="Untertitel 1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</p:txBody>
      </p:sp>
      <p:sp>
        <p:nvSpPr>
          <p:cNvPr id="12291" name="Inhaltsplatzhalt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de-DE" noProof="0" dirty="0"/>
              <a:t>Jakob Weber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CD3B8B8-2EAD-4F50-8C87-BBDF07800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10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2B476E-12E7-4CD7-A107-2F12C238751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51D74EE-C53F-4DCF-87FE-8A6DF427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B-spline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59E0FCA-5F76-42BA-A40E-0A6E311A2FB4}"/>
                  </a:ext>
                </a:extLst>
              </p:cNvPr>
              <p:cNvSpPr txBox="1"/>
              <p:nvPr/>
            </p:nvSpPr>
            <p:spPr bwMode="auto">
              <a:xfrm>
                <a:off x="361716" y="1275606"/>
                <a:ext cx="3305520" cy="1138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To define a B-spline, we need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Order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Number of basis functions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Knot sequence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de-DE" sz="1600" b="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59E0FCA-5F76-42BA-A40E-0A6E311A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716" y="1275606"/>
                <a:ext cx="3305520" cy="1138773"/>
              </a:xfrm>
              <a:prstGeom prst="rect">
                <a:avLst/>
              </a:prstGeom>
              <a:blipFill>
                <a:blip r:embed="rId2"/>
                <a:stretch>
                  <a:fillRect l="-3499" t="-5348" r="-921" b="-101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0AC8FD-F1B5-4B68-859B-4B3B055DAC7B}"/>
                  </a:ext>
                </a:extLst>
              </p:cNvPr>
              <p:cNvSpPr txBox="1"/>
              <p:nvPr/>
            </p:nvSpPr>
            <p:spPr bwMode="auto">
              <a:xfrm>
                <a:off x="467544" y="2787774"/>
                <a:ext cx="6763005" cy="1436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Basic properties of B-spline basis functions or order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Consist of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polynomial pieces of degree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Derivatives up to order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are continuous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Is nonzero on a domain spanned by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knots (</a:t>
                </a:r>
                <a:r>
                  <a:rPr lang="en-US" sz="1600" b="1" kern="0" dirty="0">
                    <a:solidFill>
                      <a:schemeClr val="tx1"/>
                    </a:solidFill>
                  </a:rPr>
                  <a:t>locality feature</a:t>
                </a:r>
                <a:r>
                  <a:rPr lang="en-US" sz="1600" kern="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At every given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, only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B-spline basis functions are nonzero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0AC8FD-F1B5-4B68-859B-4B3B055D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87774"/>
                <a:ext cx="6763005" cy="1436291"/>
              </a:xfrm>
              <a:prstGeom prst="rect">
                <a:avLst/>
              </a:prstGeom>
              <a:blipFill>
                <a:blip r:embed="rId3"/>
                <a:stretch>
                  <a:fillRect l="-1713" t="-4237" b="-80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83FD8251-CB9C-4859-A81F-0F0D586AF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782343"/>
            <a:ext cx="4032448" cy="16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AD5179-FE75-4161-A64A-C9AF1D10E3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11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CAB795-20A2-4E0E-94E1-6F75603AA9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F2AF0C-C8A0-4AEE-A2FB-3F7A1CD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B-spline &amp; 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921CC01-B15D-4AF4-901A-D54818558B27}"/>
                  </a:ext>
                </a:extLst>
              </p:cNvPr>
              <p:cNvSpPr txBox="1"/>
              <p:nvPr/>
            </p:nvSpPr>
            <p:spPr bwMode="auto">
              <a:xfrm>
                <a:off x="611560" y="1419622"/>
                <a:ext cx="6556026" cy="203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Using data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we can formulate a model with known structure</a:t>
                </a:r>
              </a:p>
              <a:p>
                <a:pPr>
                  <a:spcBef>
                    <a:spcPts val="400"/>
                  </a:spcBef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and use the least squares formulation to estimate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921CC01-B15D-4AF4-901A-D54818558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419622"/>
                <a:ext cx="6556026" cy="2031325"/>
              </a:xfrm>
              <a:prstGeom prst="rect">
                <a:avLst/>
              </a:prstGeom>
              <a:blipFill>
                <a:blip r:embed="rId2"/>
                <a:stretch>
                  <a:fillRect l="-1766" t="-3303" b="-51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19FF3E14-B406-4C50-AF5F-B12D59AE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64" y="1927458"/>
            <a:ext cx="3496163" cy="1200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Grafik 11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547B39C4-FC09-4DD3-AEF3-AE99899E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63" y="2221055"/>
            <a:ext cx="1219370" cy="523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7ABDD6A-1C18-4DDC-B643-17C3CA5A6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607094"/>
            <a:ext cx="2210108" cy="381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8009648-B60B-4344-AB8B-DB29452BA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317" y="1404106"/>
            <a:ext cx="2905530" cy="33342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2CFA627-B7D3-44C7-A874-7D667CAD90E3}"/>
              </a:ext>
            </a:extLst>
          </p:cNvPr>
          <p:cNvSpPr txBox="1"/>
          <p:nvPr/>
        </p:nvSpPr>
        <p:spPr bwMode="auto">
          <a:xfrm>
            <a:off x="3382612" y="2435284"/>
            <a:ext cx="20662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200" kern="0" dirty="0">
                <a:solidFill>
                  <a:schemeClr val="tx1"/>
                </a:solidFill>
              </a:rPr>
              <a:t>With the B-spline basis matrix </a:t>
            </a:r>
          </a:p>
        </p:txBody>
      </p:sp>
    </p:spTree>
    <p:extLst>
      <p:ext uri="{BB962C8B-B14F-4D97-AF65-F5344CB8AC3E}">
        <p14:creationId xmlns:p14="http://schemas.microsoft.com/office/powerpoint/2010/main" val="32143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FBCEDBC-6549-4092-B2A9-FC841CDFE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12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5EB473-0880-4F9D-94AE-C80681A683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3EC523-957C-43F8-BD4E-7C6B881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25886"/>
            <a:ext cx="6274023" cy="720080"/>
          </a:xfrm>
        </p:spPr>
        <p:txBody>
          <a:bodyPr/>
          <a:lstStyle/>
          <a:p>
            <a:r>
              <a:rPr lang="en-US" dirty="0"/>
              <a:t>B-spline basis matrix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097C56B-CFB0-4473-B3C8-084A61C88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8" t="4616" r="8015" b="7299"/>
          <a:stretch/>
        </p:blipFill>
        <p:spPr>
          <a:xfrm>
            <a:off x="1259632" y="837659"/>
            <a:ext cx="6537074" cy="40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0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EEB09B-D816-45DD-91AD-B110F33D2F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13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F47AD7-AA8D-4683-A2C9-AF9787A7D9F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9689CD8-5940-412C-836C-37AA7307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B-spline summary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B38D13D-C72A-4FF9-BB9A-06CBCDECFD77}"/>
                  </a:ext>
                </a:extLst>
              </p:cNvPr>
              <p:cNvSpPr txBox="1"/>
              <p:nvPr/>
            </p:nvSpPr>
            <p:spPr bwMode="auto">
              <a:xfrm>
                <a:off x="827584" y="1635646"/>
                <a:ext cx="7045455" cy="841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Piecewise polynomial defined on a sequence of knots 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Smoothness depends on the degree </a:t>
                </a:r>
                <a14:m>
                  <m:oMath xmlns:m="http://schemas.openxmlformats.org/officeDocument/2006/math">
                    <m:r>
                      <a:rPr 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and the number of basis functions </a:t>
                </a:r>
                <a14:m>
                  <m:oMath xmlns:m="http://schemas.openxmlformats.org/officeDocument/2006/math">
                    <m:r>
                      <a:rPr 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de-DE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Estimate the parameters using the least squares formulation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B38D13D-C72A-4FF9-BB9A-06CBCDECF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635646"/>
                <a:ext cx="7045455" cy="841256"/>
              </a:xfrm>
              <a:prstGeom prst="rect">
                <a:avLst/>
              </a:prstGeom>
              <a:blipFill>
                <a:blip r:embed="rId2"/>
                <a:stretch>
                  <a:fillRect l="-1644" t="-7246" b="-144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627822A6-4D53-41D2-9D9E-62C3C8C19372}"/>
              </a:ext>
            </a:extLst>
          </p:cNvPr>
          <p:cNvSpPr txBox="1"/>
          <p:nvPr/>
        </p:nvSpPr>
        <p:spPr bwMode="auto">
          <a:xfrm>
            <a:off x="1856513" y="3795886"/>
            <a:ext cx="5430974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b="1" kern="0" dirty="0">
                <a:solidFill>
                  <a:srgbClr val="FF0000"/>
                </a:solidFill>
              </a:rPr>
              <a:t>Question: Can we use a high number of basis functions</a:t>
            </a:r>
          </a:p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b="1" kern="0" dirty="0">
                <a:solidFill>
                  <a:srgbClr val="FF0000"/>
                </a:solidFill>
              </a:rPr>
              <a:t>                  and generate a smooth estimate??</a:t>
            </a:r>
          </a:p>
        </p:txBody>
      </p:sp>
    </p:spTree>
    <p:extLst>
      <p:ext uri="{BB962C8B-B14F-4D97-AF65-F5344CB8AC3E}">
        <p14:creationId xmlns:p14="http://schemas.microsoft.com/office/powerpoint/2010/main" val="152941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5EB6DE-C9A3-42F2-A8DD-829C7DD723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14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B28FE1-4B1C-4E21-89E6-708FB3E12C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111C5C3-EFD4-4AEE-9522-E16E542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P-splines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11F075-A21D-426F-8B6A-2B7A88998970}"/>
              </a:ext>
            </a:extLst>
          </p:cNvPr>
          <p:cNvSpPr txBox="1"/>
          <p:nvPr/>
        </p:nvSpPr>
        <p:spPr bwMode="auto">
          <a:xfrm>
            <a:off x="521240" y="1136256"/>
            <a:ext cx="711412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accent6"/>
                </a:solidFill>
              </a:rPr>
              <a:t>Penalize 2</a:t>
            </a:r>
            <a:r>
              <a:rPr lang="en-US" sz="1600" kern="0" baseline="30000" dirty="0">
                <a:solidFill>
                  <a:schemeClr val="accent6"/>
                </a:solidFill>
              </a:rPr>
              <a:t>nd</a:t>
            </a:r>
            <a:r>
              <a:rPr lang="en-US" sz="1600" kern="0" dirty="0">
                <a:solidFill>
                  <a:schemeClr val="accent6"/>
                </a:solidFill>
              </a:rPr>
              <a:t> order derivative to enforce smoothness 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accent6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accent6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accent6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 err="1">
                <a:solidFill>
                  <a:schemeClr val="accent6"/>
                </a:solidFill>
              </a:rPr>
              <a:t>Eilers</a:t>
            </a:r>
            <a:r>
              <a:rPr lang="en-US" sz="1600" kern="0" dirty="0">
                <a:solidFill>
                  <a:schemeClr val="accent6"/>
                </a:solidFill>
              </a:rPr>
              <a:t> &amp; Marx 1996: base penalty on 2</a:t>
            </a:r>
            <a:r>
              <a:rPr lang="en-US" sz="1600" kern="0" baseline="30000" dirty="0">
                <a:solidFill>
                  <a:schemeClr val="accent6"/>
                </a:solidFill>
              </a:rPr>
              <a:t>nd</a:t>
            </a:r>
            <a:r>
              <a:rPr lang="en-US" sz="1600" kern="0" dirty="0">
                <a:solidFill>
                  <a:schemeClr val="accent6"/>
                </a:solidFill>
              </a:rPr>
              <a:t> order finite differences of adjacent </a:t>
            </a:r>
          </a:p>
          <a:p>
            <a:pPr>
              <a:spcBef>
                <a:spcPts val="400"/>
              </a:spcBef>
            </a:pPr>
            <a:r>
              <a:rPr lang="en-US" sz="1600" kern="0" dirty="0">
                <a:solidFill>
                  <a:schemeClr val="accent6"/>
                </a:solidFill>
              </a:rPr>
              <a:t>     coefficients to enforce smoothness</a:t>
            </a:r>
          </a:p>
          <a:p>
            <a:pPr>
              <a:spcBef>
                <a:spcPts val="400"/>
              </a:spcBef>
            </a:pPr>
            <a:endParaRPr lang="en-US" sz="1600" kern="0" dirty="0">
              <a:solidFill>
                <a:schemeClr val="accent6"/>
              </a:solidFill>
            </a:endParaRPr>
          </a:p>
          <a:p>
            <a:pPr>
              <a:spcBef>
                <a:spcPts val="400"/>
              </a:spcBef>
            </a:pPr>
            <a:endParaRPr lang="en-US" sz="1600" kern="0" dirty="0">
              <a:solidFill>
                <a:schemeClr val="accent6"/>
              </a:solidFill>
            </a:endParaRPr>
          </a:p>
          <a:p>
            <a:pPr>
              <a:spcBef>
                <a:spcPts val="400"/>
              </a:spcBef>
            </a:pPr>
            <a:endParaRPr lang="en-US" sz="1600" kern="0" dirty="0">
              <a:solidFill>
                <a:schemeClr val="accent6"/>
              </a:solidFill>
            </a:endParaRPr>
          </a:p>
          <a:p>
            <a:pPr>
              <a:spcBef>
                <a:spcPts val="400"/>
              </a:spcBef>
            </a:pPr>
            <a:endParaRPr lang="en-US" sz="1600" kern="0" dirty="0">
              <a:solidFill>
                <a:schemeClr val="accent6"/>
              </a:solidFill>
            </a:endParaRP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437C3160-C5C0-481C-B287-B914A7EA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66" y="1420135"/>
            <a:ext cx="4372585" cy="685896"/>
          </a:xfrm>
          <a:prstGeom prst="rect">
            <a:avLst/>
          </a:prstGeom>
        </p:spPr>
      </p:pic>
      <p:pic>
        <p:nvPicPr>
          <p:cNvPr id="18" name="Grafik 17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5E4C042A-EF5D-403E-B340-F749D12A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79" y="3007725"/>
            <a:ext cx="286742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1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41D6AAD-EC86-4D62-BFD3-DEA628719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15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A67769-0F68-4614-9479-5EF37203F7C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43149FF-1E63-4362-9BC1-DA9915A8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P-splines &amp; PLS formulation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F40ED06-7804-479C-88BD-000959B5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37367"/>
            <a:ext cx="3943900" cy="714475"/>
          </a:xfrm>
          <a:prstGeom prst="rect">
            <a:avLst/>
          </a:prstGeom>
        </p:spPr>
      </p:pic>
      <p:pic>
        <p:nvPicPr>
          <p:cNvPr id="10" name="Grafik 9" descr="Ein Bild, das Uhr enthält.&#10;&#10;Automatisch generierte Beschreibung">
            <a:extLst>
              <a:ext uri="{FF2B5EF4-FFF2-40B4-BE49-F238E27FC236}">
                <a16:creationId xmlns:a16="http://schemas.microsoft.com/office/drawing/2014/main" id="{8E7EB1F5-B1AC-49E1-BD90-EF4B09B7B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681" y="2048896"/>
            <a:ext cx="3477110" cy="1305107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9A88A7-DBD4-407E-B279-77305AEA9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896210"/>
            <a:ext cx="2553056" cy="1152686"/>
          </a:xfrm>
          <a:prstGeom prst="rect">
            <a:avLst/>
          </a:prstGeom>
        </p:spPr>
      </p:pic>
      <p:pic>
        <p:nvPicPr>
          <p:cNvPr id="14" name="Grafik 13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A55F0FBF-3169-4E90-96C9-458A741BA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7" y="1258211"/>
            <a:ext cx="2867425" cy="790685"/>
          </a:xfrm>
          <a:prstGeom prst="rect">
            <a:avLst/>
          </a:prstGeom>
        </p:spPr>
      </p:pic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D93F227-FB64-46D9-B3A4-5843B52C25D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7664" y="1131590"/>
            <a:ext cx="4464496" cy="360040"/>
          </a:xfrm>
          <a:prstGeom prst="curvedConnector3">
            <a:avLst>
              <a:gd name="adj1" fmla="val -916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DC154C44-C04F-4001-B20D-0C0E97AA7D5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5816" y="2787774"/>
            <a:ext cx="2520280" cy="165617"/>
          </a:xfrm>
          <a:prstGeom prst="curvedConnector3">
            <a:avLst>
              <a:gd name="adj1" fmla="val -1356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733A1ACD-38AB-443F-9599-031A04571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181" y="3776646"/>
            <a:ext cx="3667637" cy="4953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2861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2E151B2-C7F2-4AE4-9600-9FD8FE5C0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16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D3A3E6-FBFA-4C5C-988B-782A6986C7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D021BE47-42D0-455E-9654-2F760F9E4B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51470"/>
                <a:ext cx="6274023" cy="72008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Choosing </a:t>
                </a:r>
                <a14:m>
                  <m:oMath xmlns:m="http://schemas.openxmlformats.org/officeDocument/2006/math">
                    <m:r>
                      <a:rPr lang="de-DE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D021BE47-42D0-455E-9654-2F760F9E4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51470"/>
                <a:ext cx="6274023" cy="720080"/>
              </a:xfrm>
              <a:blipFill>
                <a:blip r:embed="rId2"/>
                <a:stretch>
                  <a:fillRect l="-272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9EF21CF-F213-4DB8-8AEE-D85C9045B43A}"/>
                  </a:ext>
                </a:extLst>
              </p:cNvPr>
              <p:cNvSpPr txBox="1"/>
              <p:nvPr/>
            </p:nvSpPr>
            <p:spPr bwMode="auto">
              <a:xfrm>
                <a:off x="505614" y="921638"/>
                <a:ext cx="6662080" cy="543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determines the effect of the smoothness penalty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We choose it based on the generalized cross-validation criterium GCV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9EF21CF-F213-4DB8-8AEE-D85C9045B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614" y="921638"/>
                <a:ext cx="6662080" cy="543739"/>
              </a:xfrm>
              <a:prstGeom prst="rect">
                <a:avLst/>
              </a:prstGeom>
              <a:blipFill>
                <a:blip r:embed="rId3"/>
                <a:stretch>
                  <a:fillRect l="-1738" t="-11236" r="-823" b="-235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0109375E-86A8-4908-9A08-EEBBB393A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30" t="1735" r="6962" b="6700"/>
          <a:stretch/>
        </p:blipFill>
        <p:spPr>
          <a:xfrm>
            <a:off x="1835696" y="1489880"/>
            <a:ext cx="5187982" cy="32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54CDE30-6F5D-469F-9D07-64BF0BE30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17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511675-4415-40FD-81F8-00BFCC911B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F509E0-11F6-4571-BD6F-124D4BBA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P-spline summary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2B40AB-D332-473A-B357-EE8D5CD863C4}"/>
              </a:ext>
            </a:extLst>
          </p:cNvPr>
          <p:cNvSpPr txBox="1"/>
          <p:nvPr/>
        </p:nvSpPr>
        <p:spPr bwMode="auto">
          <a:xfrm>
            <a:off x="683568" y="4011910"/>
            <a:ext cx="740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b="1" kern="0" dirty="0">
                <a:solidFill>
                  <a:srgbClr val="FF0000"/>
                </a:solidFill>
                <a:sym typeface="Wingdings" panose="05000000000000000000" pitchFamily="2" charset="2"/>
              </a:rPr>
              <a:t>Question: can we use P-splines and introduce a priori domain knowledge??</a:t>
            </a:r>
            <a:endParaRPr lang="en-US" sz="1600" b="1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2AC7723-A3C9-4910-8D10-7B8D8C785B86}"/>
                  </a:ext>
                </a:extLst>
              </p:cNvPr>
              <p:cNvSpPr txBox="1"/>
              <p:nvPr/>
            </p:nvSpPr>
            <p:spPr bwMode="auto">
              <a:xfrm>
                <a:off x="683568" y="1635646"/>
                <a:ext cx="7041992" cy="1138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Expand the B-spline formulation by a smoothness parameter based on the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2</a:t>
                </a:r>
                <a:r>
                  <a:rPr lang="en-US" sz="1600" kern="0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sz="1600" kern="0" dirty="0">
                    <a:solidFill>
                      <a:schemeClr val="tx1"/>
                    </a:solidFill>
                  </a:rPr>
                  <a:t> order finite differences of adjacent parameters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Use penalized least squares formulation for parameter estimation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Choose optimal smoothness parameter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based on GCV criterium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2AC7723-A3C9-4910-8D10-7B8D8C785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635646"/>
                <a:ext cx="7041992" cy="1138773"/>
              </a:xfrm>
              <a:prstGeom prst="rect">
                <a:avLst/>
              </a:prstGeom>
              <a:blipFill>
                <a:blip r:embed="rId2"/>
                <a:stretch>
                  <a:fillRect l="-1645" t="-5348" r="-693" b="-101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68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93B8B0-DAA6-4955-ABFD-F1E632CA1E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18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9264B-C163-4668-A7F3-04B3B25063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9D33B50-0C74-4EED-A0CD-B31824D8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Shape-constraint P-splines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3A4752D-7978-4B71-BEBC-6F39C564A66A}"/>
                  </a:ext>
                </a:extLst>
              </p:cNvPr>
              <p:cNvSpPr txBox="1"/>
              <p:nvPr/>
            </p:nvSpPr>
            <p:spPr bwMode="auto">
              <a:xfrm>
                <a:off x="539552" y="1256583"/>
                <a:ext cx="7198702" cy="3221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Expand the idea of </a:t>
                </a:r>
                <a:r>
                  <a:rPr lang="en-US" sz="1600" kern="0" dirty="0" err="1">
                    <a:solidFill>
                      <a:schemeClr val="tx1"/>
                    </a:solidFill>
                  </a:rPr>
                  <a:t>Eilers</a:t>
                </a:r>
                <a:r>
                  <a:rPr lang="en-US" sz="1600" kern="0" dirty="0">
                    <a:solidFill>
                      <a:schemeClr val="tx1"/>
                    </a:solidFill>
                  </a:rPr>
                  <a:t> &amp; Marx leading to P-splines by introducing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shape constraints of the form</a:t>
                </a:r>
              </a:p>
              <a:p>
                <a:pPr>
                  <a:spcBef>
                    <a:spcPts val="400"/>
                  </a:spcBef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The shape constraint matrix </a:t>
                </a:r>
                <a14:m>
                  <m:oMath xmlns:m="http://schemas.openxmlformats.org/officeDocument/2006/math">
                    <m:r>
                      <a:rPr lang="de-DE" sz="16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can be given as 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 mapping matrix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based on finite differences of adjacent parameters 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 weighting matrix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to determine if the constraint is active 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This leads to the following formulation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 which can be solved iteratively given the algorithm on the next slide. 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3A4752D-7978-4B71-BEBC-6F39C564A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56583"/>
                <a:ext cx="7198702" cy="3221395"/>
              </a:xfrm>
              <a:prstGeom prst="rect">
                <a:avLst/>
              </a:prstGeom>
              <a:blipFill>
                <a:blip r:embed="rId2"/>
                <a:stretch>
                  <a:fillRect l="-1610" t="-1890" r="-763" b="-30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F1BDD76-B916-4BA9-8E62-51E8D142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92" y="3641034"/>
            <a:ext cx="5534797" cy="5048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E492F7-6409-4D37-9979-9F1B1103D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824181"/>
            <a:ext cx="2410161" cy="571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D88E0A-C94F-462D-B846-3A76BA7D44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37" r="511" b="-1"/>
          <a:stretch/>
        </p:blipFill>
        <p:spPr>
          <a:xfrm>
            <a:off x="4756932" y="1947819"/>
            <a:ext cx="2151415" cy="3243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03D74CB-B272-4FA4-A4EE-214268BE50F3}"/>
              </a:ext>
            </a:extLst>
          </p:cNvPr>
          <p:cNvSpPr txBox="1"/>
          <p:nvPr/>
        </p:nvSpPr>
        <p:spPr bwMode="auto">
          <a:xfrm>
            <a:off x="4023188" y="1986860"/>
            <a:ext cx="3638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369253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8A7BC72-8537-419E-A95C-6BC9768BD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19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2A9F40-752B-4DA1-A6C6-45FA4B971AE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C115AF-FB41-40FE-838D-AAE24115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35" y="699542"/>
            <a:ext cx="6601746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Problem formulation &amp; motivation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Linear models, Regularization &amp; Penalized Least-Squares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B-splines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P-splines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Shape-constraint P-splines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Examples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altLang="de-DE" dirty="0">
                <a:ea typeface="Geneva" charset="0"/>
                <a:cs typeface="Geneva" charset="0"/>
              </a:rPr>
              <a:t>Summary &amp; Questions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altLang="de-DE" dirty="0">
              <a:ea typeface="Geneva" charset="0"/>
              <a:cs typeface="Geneva" charset="0"/>
            </a:endParaRPr>
          </a:p>
        </p:txBody>
      </p:sp>
      <p:sp>
        <p:nvSpPr>
          <p:cNvPr id="1740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>
                <a:solidFill>
                  <a:srgbClr val="790B1A"/>
                </a:solidFill>
              </a:rPr>
              <a:t>Overview - Agenda</a:t>
            </a:r>
            <a:endParaRPr lang="en-GB" altLang="de-DE" noProof="0" dirty="0">
              <a:solidFill>
                <a:srgbClr val="790B1A"/>
              </a:solidFill>
            </a:endParaRPr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2F121-D33C-9A4E-BCC9-252763084EC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7413" name="Datumsplatzhalter 4"/>
          <p:cNvSpPr>
            <a:spLocks noGrp="1"/>
          </p:cNvSpPr>
          <p:nvPr>
            <p:ph type="dt" sz="half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8437-1C95-1940-BF88-123E1E12D43B}" type="datetime1">
              <a:rPr lang="de-AT" altLang="de-DE" smtClean="0">
                <a:solidFill>
                  <a:schemeClr val="accent2"/>
                </a:solidFill>
              </a:rPr>
              <a:t>11.04.2021</a:t>
            </a:fld>
            <a:endParaRPr lang="de-DE" altLang="de-D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E39D741-40C8-42E5-AD8A-E56CD812A1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20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3A86F9-8475-4B44-AB8C-128712B0D6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ECEA5A9-A155-4BE0-8E8A-51278CFD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Increasing </a:t>
            </a:r>
            <a:r>
              <a:rPr lang="en-US" sz="2400" dirty="0" err="1"/>
              <a:t>Behaviour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62F069-BA8B-451E-A2CB-F1473C9E0D0A}"/>
              </a:ext>
            </a:extLst>
          </p:cNvPr>
          <p:cNvSpPr txBox="1"/>
          <p:nvPr/>
        </p:nvSpPr>
        <p:spPr bwMode="auto">
          <a:xfrm>
            <a:off x="755576" y="1491630"/>
            <a:ext cx="2295500" cy="232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Constraint formulation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Mapping matrix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Weighting matrix   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023A6F-D06F-48C3-AFE0-5426CCD5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29" y="1335287"/>
            <a:ext cx="2800741" cy="6096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9CC24E1-5054-4CE5-B77A-D385D1F77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29" y="2038275"/>
            <a:ext cx="3086531" cy="1066949"/>
          </a:xfrm>
          <a:prstGeom prst="rect">
            <a:avLst/>
          </a:prstGeom>
        </p:spPr>
      </p:pic>
      <p:pic>
        <p:nvPicPr>
          <p:cNvPr id="14" name="Grafik 13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E2B7D47E-28E5-419D-BB57-C4EDD48A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291830"/>
            <a:ext cx="466790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0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ADA6160-E23D-47CE-801C-1B90B6E9E94D}"/>
                  </a:ext>
                </a:extLst>
              </p:cNvPr>
              <p:cNvSpPr txBox="1"/>
              <p:nvPr/>
            </p:nvSpPr>
            <p:spPr bwMode="auto">
              <a:xfrm>
                <a:off x="530224" y="1203598"/>
                <a:ext cx="395922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285750" indent="-285750" eaLnBrk="1" hangingPunct="1">
                  <a:spcBef>
                    <a:spcPts val="400"/>
                  </a:spcBef>
                  <a:buFont typeface="Arial" charset="0"/>
                  <a:buChar char="•"/>
                </a:pPr>
                <a:r>
                  <a:rPr lang="en-US" sz="1600" kern="0" dirty="0">
                    <a:solidFill>
                      <a:srgbClr val="000C20"/>
                    </a:solidFill>
                    <a:latin typeface="+mn-lt"/>
                  </a:rPr>
                  <a:t>Through the choice of the mapping matrix </a:t>
                </a:r>
                <a14:m>
                  <m:oMath xmlns:m="http://schemas.openxmlformats.org/officeDocument/2006/math">
                    <m:r>
                      <a:rPr lang="de-DE" sz="1600" b="0" i="1" kern="0">
                        <a:solidFill>
                          <a:srgbClr val="000C2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kern="0" dirty="0">
                    <a:solidFill>
                      <a:srgbClr val="000C20"/>
                    </a:solidFill>
                    <a:latin typeface="+mn-lt"/>
                  </a:rPr>
                  <a:t> and the weighting matrix </a:t>
                </a:r>
                <a14:m>
                  <m:oMath xmlns:m="http://schemas.openxmlformats.org/officeDocument/2006/math">
                    <m:r>
                      <a:rPr lang="de-DE" sz="1600" b="0" i="1" kern="0">
                        <a:solidFill>
                          <a:srgbClr val="000C2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kern="0" dirty="0">
                    <a:solidFill>
                      <a:srgbClr val="000C20"/>
                    </a:solidFill>
                    <a:latin typeface="+mn-lt"/>
                  </a:rPr>
                  <a:t> various constraints can be incorporated 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ADA6160-E23D-47CE-801C-1B90B6E9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224" y="1203598"/>
                <a:ext cx="3959225" cy="3312368"/>
              </a:xfrm>
              <a:prstGeom prst="rect">
                <a:avLst/>
              </a:prstGeom>
              <a:blipFill>
                <a:blip r:embed="rId2"/>
                <a:stretch>
                  <a:fillRect l="-2928" t="-1838" r="-13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409391-CA7D-4605-BE7E-868DCB3C1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6563" y="4706434"/>
            <a:ext cx="1824037" cy="170531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03888D3A-B182-8949-9F70-1309707E4E20}" type="slidenum">
              <a:rPr lang="en-GB" smtClean="0"/>
              <a:pPr>
                <a:spcAft>
                  <a:spcPts val="600"/>
                </a:spcAft>
                <a:defRPr/>
              </a:pPr>
              <a:t>21</a:t>
            </a:fld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2C553E-D31A-4B58-BE8A-A0EEFF8A931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28434" y="4704862"/>
            <a:ext cx="1905000" cy="17114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198AD64C-CCF5-CC4A-BA46-EEB0FF8EC03D}" type="datetime1">
              <a:rPr lang="en-GB" smtClean="0"/>
              <a:pPr>
                <a:spcAft>
                  <a:spcPts val="600"/>
                </a:spcAft>
                <a:defRPr/>
              </a:pPr>
              <a:t>11/04/2021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CB8B3D0-5355-4336-AC3A-82E1559A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Various constraints </a:t>
            </a:r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A4EAD88-DED1-40F5-8D93-618869E5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260755"/>
            <a:ext cx="3960440" cy="3198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588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6EDEC7-ECF6-4CA4-A09A-A8AEBFF40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22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0A4B80-2F32-44FE-916C-291C9374C5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D382BE3-501C-4296-87A3-FEA43E87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higher dimensions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B62C97-F292-4054-8693-EF97FF781630}"/>
              </a:ext>
            </a:extLst>
          </p:cNvPr>
          <p:cNvSpPr txBox="1"/>
          <p:nvPr/>
        </p:nvSpPr>
        <p:spPr bwMode="auto">
          <a:xfrm>
            <a:off x="528434" y="1275606"/>
            <a:ext cx="322684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Tensor-product B-splines for 2d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TP B-spline basis function </a:t>
            </a:r>
            <a:endParaRPr lang="en-US" sz="1600" kern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spcBef>
                <a:spcPts val="400"/>
              </a:spcBef>
            </a:pPr>
            <a:endParaRPr lang="en-US" sz="1600" kern="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TP B-spline basis 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lvl="1">
              <a:spcBef>
                <a:spcPts val="400"/>
              </a:spcBef>
            </a:pPr>
            <a:endParaRPr lang="en-US" sz="1600" kern="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TP B-spline basis matrix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Least squares formulation  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B4630F4-82AA-4D4C-9973-C24F2D29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015" y="1347614"/>
            <a:ext cx="3010320" cy="609685"/>
          </a:xfrm>
          <a:prstGeom prst="rect">
            <a:avLst/>
          </a:prstGeom>
        </p:spPr>
      </p:pic>
      <p:pic>
        <p:nvPicPr>
          <p:cNvPr id="10" name="Grafik 9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88C5919A-7867-4830-BC85-7D8C0FB1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921646"/>
            <a:ext cx="3067478" cy="790685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9DDE9A-644B-4B1C-A0E4-E4063F039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2600332"/>
            <a:ext cx="5201376" cy="1171739"/>
          </a:xfrm>
          <a:prstGeom prst="rect">
            <a:avLst/>
          </a:prstGeom>
        </p:spPr>
      </p:pic>
      <p:pic>
        <p:nvPicPr>
          <p:cNvPr id="14" name="Grafik 13" descr="Ein Bild, das Uhr enthält.&#10;&#10;Automatisch generierte Beschreibung">
            <a:extLst>
              <a:ext uri="{FF2B5EF4-FFF2-40B4-BE49-F238E27FC236}">
                <a16:creationId xmlns:a16="http://schemas.microsoft.com/office/drawing/2014/main" id="{AE8A3FFA-E23A-4F27-BABD-14932D33D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3943936"/>
            <a:ext cx="2314898" cy="5906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3466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53B7C12-E3DA-428B-97F1-82D716D0A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23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52F0EB-A368-49F2-9869-DD0E0A8F6F7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D166F0-208E-4E89-8D4D-ADBB9E6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higher dimensions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C9486A8-0A7C-4033-9D6A-4A144513F854}"/>
                  </a:ext>
                </a:extLst>
              </p:cNvPr>
              <p:cNvSpPr txBox="1"/>
              <p:nvPr/>
            </p:nvSpPr>
            <p:spPr bwMode="auto">
              <a:xfrm>
                <a:off x="611560" y="1491630"/>
                <a:ext cx="5623142" cy="1138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Additive models: from 2-d </a:t>
                </a:r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-d without interaction terms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Modeling each function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using a B-spline 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C9486A8-0A7C-4033-9D6A-4A144513F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491630"/>
                <a:ext cx="5623142" cy="1138773"/>
              </a:xfrm>
              <a:prstGeom prst="rect">
                <a:avLst/>
              </a:prstGeom>
              <a:blipFill>
                <a:blip r:embed="rId2"/>
                <a:stretch>
                  <a:fillRect l="-2059" t="-5914" b="-102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9B45BAC2-5CFE-4707-9120-38F7F6CE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878647"/>
            <a:ext cx="3429479" cy="4572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1ADE99-12C7-4EE2-89C8-1A79FB70F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976" y="2220510"/>
            <a:ext cx="1495634" cy="46679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103CD90-2780-4D8B-9B35-5B12F4D29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445" y="2776978"/>
            <a:ext cx="2753109" cy="447737"/>
          </a:xfrm>
          <a:prstGeom prst="rect">
            <a:avLst/>
          </a:prstGeom>
        </p:spPr>
      </p:pic>
      <p:pic>
        <p:nvPicPr>
          <p:cNvPr id="15" name="Grafik 14" descr="Ein Bild, das Text, Antenne enthält.&#10;&#10;Automatisch generierte Beschreibung">
            <a:extLst>
              <a:ext uri="{FF2B5EF4-FFF2-40B4-BE49-F238E27FC236}">
                <a16:creationId xmlns:a16="http://schemas.microsoft.com/office/drawing/2014/main" id="{FA65F3C9-8904-4C61-A487-CB38177AE0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976" r="-486"/>
          <a:stretch/>
        </p:blipFill>
        <p:spPr>
          <a:xfrm>
            <a:off x="3233652" y="3237182"/>
            <a:ext cx="3570596" cy="10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7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53B7C12-E3DA-428B-97F1-82D716D0A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24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52F0EB-A368-49F2-9869-DD0E0A8F6F7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D166F0-208E-4E89-8D4D-ADBB9E6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higher dimensions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C9486A8-0A7C-4033-9D6A-4A144513F854}"/>
                  </a:ext>
                </a:extLst>
              </p:cNvPr>
              <p:cNvSpPr txBox="1"/>
              <p:nvPr/>
            </p:nvSpPr>
            <p:spPr bwMode="auto">
              <a:xfrm>
                <a:off x="528434" y="1138058"/>
                <a:ext cx="7255384" cy="1176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Additive models: from 2-d </a:t>
                </a:r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-d with interaction terms 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Modeling each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using a B-spline and each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using a TP B-spline 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C9486A8-0A7C-4033-9D6A-4A144513F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434" y="1138058"/>
                <a:ext cx="7255384" cy="1176219"/>
              </a:xfrm>
              <a:prstGeom prst="rect">
                <a:avLst/>
              </a:prstGeom>
              <a:blipFill>
                <a:blip r:embed="rId2"/>
                <a:stretch>
                  <a:fillRect l="-1597" t="-5699" r="-756" b="-77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C8E1FE-C741-4F5A-998A-661E5DF5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314277"/>
            <a:ext cx="4353533" cy="7144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8B2978C-BCE8-4E84-8E19-0DF908EBC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469652"/>
            <a:ext cx="6697010" cy="4477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AB3E34A-9F05-469F-8DA8-51D96A7281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3" t="13505" b="6604"/>
          <a:stretch/>
        </p:blipFill>
        <p:spPr>
          <a:xfrm>
            <a:off x="2369160" y="2948215"/>
            <a:ext cx="5329421" cy="18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3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74A588D-BC75-4AAE-82B4-43CF0B83A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25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6DC397-8858-4EFE-B0FB-B55F753F06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DC3DBD-5EB1-4170-8532-0F3C3BAA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Heat Treatment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2693000-285B-497C-9C6B-D9E69F04A829}"/>
                  </a:ext>
                </a:extLst>
              </p:cNvPr>
              <p:cNvSpPr txBox="1"/>
              <p:nvPr/>
            </p:nvSpPr>
            <p:spPr bwMode="auto">
              <a:xfrm>
                <a:off x="249518" y="1096636"/>
                <a:ext cx="6947736" cy="1749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Estimate the heat transfer coefficient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based on measurements of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the temperature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 and the mass flow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A priori knowledge through the </a:t>
                </a:r>
                <a:r>
                  <a:rPr lang="en-US" sz="1600" kern="0" dirty="0" err="1">
                    <a:solidFill>
                      <a:schemeClr val="tx1"/>
                    </a:solidFill>
                  </a:rPr>
                  <a:t>Nukiyama</a:t>
                </a:r>
                <a:r>
                  <a:rPr lang="en-US" sz="1600" kern="0" dirty="0">
                    <a:solidFill>
                      <a:schemeClr val="tx1"/>
                    </a:solidFill>
                  </a:rPr>
                  <a:t> curve (peak)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Challenges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Sparse Data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Very noisy 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2693000-285B-497C-9C6B-D9E69F04A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18" y="1096636"/>
                <a:ext cx="6947736" cy="1749582"/>
              </a:xfrm>
              <a:prstGeom prst="rect">
                <a:avLst/>
              </a:prstGeom>
              <a:blipFill>
                <a:blip r:embed="rId2"/>
                <a:stretch>
                  <a:fillRect l="-1667" t="-2787" r="-789" b="-62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26AEA7D8-2B17-4E40-988C-9B417E33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846" y="1342049"/>
            <a:ext cx="3530626" cy="2224642"/>
          </a:xfrm>
          <a:prstGeom prst="rect">
            <a:avLst/>
          </a:prstGeom>
        </p:spPr>
      </p:pic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5ECB2FF-EC03-47DA-8BE5-94201E5A6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90" y="2228971"/>
            <a:ext cx="3620922" cy="24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81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DB2A37-6B30-4CF5-A432-0C889C388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26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78F80B-A9C3-4E9F-8EFF-11E5F8348E9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4230799-C99D-415B-B653-ED45581E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C168640-6250-42FB-86E0-ADC35E11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57" y="746674"/>
            <a:ext cx="6004008" cy="38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56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763777B-7B48-420E-B223-2EA4CCEAE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27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601A0-AA76-4DAA-8094-EA0D0179A75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752C8CA-E40E-4A4F-9A92-97EA3F61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fit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8927A58-1DC2-4647-98FF-6551A3B3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49" y="915566"/>
            <a:ext cx="5782502" cy="38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08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A98F4EE-E391-4E26-9A23-93DFB89F4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28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B7F76-6285-4664-91D3-A15929D04D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24A51E4-DBAF-456E-A0AF-5084AFCE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Experiment Hybrid modeling and Control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889E5B-2DE5-4642-9649-F00A96F9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093204"/>
            <a:ext cx="5001472" cy="16177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6819B49-62A2-427B-8688-6944837A09DA}"/>
                  </a:ext>
                </a:extLst>
              </p:cNvPr>
              <p:cNvSpPr txBox="1"/>
              <p:nvPr/>
            </p:nvSpPr>
            <p:spPr bwMode="auto">
              <a:xfrm>
                <a:off x="528434" y="1491630"/>
                <a:ext cx="6636047" cy="1798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Estimate the differential current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based on measurements of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the desired main valve position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and the desired differential flow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Block diagram is given on the right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1600" kern="0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Challenges</a:t>
                </a:r>
              </a:p>
              <a:p>
                <a:pPr marL="742950" lvl="1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Discontinuous data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6819B49-62A2-427B-8688-6944837A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434" y="1491630"/>
                <a:ext cx="6636047" cy="1798954"/>
              </a:xfrm>
              <a:prstGeom prst="rect">
                <a:avLst/>
              </a:prstGeom>
              <a:blipFill>
                <a:blip r:embed="rId3"/>
                <a:stretch>
                  <a:fillRect l="-1746" t="-3051" r="-919" b="-61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71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E5DBDF-D808-4CB7-8ADA-58374FBBE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29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D082FF-9615-4E7B-B7F0-3EF246BBBC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D3CB91-CE53-4419-911F-E0372293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EE8CE6-C3AC-4B63-81A1-26870DBB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67568"/>
            <a:ext cx="5184576" cy="33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F4DF9AB-F7F4-483B-B242-C7FB937FEC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Massive increase of process data in the last years</a:t>
            </a:r>
          </a:p>
          <a:p>
            <a:r>
              <a:rPr lang="en-US" dirty="0"/>
              <a:t>Used to enhance process control concepts based on mathematical models</a:t>
            </a:r>
          </a:p>
          <a:p>
            <a:r>
              <a:rPr lang="en-US" dirty="0"/>
              <a:t>White-box (first principles) vs. black-box (data)</a:t>
            </a:r>
          </a:p>
          <a:p>
            <a:r>
              <a:rPr lang="en-US" dirty="0"/>
              <a:t>Specific a priori domain knowledge (AD) often available</a:t>
            </a:r>
          </a:p>
          <a:p>
            <a:pPr lvl="1"/>
            <a:r>
              <a:rPr lang="en-US" dirty="0"/>
              <a:t>Physics based</a:t>
            </a:r>
          </a:p>
          <a:p>
            <a:pPr lvl="1"/>
            <a:r>
              <a:rPr lang="en-US" dirty="0"/>
              <a:t>Knowledge based</a:t>
            </a:r>
          </a:p>
          <a:p>
            <a:r>
              <a:rPr lang="en-US" dirty="0"/>
              <a:t>Incorporate the AD into the mathematical model </a:t>
            </a:r>
            <a:r>
              <a:rPr lang="en-US" dirty="0">
                <a:sym typeface="Wingdings" panose="05000000000000000000" pitchFamily="2" charset="2"/>
              </a:rPr>
              <a:t> grey-box model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269875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Algorithm for efficient, multi-dimensional static function approximation using a priori domain knowledge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92A63A-2B6D-4422-A1CB-DB0D8B3A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&amp; 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543B8F-6894-49EE-B3B2-8B1A0E44B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5E210C-9B08-4D75-8068-3B07AB8D7A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11/04/2021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687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D59A5BA-AE11-4850-B000-D2EDBB0AC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30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41579C-7FB8-4E87-83D7-5B33D327A5C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394719B-56BD-49F7-A27A-18A5385F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fit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BC9B57A-E743-478D-B33E-215A31F7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58" y="1131590"/>
            <a:ext cx="7545142" cy="34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4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5B1320F-43B2-4F56-9B34-D9D26E918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31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AD20C2-4FD1-459A-AB62-7A58AFDB1E7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0EAF17F-4E43-42AE-82AB-72EC7D7A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D21949-08FF-4B69-8579-BCF0BBD6DC95}"/>
              </a:ext>
            </a:extLst>
          </p:cNvPr>
          <p:cNvSpPr txBox="1"/>
          <p:nvPr/>
        </p:nvSpPr>
        <p:spPr bwMode="auto">
          <a:xfrm>
            <a:off x="611560" y="1563638"/>
            <a:ext cx="7391447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Linear models for function approximation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Extension to nonlinear functions using B-splines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Optimal smoothness using P-splines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Incorporation of a priori domain knowledge through shape-constraint P-splines</a:t>
            </a:r>
          </a:p>
        </p:txBody>
      </p:sp>
    </p:spTree>
    <p:extLst>
      <p:ext uri="{BB962C8B-B14F-4D97-AF65-F5344CB8AC3E}">
        <p14:creationId xmlns:p14="http://schemas.microsoft.com/office/powerpoint/2010/main" val="2672545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467544" y="2067694"/>
            <a:ext cx="8077201" cy="816769"/>
          </a:xfrm>
        </p:spPr>
        <p:txBody>
          <a:bodyPr/>
          <a:lstStyle/>
          <a:p>
            <a:pPr algn="ctr"/>
            <a:r>
              <a:rPr lang="en-GB" noProof="0" dirty="0"/>
              <a:t>Thank you!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Questions?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>
          <a:xfrm>
            <a:off x="522001" y="4529521"/>
            <a:ext cx="8074025" cy="600768"/>
          </a:xfrm>
        </p:spPr>
        <p:txBody>
          <a:bodyPr/>
          <a:lstStyle/>
          <a:p>
            <a:r>
              <a:rPr lang="en-GB" noProof="0" dirty="0"/>
              <a:t>Jakob Weber</a:t>
            </a:r>
          </a:p>
        </p:txBody>
      </p:sp>
    </p:spTree>
    <p:extLst>
      <p:ext uri="{BB962C8B-B14F-4D97-AF65-F5344CB8AC3E}">
        <p14:creationId xmlns:p14="http://schemas.microsoft.com/office/powerpoint/2010/main" val="34642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0D8F5E61-E91A-4BCA-898E-4DE3C9407BC1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29270" y="1190034"/>
                <a:ext cx="8085460" cy="3312368"/>
              </a:xfrm>
            </p:spPr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the data assuming additive noise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Unknown function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linear combination of the inputs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/>
                  <a:t>And with the complete data</a:t>
                </a:r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0D8F5E61-E91A-4BCA-898E-4DE3C9407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29270" y="1190034"/>
                <a:ext cx="8085460" cy="3312368"/>
              </a:xfrm>
              <a:blipFill>
                <a:blip r:embed="rId2"/>
                <a:stretch>
                  <a:fillRect l="-1433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BB5A877A-7B77-4CD2-ABF5-61689998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4" y="91934"/>
            <a:ext cx="6274023" cy="720080"/>
          </a:xfrm>
        </p:spPr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B26E33-7B6D-4670-B7F8-F8D2EDA46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92134-9416-43CD-BB17-608E0E22C3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11/04/2021</a:t>
            </a:fld>
            <a:endParaRPr lang="en-GB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D494DA-FBA1-48D7-90A0-D4211D3DEF72}"/>
              </a:ext>
            </a:extLst>
          </p:cNvPr>
          <p:cNvSpPr txBox="1"/>
          <p:nvPr/>
        </p:nvSpPr>
        <p:spPr bwMode="auto">
          <a:xfrm>
            <a:off x="3667236" y="3004005"/>
            <a:ext cx="2448272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endParaRPr lang="en-US" sz="1600" kern="0" dirty="0" err="1">
              <a:solidFill>
                <a:schemeClr val="accent6"/>
              </a:solidFill>
            </a:endParaRPr>
          </a:p>
          <a:p>
            <a:pPr indent="0">
              <a:spcBef>
                <a:spcPts val="400"/>
              </a:spcBef>
              <a:buFont typeface="Arial" charset="0"/>
              <a:buNone/>
            </a:pPr>
            <a:endParaRPr lang="en-US" sz="1600" kern="0" dirty="0" err="1">
              <a:solidFill>
                <a:schemeClr val="accent6"/>
              </a:solidFill>
            </a:endParaRPr>
          </a:p>
          <a:p>
            <a:pPr indent="0">
              <a:spcBef>
                <a:spcPts val="400"/>
              </a:spcBef>
              <a:buFont typeface="Arial" charset="0"/>
              <a:buNone/>
            </a:pPr>
            <a:endParaRPr lang="en-US" sz="1600" kern="0" dirty="0" err="1">
              <a:solidFill>
                <a:schemeClr val="accent6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C7A6500-A13D-4401-BB0E-D5D01B84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00" y="1145957"/>
            <a:ext cx="4038600" cy="31675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7B058B0-5604-4F0C-9A29-3A7754B6C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961475"/>
            <a:ext cx="2181529" cy="28579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2D03A3E-0A26-45E1-AE27-F072577D4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3003306"/>
            <a:ext cx="4144606" cy="37152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89941A4-2703-452E-8374-47A21ACA4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3446358"/>
            <a:ext cx="2124371" cy="33342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B41A999-B51F-48B7-90A1-551CCAE21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419" y="4085149"/>
            <a:ext cx="1295581" cy="276264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7EA00B3-2433-4D4F-9054-B88599928DDC}"/>
              </a:ext>
            </a:extLst>
          </p:cNvPr>
          <p:cNvGrpSpPr/>
          <p:nvPr/>
        </p:nvGrpSpPr>
        <p:grpSpPr>
          <a:xfrm>
            <a:off x="6279724" y="2957280"/>
            <a:ext cx="2758583" cy="1644999"/>
            <a:chOff x="6006773" y="2247265"/>
            <a:chExt cx="2758583" cy="1644999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088E81D9-E78B-403D-83CF-D7EACBE20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74077" y="2247265"/>
              <a:ext cx="2066932" cy="203067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9795AF0F-6371-4909-8A90-1D320C67F072}"/>
                </a:ext>
              </a:extLst>
            </p:cNvPr>
            <p:cNvGrpSpPr/>
            <p:nvPr/>
          </p:nvGrpSpPr>
          <p:grpSpPr>
            <a:xfrm>
              <a:off x="6006773" y="2499701"/>
              <a:ext cx="2758583" cy="1392563"/>
              <a:chOff x="6300192" y="3359981"/>
              <a:chExt cx="2758583" cy="1392563"/>
            </a:xfrm>
          </p:grpSpPr>
          <p:pic>
            <p:nvPicPr>
              <p:cNvPr id="8" name="Grafik 7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7A7C862-CFE0-4919-BB17-0E73E779B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7289" b="12312"/>
              <a:stretch/>
            </p:blipFill>
            <p:spPr>
              <a:xfrm>
                <a:off x="6300192" y="3911288"/>
                <a:ext cx="2758583" cy="841256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1A135027-DF43-44C7-AE5E-0256D227B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82923" y="3359981"/>
                <a:ext cx="2215721" cy="222246"/>
              </a:xfrm>
              <a:prstGeom prst="rect">
                <a:avLst/>
              </a:prstGeom>
            </p:spPr>
          </p:pic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1B9FD0F6-44D2-452C-91A5-4EABF48A5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8004" y="3656245"/>
                <a:ext cx="2044043" cy="230124"/>
              </a:xfrm>
              <a:prstGeom prst="rect">
                <a:avLst/>
              </a:prstGeom>
            </p:spPr>
          </p:pic>
        </p:grpSp>
      </p:grpSp>
      <p:pic>
        <p:nvPicPr>
          <p:cNvPr id="34" name="Grafik 33">
            <a:extLst>
              <a:ext uri="{FF2B5EF4-FFF2-40B4-BE49-F238E27FC236}">
                <a16:creationId xmlns:a16="http://schemas.microsoft.com/office/drawing/2014/main" id="{F35395B7-1E18-4176-B643-01913AFAB9E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6532" r="3768"/>
          <a:stretch/>
        </p:blipFill>
        <p:spPr>
          <a:xfrm>
            <a:off x="6115508" y="749482"/>
            <a:ext cx="2658572" cy="19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4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375E0FB-26D1-41AA-967F-55BBB42E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Formulation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81EFDC-E269-4BF2-9FAC-A2DFF774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9496" y="4704862"/>
            <a:ext cx="1824037" cy="170531"/>
          </a:xfrm>
        </p:spPr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D55E64-BF81-4173-BFE2-9415ADAD08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11/04/2021</a:t>
            </a:fld>
            <a:endParaRPr lang="en-GB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70F935-E511-4A1A-B3DF-B05EB141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404" y="1871846"/>
            <a:ext cx="2105319" cy="4001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74855D4-699E-47F3-9B58-7A294A2A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798" y="4133542"/>
            <a:ext cx="2000529" cy="3715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3D8401C-509B-46A9-9E50-540A4E30498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4491950" y="1298683"/>
            <a:ext cx="1295581" cy="276264"/>
          </a:xfrm>
          <a:prstGeom prst="rect">
            <a:avLst/>
          </a:prstGeom>
        </p:spPr>
      </p:pic>
      <p:pic>
        <p:nvPicPr>
          <p:cNvPr id="10" name="Grafik 9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A38FAC2D-22CF-4EC2-8B7C-F795BDB85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144" y="2409592"/>
            <a:ext cx="3401725" cy="6479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527416B-3768-4FEB-B707-31FF55E993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74"/>
          <a:stretch/>
        </p:blipFill>
        <p:spPr>
          <a:xfrm>
            <a:off x="3843144" y="3200506"/>
            <a:ext cx="3188326" cy="56155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E08A955-0C9B-4F1F-810B-DF159D6CE03F}"/>
              </a:ext>
            </a:extLst>
          </p:cNvPr>
          <p:cNvSpPr txBox="1"/>
          <p:nvPr/>
        </p:nvSpPr>
        <p:spPr bwMode="auto">
          <a:xfrm>
            <a:off x="528434" y="1349400"/>
            <a:ext cx="7927032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Linear model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Least squares loss function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B911CF4-0C52-424F-ABB0-10F997A9669B}"/>
              </a:ext>
            </a:extLst>
          </p:cNvPr>
          <p:cNvSpPr txBox="1"/>
          <p:nvPr/>
        </p:nvSpPr>
        <p:spPr bwMode="auto">
          <a:xfrm>
            <a:off x="683568" y="4254438"/>
            <a:ext cx="30963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Least squares estimate </a:t>
            </a:r>
          </a:p>
        </p:txBody>
      </p:sp>
    </p:spTree>
    <p:extLst>
      <p:ext uri="{BB962C8B-B14F-4D97-AF65-F5344CB8AC3E}">
        <p14:creationId xmlns:p14="http://schemas.microsoft.com/office/powerpoint/2010/main" val="122204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E87900-FB6B-46C6-82D7-08C12D3EE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6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EAB2EB-91C2-4603-8CF5-0DC7A5BD36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ECE52A-A811-4859-A040-9E02FF4B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Regularization &amp;  Penalized least squares 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6569FBF-1A83-405C-8434-2599A639D198}"/>
              </a:ext>
            </a:extLst>
          </p:cNvPr>
          <p:cNvSpPr txBox="1"/>
          <p:nvPr/>
        </p:nvSpPr>
        <p:spPr bwMode="auto">
          <a:xfrm>
            <a:off x="528434" y="1347614"/>
            <a:ext cx="7000314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Restrict the parameter space by adding a penalty term to the loss function</a:t>
            </a:r>
          </a:p>
          <a:p>
            <a:pPr>
              <a:spcBef>
                <a:spcPts val="400"/>
              </a:spcBef>
            </a:pPr>
            <a:r>
              <a:rPr lang="en-US" sz="1600" kern="0" dirty="0">
                <a:solidFill>
                  <a:schemeClr val="tx1"/>
                </a:solidFill>
              </a:rPr>
              <a:t>     depending on the complexity of the model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E00E5FD-D023-46E4-8672-5D4D8C1C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4999" r="65144" b="-1"/>
          <a:stretch/>
        </p:blipFill>
        <p:spPr>
          <a:xfrm>
            <a:off x="1249174" y="2498525"/>
            <a:ext cx="2520280" cy="381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6E77FE-1FE7-4727-9CF5-D86B0BFFF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028010"/>
            <a:ext cx="2772162" cy="2476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0838127-0B02-49A4-B068-AD55C456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105817"/>
            <a:ext cx="3791479" cy="381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0ADF3F1-2A29-4028-852D-6D0ED021AA92}"/>
              </a:ext>
            </a:extLst>
          </p:cNvPr>
          <p:cNvSpPr txBox="1"/>
          <p:nvPr/>
        </p:nvSpPr>
        <p:spPr bwMode="auto">
          <a:xfrm>
            <a:off x="827584" y="2597371"/>
            <a:ext cx="421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with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0194448-EDCB-4CC8-A96B-FEC45AABEB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807" r="1027" b="-1"/>
          <a:stretch/>
        </p:blipFill>
        <p:spPr>
          <a:xfrm>
            <a:off x="4461514" y="2595093"/>
            <a:ext cx="3330204" cy="28448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BBEA3B2-CA76-4D04-BBC5-5D6471137BFC}"/>
              </a:ext>
            </a:extLst>
          </p:cNvPr>
          <p:cNvSpPr txBox="1"/>
          <p:nvPr/>
        </p:nvSpPr>
        <p:spPr bwMode="auto">
          <a:xfrm>
            <a:off x="3991470" y="2600033"/>
            <a:ext cx="3991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and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0980E0-1552-4E91-9C54-1DDFAD17F35B}"/>
              </a:ext>
            </a:extLst>
          </p:cNvPr>
          <p:cNvSpPr txBox="1"/>
          <p:nvPr/>
        </p:nvSpPr>
        <p:spPr bwMode="auto">
          <a:xfrm>
            <a:off x="827584" y="3102407"/>
            <a:ext cx="9457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en-US" sz="1600" kern="0" dirty="0">
                <a:solidFill>
                  <a:schemeClr val="tx1"/>
                </a:solidFill>
              </a:rPr>
              <a:t>leading to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FBB0F0-08A5-4BE9-8763-6CC978575BEE}"/>
                  </a:ext>
                </a:extLst>
              </p:cNvPr>
              <p:cNvSpPr txBox="1"/>
              <p:nvPr/>
            </p:nvSpPr>
            <p:spPr bwMode="auto">
              <a:xfrm>
                <a:off x="611560" y="4155926"/>
                <a:ext cx="6953122" cy="543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Used for linear models with large number of variables </a:t>
                </a:r>
                <a14:m>
                  <m:oMath xmlns:m="http://schemas.openxmlformats.org/officeDocument/2006/math">
                    <m:r>
                      <a:rPr lang="en-US" sz="1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sz="16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6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,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     or basis functions based models where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is the number of basis functions</a:t>
                </a: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FBB0F0-08A5-4BE9-8763-6CC978575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155926"/>
                <a:ext cx="6953122" cy="543739"/>
              </a:xfrm>
              <a:prstGeom prst="rect">
                <a:avLst/>
              </a:prstGeom>
              <a:blipFill>
                <a:blip r:embed="rId7"/>
                <a:stretch>
                  <a:fillRect l="-1665" t="-12360" r="-613" b="-224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6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7336D0B-A0D8-4709-A79E-A93443395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7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56388B-00F9-4198-8494-2E803E100C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AA288B-4C1D-4274-B56E-0671E956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B-spline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8353567-21B5-4292-A987-C71A52B61FA9}"/>
                  </a:ext>
                </a:extLst>
              </p:cNvPr>
              <p:cNvSpPr txBox="1"/>
              <p:nvPr/>
            </p:nvSpPr>
            <p:spPr bwMode="auto">
              <a:xfrm>
                <a:off x="395536" y="1218755"/>
                <a:ext cx="8184933" cy="293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schemeClr val="tx1"/>
                    </a:solidFill>
                  </a:rPr>
                  <a:t>Lin. comb. of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16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B-spline basis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of order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</a:rPr>
                  <a:t> defined on a sequence of knots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8353567-21B5-4292-A987-C71A52B61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218755"/>
                <a:ext cx="8184933" cy="293863"/>
              </a:xfrm>
              <a:prstGeom prst="rect">
                <a:avLst/>
              </a:prstGeom>
              <a:blipFill>
                <a:blip r:embed="rId2"/>
                <a:stretch>
                  <a:fillRect l="-1415" t="-16667" b="-31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57929C8B-7983-4332-ABA4-E5DE19B5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98513"/>
            <a:ext cx="2553056" cy="381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B577AD-AFC3-4C59-9FA3-6B301BE00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900696"/>
            <a:ext cx="4032448" cy="1659677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A0E33F-BEEB-436A-8589-058AC63D7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3003798"/>
            <a:ext cx="3274553" cy="11600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09AC69-BF76-4C25-A2A9-EBD1D29F8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6222" y="1592158"/>
            <a:ext cx="1686749" cy="7937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C5DC1B3-63E3-41F1-B0BC-E4B720418521}"/>
              </a:ext>
            </a:extLst>
          </p:cNvPr>
          <p:cNvSpPr txBox="1"/>
          <p:nvPr/>
        </p:nvSpPr>
        <p:spPr bwMode="auto">
          <a:xfrm>
            <a:off x="384856" y="2571750"/>
            <a:ext cx="43120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Each basis function is defined recursively as</a:t>
            </a:r>
          </a:p>
        </p:txBody>
      </p:sp>
    </p:spTree>
    <p:extLst>
      <p:ext uri="{BB962C8B-B14F-4D97-AF65-F5344CB8AC3E}">
        <p14:creationId xmlns:p14="http://schemas.microsoft.com/office/powerpoint/2010/main" val="162647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2CC91E5-149C-416B-96EC-31D0B6D06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8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97857D-84CF-4420-9573-AD5D00E2A6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FDF0E8-B661-403A-B210-73E6EA49FE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B-splines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2400" dirty="0">
                    <a:solidFill>
                      <a:schemeClr val="accent1"/>
                    </a:solidFill>
                  </a:rPr>
                  <a:t> = 10</a:t>
                </a:r>
                <a:endParaRPr lang="en-US" dirty="0"/>
              </a:p>
            </p:txBody>
          </p:sp>
        </mc:Choice>
        <mc:Fallback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FDF0E8-B661-403A-B210-73E6EA49F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1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>
            <a:extLst>
              <a:ext uri="{FF2B5EF4-FFF2-40B4-BE49-F238E27FC236}">
                <a16:creationId xmlns:a16="http://schemas.microsoft.com/office/drawing/2014/main" id="{403D02C8-B4C0-44FF-B9E9-0B3300B498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62" t="2790" r="7697" b="5127"/>
          <a:stretch/>
        </p:blipFill>
        <p:spPr>
          <a:xfrm>
            <a:off x="1374790" y="1059582"/>
            <a:ext cx="5567552" cy="35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2CC91E5-149C-416B-96EC-31D0B6D06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9</a:t>
            </a:fld>
            <a:endParaRPr lang="en-GB" sz="1400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97857D-84CF-4420-9573-AD5D00E2A6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8AD64C-CCF5-CC4A-BA46-EEB0FF8EC03D}" type="datetime1">
              <a:rPr lang="en-GB" noProof="0" smtClean="0"/>
              <a:t>11/04/2021</a:t>
            </a:fld>
            <a:endParaRPr lang="en-GB" sz="1400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FDF0E8-B661-403A-B210-73E6EA49FE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B-splines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2400" dirty="0">
                    <a:solidFill>
                      <a:schemeClr val="accent1"/>
                    </a:solidFill>
                  </a:rPr>
                  <a:t> = 25</a:t>
                </a:r>
                <a:endParaRPr lang="en-US" dirty="0"/>
              </a:p>
            </p:txBody>
          </p:sp>
        </mc:Choice>
        <mc:Fallback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FDF0E8-B661-403A-B210-73E6EA49F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1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54B4F6F3-CCC3-4396-B26D-1AAC97354A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6" t="2401" r="7358" b="5201"/>
          <a:stretch/>
        </p:blipFill>
        <p:spPr>
          <a:xfrm>
            <a:off x="1480934" y="1043248"/>
            <a:ext cx="5904656" cy="374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9336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accent2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Microsoft Office PowerPoint</Application>
  <PresentationFormat>Bildschirmpräsentation (16:9)</PresentationFormat>
  <Paragraphs>247</Paragraphs>
  <Slides>32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Courier New</vt:lpstr>
      <vt:lpstr>Wingdings</vt:lpstr>
      <vt:lpstr>AIT_Power_Point_Vorlage-1</vt:lpstr>
      <vt:lpstr>Introduction of a priori domain knowledge in function approximation using shape-constraint P-splines</vt:lpstr>
      <vt:lpstr>Overview - Agenda</vt:lpstr>
      <vt:lpstr>Problem formulation &amp; motivation</vt:lpstr>
      <vt:lpstr>Linear models</vt:lpstr>
      <vt:lpstr>Least Squares Formulation</vt:lpstr>
      <vt:lpstr>Regularization &amp;  Penalized least squares  </vt:lpstr>
      <vt:lpstr>B-spline</vt:lpstr>
      <vt:lpstr>B-splines for d = 10</vt:lpstr>
      <vt:lpstr>B-splines for d = 25</vt:lpstr>
      <vt:lpstr>B-spline  </vt:lpstr>
      <vt:lpstr>B-spline &amp; Parameter estimation</vt:lpstr>
      <vt:lpstr>B-spline basis matrix</vt:lpstr>
      <vt:lpstr>B-spline summary </vt:lpstr>
      <vt:lpstr>P-splines</vt:lpstr>
      <vt:lpstr>P-splines &amp; PLS formulation</vt:lpstr>
      <vt:lpstr>Choosing λ </vt:lpstr>
      <vt:lpstr>P-spline summary</vt:lpstr>
      <vt:lpstr>Shape-constraint P-splines</vt:lpstr>
      <vt:lpstr>PowerPoint-Präsentation</vt:lpstr>
      <vt:lpstr>Example Increasing Behaviour </vt:lpstr>
      <vt:lpstr>Various constraints </vt:lpstr>
      <vt:lpstr>Extension to higher dimensions 1</vt:lpstr>
      <vt:lpstr>Extension to higher dimensions 2</vt:lpstr>
      <vt:lpstr>Extension to higher dimensions 2</vt:lpstr>
      <vt:lpstr>Experiment Heat Treatment process</vt:lpstr>
      <vt:lpstr>Data </vt:lpstr>
      <vt:lpstr>Best fit </vt:lpstr>
      <vt:lpstr>Experiment Hybrid modeling and Control </vt:lpstr>
      <vt:lpstr>Data </vt:lpstr>
      <vt:lpstr>Best fit </vt:lpstr>
      <vt:lpstr>summary</vt:lpstr>
      <vt:lpstr>Thank you!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 priori domain knowledge in function approximation using shape-constraint P-splines</dc:title>
  <dc:creator>Weber Jakob</dc:creator>
  <cp:lastModifiedBy>Weber Jakob</cp:lastModifiedBy>
  <cp:revision>13</cp:revision>
  <dcterms:created xsi:type="dcterms:W3CDTF">2021-04-11T11:36:34Z</dcterms:created>
  <dcterms:modified xsi:type="dcterms:W3CDTF">2021-04-11T13:59:13Z</dcterms:modified>
</cp:coreProperties>
</file>