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94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29968-7DFA-4CC8-AE29-434160E5D8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1716F-8074-4D1E-B5F3-4CB4206C4113}">
      <dgm:prSet/>
      <dgm:spPr/>
      <dgm:t>
        <a:bodyPr/>
        <a:lstStyle/>
        <a:p>
          <a:pPr>
            <a:defRPr cap="all"/>
          </a:pPr>
          <a:r>
            <a:rPr lang="en-US" dirty="0"/>
            <a:t>Check for null values and investigate outliers</a:t>
          </a:r>
        </a:p>
      </dgm:t>
    </dgm:pt>
    <dgm:pt modelId="{BA01BDAE-1D05-46B1-9E2C-7966BD609F7D}" type="parTrans" cxnId="{42C9DEE0-2DA4-41BF-ADC5-55582EDB64C4}">
      <dgm:prSet/>
      <dgm:spPr/>
      <dgm:t>
        <a:bodyPr/>
        <a:lstStyle/>
        <a:p>
          <a:endParaRPr lang="en-US"/>
        </a:p>
      </dgm:t>
    </dgm:pt>
    <dgm:pt modelId="{16E11BED-A830-4B7F-B725-68CB30BF6DFC}" type="sibTrans" cxnId="{42C9DEE0-2DA4-41BF-ADC5-55582EDB64C4}">
      <dgm:prSet/>
      <dgm:spPr/>
      <dgm:t>
        <a:bodyPr/>
        <a:lstStyle/>
        <a:p>
          <a:endParaRPr lang="en-US"/>
        </a:p>
      </dgm:t>
    </dgm:pt>
    <dgm:pt modelId="{B2AB23BD-97DD-48D8-B5DB-700ADD2049F0}">
      <dgm:prSet/>
      <dgm:spPr/>
      <dgm:t>
        <a:bodyPr/>
        <a:lstStyle/>
        <a:p>
          <a:pPr>
            <a:defRPr cap="all"/>
          </a:pPr>
          <a:r>
            <a:rPr lang="en-US" dirty="0"/>
            <a:t>Remove outliers and Replace nulls with appropriate values</a:t>
          </a:r>
        </a:p>
      </dgm:t>
    </dgm:pt>
    <dgm:pt modelId="{0790F77F-D8A7-4A4F-A927-4ABB90F6AD14}" type="parTrans" cxnId="{156A6BA1-C9FF-4B1A-9004-EF1881D01155}">
      <dgm:prSet/>
      <dgm:spPr/>
      <dgm:t>
        <a:bodyPr/>
        <a:lstStyle/>
        <a:p>
          <a:endParaRPr lang="en-US"/>
        </a:p>
      </dgm:t>
    </dgm:pt>
    <dgm:pt modelId="{F983132B-E4CC-47E9-8594-0D6B728261BF}" type="sibTrans" cxnId="{156A6BA1-C9FF-4B1A-9004-EF1881D01155}">
      <dgm:prSet/>
      <dgm:spPr/>
      <dgm:t>
        <a:bodyPr/>
        <a:lstStyle/>
        <a:p>
          <a:endParaRPr lang="en-US"/>
        </a:p>
      </dgm:t>
    </dgm:pt>
    <dgm:pt modelId="{17E78866-F44F-45FF-8994-8CC88419DF9E}">
      <dgm:prSet/>
      <dgm:spPr/>
      <dgm:t>
        <a:bodyPr/>
        <a:lstStyle/>
        <a:p>
          <a:pPr>
            <a:defRPr cap="all"/>
          </a:pPr>
          <a:r>
            <a:rPr lang="en-US" dirty="0"/>
            <a:t>Remove irrelevant/redundant attributes based on scope of work</a:t>
          </a:r>
        </a:p>
      </dgm:t>
    </dgm:pt>
    <dgm:pt modelId="{F0B6F9B8-9D47-4BB6-8A9B-3953929D6B18}" type="sibTrans" cxnId="{394D8168-DBB2-495D-9670-426109042F90}">
      <dgm:prSet/>
      <dgm:spPr/>
      <dgm:t>
        <a:bodyPr/>
        <a:lstStyle/>
        <a:p>
          <a:endParaRPr lang="en-US"/>
        </a:p>
      </dgm:t>
    </dgm:pt>
    <dgm:pt modelId="{3EBC602C-80B6-4528-9DC2-EFF375CE9D9C}" type="parTrans" cxnId="{394D8168-DBB2-495D-9670-426109042F90}">
      <dgm:prSet/>
      <dgm:spPr/>
      <dgm:t>
        <a:bodyPr/>
        <a:lstStyle/>
        <a:p>
          <a:endParaRPr lang="en-US"/>
        </a:p>
      </dgm:t>
    </dgm:pt>
    <dgm:pt modelId="{13EF06CE-2412-45AA-A6AB-626AA53513F4}" type="pres">
      <dgm:prSet presAssocID="{E0929968-7DFA-4CC8-AE29-434160E5D87B}" presName="outerComposite" presStyleCnt="0">
        <dgm:presLayoutVars>
          <dgm:chMax val="5"/>
          <dgm:dir/>
          <dgm:resizeHandles val="exact"/>
        </dgm:presLayoutVars>
      </dgm:prSet>
      <dgm:spPr/>
    </dgm:pt>
    <dgm:pt modelId="{D0BA4CA8-8491-40BA-BB80-3A22EDC7AF71}" type="pres">
      <dgm:prSet presAssocID="{E0929968-7DFA-4CC8-AE29-434160E5D87B}" presName="dummyMaxCanvas" presStyleCnt="0">
        <dgm:presLayoutVars/>
      </dgm:prSet>
      <dgm:spPr/>
    </dgm:pt>
    <dgm:pt modelId="{9EA8C2A4-E41A-4E28-BC04-73ACF7D27877}" type="pres">
      <dgm:prSet presAssocID="{E0929968-7DFA-4CC8-AE29-434160E5D87B}" presName="ThreeNodes_1" presStyleLbl="node1" presStyleIdx="0" presStyleCnt="3">
        <dgm:presLayoutVars>
          <dgm:bulletEnabled val="1"/>
        </dgm:presLayoutVars>
      </dgm:prSet>
      <dgm:spPr/>
    </dgm:pt>
    <dgm:pt modelId="{CFDCA8B9-0AB0-485E-8A61-F48278A14AF9}" type="pres">
      <dgm:prSet presAssocID="{E0929968-7DFA-4CC8-AE29-434160E5D87B}" presName="ThreeNodes_2" presStyleLbl="node1" presStyleIdx="1" presStyleCnt="3">
        <dgm:presLayoutVars>
          <dgm:bulletEnabled val="1"/>
        </dgm:presLayoutVars>
      </dgm:prSet>
      <dgm:spPr/>
    </dgm:pt>
    <dgm:pt modelId="{51C64609-3699-4D82-B90B-C2427D49F2BE}" type="pres">
      <dgm:prSet presAssocID="{E0929968-7DFA-4CC8-AE29-434160E5D87B}" presName="ThreeNodes_3" presStyleLbl="node1" presStyleIdx="2" presStyleCnt="3">
        <dgm:presLayoutVars>
          <dgm:bulletEnabled val="1"/>
        </dgm:presLayoutVars>
      </dgm:prSet>
      <dgm:spPr/>
    </dgm:pt>
    <dgm:pt modelId="{D7A3F149-6A49-436C-9C87-19986666BD25}" type="pres">
      <dgm:prSet presAssocID="{E0929968-7DFA-4CC8-AE29-434160E5D87B}" presName="ThreeConn_1-2" presStyleLbl="fgAccFollowNode1" presStyleIdx="0" presStyleCnt="2">
        <dgm:presLayoutVars>
          <dgm:bulletEnabled val="1"/>
        </dgm:presLayoutVars>
      </dgm:prSet>
      <dgm:spPr/>
    </dgm:pt>
    <dgm:pt modelId="{24240A53-FCF2-4B03-B94D-74BD8D47C90A}" type="pres">
      <dgm:prSet presAssocID="{E0929968-7DFA-4CC8-AE29-434160E5D87B}" presName="ThreeConn_2-3" presStyleLbl="fgAccFollowNode1" presStyleIdx="1" presStyleCnt="2">
        <dgm:presLayoutVars>
          <dgm:bulletEnabled val="1"/>
        </dgm:presLayoutVars>
      </dgm:prSet>
      <dgm:spPr/>
    </dgm:pt>
    <dgm:pt modelId="{8AB83545-F052-4DD4-9C9F-75EE98441BF8}" type="pres">
      <dgm:prSet presAssocID="{E0929968-7DFA-4CC8-AE29-434160E5D87B}" presName="ThreeNodes_1_text" presStyleLbl="node1" presStyleIdx="2" presStyleCnt="3">
        <dgm:presLayoutVars>
          <dgm:bulletEnabled val="1"/>
        </dgm:presLayoutVars>
      </dgm:prSet>
      <dgm:spPr/>
    </dgm:pt>
    <dgm:pt modelId="{ADD4BB85-9D0C-4061-AFC7-C9B1ACD267EB}" type="pres">
      <dgm:prSet presAssocID="{E0929968-7DFA-4CC8-AE29-434160E5D87B}" presName="ThreeNodes_2_text" presStyleLbl="node1" presStyleIdx="2" presStyleCnt="3">
        <dgm:presLayoutVars>
          <dgm:bulletEnabled val="1"/>
        </dgm:presLayoutVars>
      </dgm:prSet>
      <dgm:spPr/>
    </dgm:pt>
    <dgm:pt modelId="{29B1E7AC-E546-46EF-81E4-FAB57AAEFBD2}" type="pres">
      <dgm:prSet presAssocID="{E0929968-7DFA-4CC8-AE29-434160E5D8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84CD816-41E6-4DD1-AEC3-EDA7DBC5002C}" type="presOf" srcId="{8BC1716F-8074-4D1E-B5F3-4CB4206C4113}" destId="{9EA8C2A4-E41A-4E28-BC04-73ACF7D27877}" srcOrd="0" destOrd="0" presId="urn:microsoft.com/office/officeart/2005/8/layout/vProcess5"/>
    <dgm:cxn modelId="{FB79C220-8B09-4AEE-878F-4AE914F8D96F}" type="presOf" srcId="{17E78866-F44F-45FF-8994-8CC88419DF9E}" destId="{29B1E7AC-E546-46EF-81E4-FAB57AAEFBD2}" srcOrd="1" destOrd="0" presId="urn:microsoft.com/office/officeart/2005/8/layout/vProcess5"/>
    <dgm:cxn modelId="{77E74B2D-6775-4BBF-8A90-AF4FBABC0703}" type="presOf" srcId="{17E78866-F44F-45FF-8994-8CC88419DF9E}" destId="{51C64609-3699-4D82-B90B-C2427D49F2BE}" srcOrd="0" destOrd="0" presId="urn:microsoft.com/office/officeart/2005/8/layout/vProcess5"/>
    <dgm:cxn modelId="{3CE27943-656C-49DB-A786-43F72588EDA2}" type="presOf" srcId="{B2AB23BD-97DD-48D8-B5DB-700ADD2049F0}" destId="{CFDCA8B9-0AB0-485E-8A61-F48278A14AF9}" srcOrd="0" destOrd="0" presId="urn:microsoft.com/office/officeart/2005/8/layout/vProcess5"/>
    <dgm:cxn modelId="{394D8168-DBB2-495D-9670-426109042F90}" srcId="{E0929968-7DFA-4CC8-AE29-434160E5D87B}" destId="{17E78866-F44F-45FF-8994-8CC88419DF9E}" srcOrd="2" destOrd="0" parTransId="{3EBC602C-80B6-4528-9DC2-EFF375CE9D9C}" sibTransId="{F0B6F9B8-9D47-4BB6-8A9B-3953929D6B18}"/>
    <dgm:cxn modelId="{644A9D7D-51A5-4335-936F-828C46E12DA1}" type="presOf" srcId="{B2AB23BD-97DD-48D8-B5DB-700ADD2049F0}" destId="{ADD4BB85-9D0C-4061-AFC7-C9B1ACD267EB}" srcOrd="1" destOrd="0" presId="urn:microsoft.com/office/officeart/2005/8/layout/vProcess5"/>
    <dgm:cxn modelId="{156A6BA1-C9FF-4B1A-9004-EF1881D01155}" srcId="{E0929968-7DFA-4CC8-AE29-434160E5D87B}" destId="{B2AB23BD-97DD-48D8-B5DB-700ADD2049F0}" srcOrd="1" destOrd="0" parTransId="{0790F77F-D8A7-4A4F-A927-4ABB90F6AD14}" sibTransId="{F983132B-E4CC-47E9-8594-0D6B728261BF}"/>
    <dgm:cxn modelId="{A15BD4AB-5AA1-40B7-A416-4C6CC1FF75E8}" type="presOf" srcId="{F983132B-E4CC-47E9-8594-0D6B728261BF}" destId="{24240A53-FCF2-4B03-B94D-74BD8D47C90A}" srcOrd="0" destOrd="0" presId="urn:microsoft.com/office/officeart/2005/8/layout/vProcess5"/>
    <dgm:cxn modelId="{43F237B9-F51E-49F5-9EF0-7E015CD6F0B2}" type="presOf" srcId="{8BC1716F-8074-4D1E-B5F3-4CB4206C4113}" destId="{8AB83545-F052-4DD4-9C9F-75EE98441BF8}" srcOrd="1" destOrd="0" presId="urn:microsoft.com/office/officeart/2005/8/layout/vProcess5"/>
    <dgm:cxn modelId="{42C9DEE0-2DA4-41BF-ADC5-55582EDB64C4}" srcId="{E0929968-7DFA-4CC8-AE29-434160E5D87B}" destId="{8BC1716F-8074-4D1E-B5F3-4CB4206C4113}" srcOrd="0" destOrd="0" parTransId="{BA01BDAE-1D05-46B1-9E2C-7966BD609F7D}" sibTransId="{16E11BED-A830-4B7F-B725-68CB30BF6DFC}"/>
    <dgm:cxn modelId="{E60A36E5-3DAD-450D-B132-8766D825C2F7}" type="presOf" srcId="{16E11BED-A830-4B7F-B725-68CB30BF6DFC}" destId="{D7A3F149-6A49-436C-9C87-19986666BD25}" srcOrd="0" destOrd="0" presId="urn:microsoft.com/office/officeart/2005/8/layout/vProcess5"/>
    <dgm:cxn modelId="{E671B3E8-8850-495E-83F8-E37E579743DD}" type="presOf" srcId="{E0929968-7DFA-4CC8-AE29-434160E5D87B}" destId="{13EF06CE-2412-45AA-A6AB-626AA53513F4}" srcOrd="0" destOrd="0" presId="urn:microsoft.com/office/officeart/2005/8/layout/vProcess5"/>
    <dgm:cxn modelId="{F5A5187A-F5B9-463E-9D76-3146A4DE17DB}" type="presParOf" srcId="{13EF06CE-2412-45AA-A6AB-626AA53513F4}" destId="{D0BA4CA8-8491-40BA-BB80-3A22EDC7AF71}" srcOrd="0" destOrd="0" presId="urn:microsoft.com/office/officeart/2005/8/layout/vProcess5"/>
    <dgm:cxn modelId="{00B1B1BB-C6AE-4A7F-8B43-5B9D7139F81C}" type="presParOf" srcId="{13EF06CE-2412-45AA-A6AB-626AA53513F4}" destId="{9EA8C2A4-E41A-4E28-BC04-73ACF7D27877}" srcOrd="1" destOrd="0" presId="urn:microsoft.com/office/officeart/2005/8/layout/vProcess5"/>
    <dgm:cxn modelId="{184B1822-A681-4314-B258-FCB5C70DBA8B}" type="presParOf" srcId="{13EF06CE-2412-45AA-A6AB-626AA53513F4}" destId="{CFDCA8B9-0AB0-485E-8A61-F48278A14AF9}" srcOrd="2" destOrd="0" presId="urn:microsoft.com/office/officeart/2005/8/layout/vProcess5"/>
    <dgm:cxn modelId="{1480DB13-86EF-4B30-B439-B6C717256CE0}" type="presParOf" srcId="{13EF06CE-2412-45AA-A6AB-626AA53513F4}" destId="{51C64609-3699-4D82-B90B-C2427D49F2BE}" srcOrd="3" destOrd="0" presId="urn:microsoft.com/office/officeart/2005/8/layout/vProcess5"/>
    <dgm:cxn modelId="{2ADA31F4-612D-4DCA-8224-97EFBA9937DB}" type="presParOf" srcId="{13EF06CE-2412-45AA-A6AB-626AA53513F4}" destId="{D7A3F149-6A49-436C-9C87-19986666BD25}" srcOrd="4" destOrd="0" presId="urn:microsoft.com/office/officeart/2005/8/layout/vProcess5"/>
    <dgm:cxn modelId="{7CDBA32D-A468-40DC-B406-5807BC1853D0}" type="presParOf" srcId="{13EF06CE-2412-45AA-A6AB-626AA53513F4}" destId="{24240A53-FCF2-4B03-B94D-74BD8D47C90A}" srcOrd="5" destOrd="0" presId="urn:microsoft.com/office/officeart/2005/8/layout/vProcess5"/>
    <dgm:cxn modelId="{3372A819-C7A0-4121-9164-C7BFC4F75FB9}" type="presParOf" srcId="{13EF06CE-2412-45AA-A6AB-626AA53513F4}" destId="{8AB83545-F052-4DD4-9C9F-75EE98441BF8}" srcOrd="6" destOrd="0" presId="urn:microsoft.com/office/officeart/2005/8/layout/vProcess5"/>
    <dgm:cxn modelId="{1A0AE2DA-EC79-4F9B-8953-0F5FF7145EA2}" type="presParOf" srcId="{13EF06CE-2412-45AA-A6AB-626AA53513F4}" destId="{ADD4BB85-9D0C-4061-AFC7-C9B1ACD267EB}" srcOrd="7" destOrd="0" presId="urn:microsoft.com/office/officeart/2005/8/layout/vProcess5"/>
    <dgm:cxn modelId="{C08A72F8-02BB-4E52-A329-CADA88C2FAF1}" type="presParOf" srcId="{13EF06CE-2412-45AA-A6AB-626AA53513F4}" destId="{29B1E7AC-E546-46EF-81E4-FAB57AAEFB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7B8F9-226C-4F89-8569-FCC5844153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E022F8-63B3-4C9F-AC8D-D286919CFEF0}">
      <dgm:prSet/>
      <dgm:spPr/>
      <dgm:t>
        <a:bodyPr/>
        <a:lstStyle/>
        <a:p>
          <a:r>
            <a:rPr lang="en-US"/>
            <a:t>Beer reviews offer insights into evolving customer preferences, preferred characteristics, and preferred beer styles</a:t>
          </a:r>
        </a:p>
      </dgm:t>
    </dgm:pt>
    <dgm:pt modelId="{0780C77B-0E5C-4FAB-B381-826BA7291B34}" type="parTrans" cxnId="{FB612570-116B-4D53-8C94-0E7E37ACD6F1}">
      <dgm:prSet/>
      <dgm:spPr/>
      <dgm:t>
        <a:bodyPr/>
        <a:lstStyle/>
        <a:p>
          <a:endParaRPr lang="en-US"/>
        </a:p>
      </dgm:t>
    </dgm:pt>
    <dgm:pt modelId="{14E62101-4BE2-4585-BBEA-BF98179D4860}" type="sibTrans" cxnId="{FB612570-116B-4D53-8C94-0E7E37ACD6F1}">
      <dgm:prSet/>
      <dgm:spPr/>
      <dgm:t>
        <a:bodyPr/>
        <a:lstStyle/>
        <a:p>
          <a:endParaRPr lang="en-US"/>
        </a:p>
      </dgm:t>
    </dgm:pt>
    <dgm:pt modelId="{1A84B7AC-FAEF-49F5-B53C-5EEA29B7ED78}">
      <dgm:prSet/>
      <dgm:spPr/>
      <dgm:t>
        <a:bodyPr/>
        <a:lstStyle/>
        <a:p>
          <a:r>
            <a:rPr lang="en-US"/>
            <a:t>Breweries can balance effort/cost to optimize ABV level </a:t>
          </a:r>
        </a:p>
      </dgm:t>
    </dgm:pt>
    <dgm:pt modelId="{00A8601B-33FA-49B4-B2C2-60CA3E3C180F}" type="parTrans" cxnId="{5C40EF69-CEBB-41BE-B32C-6D02B0066D30}">
      <dgm:prSet/>
      <dgm:spPr/>
      <dgm:t>
        <a:bodyPr/>
        <a:lstStyle/>
        <a:p>
          <a:endParaRPr lang="en-US"/>
        </a:p>
      </dgm:t>
    </dgm:pt>
    <dgm:pt modelId="{33321EFD-241A-4398-BE01-A99B32C4BF8C}" type="sibTrans" cxnId="{5C40EF69-CEBB-41BE-B32C-6D02B0066D30}">
      <dgm:prSet/>
      <dgm:spPr/>
      <dgm:t>
        <a:bodyPr/>
        <a:lstStyle/>
        <a:p>
          <a:endParaRPr lang="en-US"/>
        </a:p>
      </dgm:t>
    </dgm:pt>
    <dgm:pt modelId="{28ABC834-17A4-4AD4-93E2-FCF0A54C9104}">
      <dgm:prSet/>
      <dgm:spPr/>
      <dgm:t>
        <a:bodyPr/>
        <a:lstStyle/>
        <a:p>
          <a:r>
            <a:rPr lang="en-US"/>
            <a:t>Depending on customer behavior, e-commerce applications can direct consumers to appropriate stores, breweries, and brands.</a:t>
          </a:r>
        </a:p>
      </dgm:t>
    </dgm:pt>
    <dgm:pt modelId="{E703C5BD-8B45-4092-B31F-519503A8DF96}" type="parTrans" cxnId="{A6F4728C-DC87-4C72-A26C-010B8E9A7752}">
      <dgm:prSet/>
      <dgm:spPr/>
      <dgm:t>
        <a:bodyPr/>
        <a:lstStyle/>
        <a:p>
          <a:endParaRPr lang="en-US"/>
        </a:p>
      </dgm:t>
    </dgm:pt>
    <dgm:pt modelId="{41ABB2B4-2779-4E45-B805-B9B8CC9417E0}" type="sibTrans" cxnId="{A6F4728C-DC87-4C72-A26C-010B8E9A7752}">
      <dgm:prSet/>
      <dgm:spPr/>
      <dgm:t>
        <a:bodyPr/>
        <a:lstStyle/>
        <a:p>
          <a:endParaRPr lang="en-US"/>
        </a:p>
      </dgm:t>
    </dgm:pt>
    <dgm:pt modelId="{186C0E6E-C302-4EB7-A84F-35B6414489C3}" type="pres">
      <dgm:prSet presAssocID="{DFF7B8F9-226C-4F89-8569-FCC5844153E6}" presName="root" presStyleCnt="0">
        <dgm:presLayoutVars>
          <dgm:dir/>
          <dgm:resizeHandles val="exact"/>
        </dgm:presLayoutVars>
      </dgm:prSet>
      <dgm:spPr/>
    </dgm:pt>
    <dgm:pt modelId="{833ED709-2F02-410D-B52E-F2659FC65C77}" type="pres">
      <dgm:prSet presAssocID="{F7E022F8-63B3-4C9F-AC8D-D286919CFEF0}" presName="compNode" presStyleCnt="0"/>
      <dgm:spPr/>
    </dgm:pt>
    <dgm:pt modelId="{8F7260FC-3F92-4CA1-A7B9-42470A0CBEC1}" type="pres">
      <dgm:prSet presAssocID="{F7E022F8-63B3-4C9F-AC8D-D286919CFEF0}" presName="bgRect" presStyleLbl="bgShp" presStyleIdx="0" presStyleCnt="3"/>
      <dgm:spPr/>
    </dgm:pt>
    <dgm:pt modelId="{9B4D3E71-9802-4B71-8880-8E8DF959C933}" type="pres">
      <dgm:prSet presAssocID="{F7E022F8-63B3-4C9F-AC8D-D286919CFE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39D80C1C-E169-4F0F-97F6-25F5F0E5E6FC}" type="pres">
      <dgm:prSet presAssocID="{F7E022F8-63B3-4C9F-AC8D-D286919CFEF0}" presName="spaceRect" presStyleCnt="0"/>
      <dgm:spPr/>
    </dgm:pt>
    <dgm:pt modelId="{CFD84342-8F8F-4179-BD95-52882127D616}" type="pres">
      <dgm:prSet presAssocID="{F7E022F8-63B3-4C9F-AC8D-D286919CFEF0}" presName="parTx" presStyleLbl="revTx" presStyleIdx="0" presStyleCnt="3">
        <dgm:presLayoutVars>
          <dgm:chMax val="0"/>
          <dgm:chPref val="0"/>
        </dgm:presLayoutVars>
      </dgm:prSet>
      <dgm:spPr/>
    </dgm:pt>
    <dgm:pt modelId="{DF80833F-0D97-4F3C-90D3-DC5EB69F8EC0}" type="pres">
      <dgm:prSet presAssocID="{14E62101-4BE2-4585-BBEA-BF98179D4860}" presName="sibTrans" presStyleCnt="0"/>
      <dgm:spPr/>
    </dgm:pt>
    <dgm:pt modelId="{7C94BFE8-A398-4082-B878-73B57FFD6D2C}" type="pres">
      <dgm:prSet presAssocID="{1A84B7AC-FAEF-49F5-B53C-5EEA29B7ED78}" presName="compNode" presStyleCnt="0"/>
      <dgm:spPr/>
    </dgm:pt>
    <dgm:pt modelId="{71B1EC1A-52FB-4119-A515-BBC91FE3F2E0}" type="pres">
      <dgm:prSet presAssocID="{1A84B7AC-FAEF-49F5-B53C-5EEA29B7ED78}" presName="bgRect" presStyleLbl="bgShp" presStyleIdx="1" presStyleCnt="3"/>
      <dgm:spPr/>
    </dgm:pt>
    <dgm:pt modelId="{B2EB0C14-5594-47FC-A413-2B5493761F21}" type="pres">
      <dgm:prSet presAssocID="{1A84B7AC-FAEF-49F5-B53C-5EEA29B7ED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9A99023-259C-4DB3-9983-B3A9A5B7F5A8}" type="pres">
      <dgm:prSet presAssocID="{1A84B7AC-FAEF-49F5-B53C-5EEA29B7ED78}" presName="spaceRect" presStyleCnt="0"/>
      <dgm:spPr/>
    </dgm:pt>
    <dgm:pt modelId="{C8670EE4-064C-4E69-8586-EED550BDF7E7}" type="pres">
      <dgm:prSet presAssocID="{1A84B7AC-FAEF-49F5-B53C-5EEA29B7ED78}" presName="parTx" presStyleLbl="revTx" presStyleIdx="1" presStyleCnt="3">
        <dgm:presLayoutVars>
          <dgm:chMax val="0"/>
          <dgm:chPref val="0"/>
        </dgm:presLayoutVars>
      </dgm:prSet>
      <dgm:spPr/>
    </dgm:pt>
    <dgm:pt modelId="{50D5412F-6E81-4F43-A2E3-0534E805B273}" type="pres">
      <dgm:prSet presAssocID="{33321EFD-241A-4398-BE01-A99B32C4BF8C}" presName="sibTrans" presStyleCnt="0"/>
      <dgm:spPr/>
    </dgm:pt>
    <dgm:pt modelId="{342634CF-9778-4B16-924F-CEBA45DBB9F8}" type="pres">
      <dgm:prSet presAssocID="{28ABC834-17A4-4AD4-93E2-FCF0A54C9104}" presName="compNode" presStyleCnt="0"/>
      <dgm:spPr/>
    </dgm:pt>
    <dgm:pt modelId="{D4FE6FB4-B477-4A43-BE02-BCD830B38670}" type="pres">
      <dgm:prSet presAssocID="{28ABC834-17A4-4AD4-93E2-FCF0A54C9104}" presName="bgRect" presStyleLbl="bgShp" presStyleIdx="2" presStyleCnt="3"/>
      <dgm:spPr/>
    </dgm:pt>
    <dgm:pt modelId="{C6EB9940-3899-4A05-98E5-B7D0D62046CD}" type="pres">
      <dgm:prSet presAssocID="{28ABC834-17A4-4AD4-93E2-FCF0A54C91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DA584D2-050E-4236-BBEE-46CF0ED127C5}" type="pres">
      <dgm:prSet presAssocID="{28ABC834-17A4-4AD4-93E2-FCF0A54C9104}" presName="spaceRect" presStyleCnt="0"/>
      <dgm:spPr/>
    </dgm:pt>
    <dgm:pt modelId="{D4E75BCD-9CAB-4214-A2F1-297356F9A823}" type="pres">
      <dgm:prSet presAssocID="{28ABC834-17A4-4AD4-93E2-FCF0A54C91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B2C41A-1002-4D90-820E-83F9C6866CB9}" type="presOf" srcId="{28ABC834-17A4-4AD4-93E2-FCF0A54C9104}" destId="{D4E75BCD-9CAB-4214-A2F1-297356F9A823}" srcOrd="0" destOrd="0" presId="urn:microsoft.com/office/officeart/2018/2/layout/IconVerticalSolidList"/>
    <dgm:cxn modelId="{5C40EF69-CEBB-41BE-B32C-6D02B0066D30}" srcId="{DFF7B8F9-226C-4F89-8569-FCC5844153E6}" destId="{1A84B7AC-FAEF-49F5-B53C-5EEA29B7ED78}" srcOrd="1" destOrd="0" parTransId="{00A8601B-33FA-49B4-B2C2-60CA3E3C180F}" sibTransId="{33321EFD-241A-4398-BE01-A99B32C4BF8C}"/>
    <dgm:cxn modelId="{FB612570-116B-4D53-8C94-0E7E37ACD6F1}" srcId="{DFF7B8F9-226C-4F89-8569-FCC5844153E6}" destId="{F7E022F8-63B3-4C9F-AC8D-D286919CFEF0}" srcOrd="0" destOrd="0" parTransId="{0780C77B-0E5C-4FAB-B381-826BA7291B34}" sibTransId="{14E62101-4BE2-4585-BBEA-BF98179D4860}"/>
    <dgm:cxn modelId="{A6F4728C-DC87-4C72-A26C-010B8E9A7752}" srcId="{DFF7B8F9-226C-4F89-8569-FCC5844153E6}" destId="{28ABC834-17A4-4AD4-93E2-FCF0A54C9104}" srcOrd="2" destOrd="0" parTransId="{E703C5BD-8B45-4092-B31F-519503A8DF96}" sibTransId="{41ABB2B4-2779-4E45-B805-B9B8CC9417E0}"/>
    <dgm:cxn modelId="{204448A6-3CC5-4FDA-B526-B33F91A26737}" type="presOf" srcId="{DFF7B8F9-226C-4F89-8569-FCC5844153E6}" destId="{186C0E6E-C302-4EB7-A84F-35B6414489C3}" srcOrd="0" destOrd="0" presId="urn:microsoft.com/office/officeart/2018/2/layout/IconVerticalSolidList"/>
    <dgm:cxn modelId="{F22559BE-E4F2-44DA-95F8-195F9B00E9D9}" type="presOf" srcId="{F7E022F8-63B3-4C9F-AC8D-D286919CFEF0}" destId="{CFD84342-8F8F-4179-BD95-52882127D616}" srcOrd="0" destOrd="0" presId="urn:microsoft.com/office/officeart/2018/2/layout/IconVerticalSolidList"/>
    <dgm:cxn modelId="{E3BE26FA-AA84-4642-8E6E-FF4D236B1A65}" type="presOf" srcId="{1A84B7AC-FAEF-49F5-B53C-5EEA29B7ED78}" destId="{C8670EE4-064C-4E69-8586-EED550BDF7E7}" srcOrd="0" destOrd="0" presId="urn:microsoft.com/office/officeart/2018/2/layout/IconVerticalSolidList"/>
    <dgm:cxn modelId="{91414784-72B6-489D-A096-2225E23C8E58}" type="presParOf" srcId="{186C0E6E-C302-4EB7-A84F-35B6414489C3}" destId="{833ED709-2F02-410D-B52E-F2659FC65C77}" srcOrd="0" destOrd="0" presId="urn:microsoft.com/office/officeart/2018/2/layout/IconVerticalSolidList"/>
    <dgm:cxn modelId="{6A966640-6639-4E33-B484-C45620EFB42C}" type="presParOf" srcId="{833ED709-2F02-410D-B52E-F2659FC65C77}" destId="{8F7260FC-3F92-4CA1-A7B9-42470A0CBEC1}" srcOrd="0" destOrd="0" presId="urn:microsoft.com/office/officeart/2018/2/layout/IconVerticalSolidList"/>
    <dgm:cxn modelId="{83BF7DFE-FAFE-49BD-AF15-0E5890D55614}" type="presParOf" srcId="{833ED709-2F02-410D-B52E-F2659FC65C77}" destId="{9B4D3E71-9802-4B71-8880-8E8DF959C933}" srcOrd="1" destOrd="0" presId="urn:microsoft.com/office/officeart/2018/2/layout/IconVerticalSolidList"/>
    <dgm:cxn modelId="{5F7570A4-E67C-456B-9070-76A7B887BEF6}" type="presParOf" srcId="{833ED709-2F02-410D-B52E-F2659FC65C77}" destId="{39D80C1C-E169-4F0F-97F6-25F5F0E5E6FC}" srcOrd="2" destOrd="0" presId="urn:microsoft.com/office/officeart/2018/2/layout/IconVerticalSolidList"/>
    <dgm:cxn modelId="{E811C6D9-D24B-4FEE-8E93-05FA72C8C30C}" type="presParOf" srcId="{833ED709-2F02-410D-B52E-F2659FC65C77}" destId="{CFD84342-8F8F-4179-BD95-52882127D616}" srcOrd="3" destOrd="0" presId="urn:microsoft.com/office/officeart/2018/2/layout/IconVerticalSolidList"/>
    <dgm:cxn modelId="{A5D28460-A0B5-4CAC-9ABA-EEA83D0AF641}" type="presParOf" srcId="{186C0E6E-C302-4EB7-A84F-35B6414489C3}" destId="{DF80833F-0D97-4F3C-90D3-DC5EB69F8EC0}" srcOrd="1" destOrd="0" presId="urn:microsoft.com/office/officeart/2018/2/layout/IconVerticalSolidList"/>
    <dgm:cxn modelId="{9E953A94-6984-4477-B50C-B14514043A48}" type="presParOf" srcId="{186C0E6E-C302-4EB7-A84F-35B6414489C3}" destId="{7C94BFE8-A398-4082-B878-73B57FFD6D2C}" srcOrd="2" destOrd="0" presId="urn:microsoft.com/office/officeart/2018/2/layout/IconVerticalSolidList"/>
    <dgm:cxn modelId="{38F6424E-40F5-4909-ADDA-4C412B73BF65}" type="presParOf" srcId="{7C94BFE8-A398-4082-B878-73B57FFD6D2C}" destId="{71B1EC1A-52FB-4119-A515-BBC91FE3F2E0}" srcOrd="0" destOrd="0" presId="urn:microsoft.com/office/officeart/2018/2/layout/IconVerticalSolidList"/>
    <dgm:cxn modelId="{7511A97D-E61F-46C4-BBA2-64EEE5EB02DE}" type="presParOf" srcId="{7C94BFE8-A398-4082-B878-73B57FFD6D2C}" destId="{B2EB0C14-5594-47FC-A413-2B5493761F21}" srcOrd="1" destOrd="0" presId="urn:microsoft.com/office/officeart/2018/2/layout/IconVerticalSolidList"/>
    <dgm:cxn modelId="{6D046633-CDFF-4C78-B6BC-FDF1BEF61D1A}" type="presParOf" srcId="{7C94BFE8-A398-4082-B878-73B57FFD6D2C}" destId="{99A99023-259C-4DB3-9983-B3A9A5B7F5A8}" srcOrd="2" destOrd="0" presId="urn:microsoft.com/office/officeart/2018/2/layout/IconVerticalSolidList"/>
    <dgm:cxn modelId="{7E9447B0-FE1C-4D18-B842-ED6D7A425429}" type="presParOf" srcId="{7C94BFE8-A398-4082-B878-73B57FFD6D2C}" destId="{C8670EE4-064C-4E69-8586-EED550BDF7E7}" srcOrd="3" destOrd="0" presId="urn:microsoft.com/office/officeart/2018/2/layout/IconVerticalSolidList"/>
    <dgm:cxn modelId="{B4E41648-FD8E-4498-B634-D5D79F55B1AE}" type="presParOf" srcId="{186C0E6E-C302-4EB7-A84F-35B6414489C3}" destId="{50D5412F-6E81-4F43-A2E3-0534E805B273}" srcOrd="3" destOrd="0" presId="urn:microsoft.com/office/officeart/2018/2/layout/IconVerticalSolidList"/>
    <dgm:cxn modelId="{A7E8074C-E8A8-4C9B-B68E-87CCF7647E0E}" type="presParOf" srcId="{186C0E6E-C302-4EB7-A84F-35B6414489C3}" destId="{342634CF-9778-4B16-924F-CEBA45DBB9F8}" srcOrd="4" destOrd="0" presId="urn:microsoft.com/office/officeart/2018/2/layout/IconVerticalSolidList"/>
    <dgm:cxn modelId="{96D31FDE-AE58-4C64-97D7-BCF686CE10E6}" type="presParOf" srcId="{342634CF-9778-4B16-924F-CEBA45DBB9F8}" destId="{D4FE6FB4-B477-4A43-BE02-BCD830B38670}" srcOrd="0" destOrd="0" presId="urn:microsoft.com/office/officeart/2018/2/layout/IconVerticalSolidList"/>
    <dgm:cxn modelId="{65846FBD-7A11-4733-938F-7F6E54F6CFB9}" type="presParOf" srcId="{342634CF-9778-4B16-924F-CEBA45DBB9F8}" destId="{C6EB9940-3899-4A05-98E5-B7D0D62046CD}" srcOrd="1" destOrd="0" presId="urn:microsoft.com/office/officeart/2018/2/layout/IconVerticalSolidList"/>
    <dgm:cxn modelId="{5E0AC70A-9870-4B74-B506-552EDB5B5959}" type="presParOf" srcId="{342634CF-9778-4B16-924F-CEBA45DBB9F8}" destId="{3DA584D2-050E-4236-BBEE-46CF0ED127C5}" srcOrd="2" destOrd="0" presId="urn:microsoft.com/office/officeart/2018/2/layout/IconVerticalSolidList"/>
    <dgm:cxn modelId="{9FB6D820-0D37-4FA2-87AE-A55F341EFD26}" type="presParOf" srcId="{342634CF-9778-4B16-924F-CEBA45DBB9F8}" destId="{D4E75BCD-9CAB-4214-A2F1-297356F9A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C2A4-E41A-4E28-BC04-73ACF7D27877}">
      <dsp:nvSpPr>
        <dsp:cNvPr id="0" name=""/>
        <dsp:cNvSpPr/>
      </dsp:nvSpPr>
      <dsp:spPr>
        <a:xfrm>
          <a:off x="0" y="0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Check for null values and investigate outliers</a:t>
          </a:r>
        </a:p>
      </dsp:txBody>
      <dsp:txXfrm>
        <a:off x="23252" y="23252"/>
        <a:ext cx="8432006" cy="747365"/>
      </dsp:txXfrm>
    </dsp:sp>
    <dsp:sp modelId="{CFDCA8B9-0AB0-485E-8A61-F48278A14AF9}">
      <dsp:nvSpPr>
        <dsp:cNvPr id="0" name=""/>
        <dsp:cNvSpPr/>
      </dsp:nvSpPr>
      <dsp:spPr>
        <a:xfrm>
          <a:off x="819587" y="926181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Remove outliers and Replace nulls with appropriate values</a:t>
          </a:r>
        </a:p>
      </dsp:txBody>
      <dsp:txXfrm>
        <a:off x="842839" y="949433"/>
        <a:ext cx="7906548" cy="747365"/>
      </dsp:txXfrm>
    </dsp:sp>
    <dsp:sp modelId="{51C64609-3699-4D82-B90B-C2427D49F2BE}">
      <dsp:nvSpPr>
        <dsp:cNvPr id="0" name=""/>
        <dsp:cNvSpPr/>
      </dsp:nvSpPr>
      <dsp:spPr>
        <a:xfrm>
          <a:off x="1639174" y="1852363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Remove irrelevant/redundant attributes based on scope of work</a:t>
          </a:r>
        </a:p>
      </dsp:txBody>
      <dsp:txXfrm>
        <a:off x="1662426" y="1875615"/>
        <a:ext cx="7906548" cy="747365"/>
      </dsp:txXfrm>
    </dsp:sp>
    <dsp:sp modelId="{D7A3F149-6A49-436C-9C87-19986666BD25}">
      <dsp:nvSpPr>
        <dsp:cNvPr id="0" name=""/>
        <dsp:cNvSpPr/>
      </dsp:nvSpPr>
      <dsp:spPr>
        <a:xfrm>
          <a:off x="8772639" y="602018"/>
          <a:ext cx="516015" cy="5160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88742" y="602018"/>
        <a:ext cx="283809" cy="388301"/>
      </dsp:txXfrm>
    </dsp:sp>
    <dsp:sp modelId="{24240A53-FCF2-4B03-B94D-74BD8D47C90A}">
      <dsp:nvSpPr>
        <dsp:cNvPr id="0" name=""/>
        <dsp:cNvSpPr/>
      </dsp:nvSpPr>
      <dsp:spPr>
        <a:xfrm>
          <a:off x="9592226" y="1522907"/>
          <a:ext cx="516015" cy="5160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08329" y="1522907"/>
        <a:ext cx="283809" cy="388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260FC-3F92-4CA1-A7B9-42470A0CBEC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D3E71-9802-4B71-8880-8E8DF959C93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4342-8F8F-4179-BD95-52882127D616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Beer reviews offer insights into evolving customer preferences, preferred characteristics, and preferred beer styles</a:t>
          </a:r>
        </a:p>
      </dsp:txBody>
      <dsp:txXfrm>
        <a:off x="1939533" y="717"/>
        <a:ext cx="4362067" cy="1679249"/>
      </dsp:txXfrm>
    </dsp:sp>
    <dsp:sp modelId="{71B1EC1A-52FB-4119-A515-BBC91FE3F2E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B0C14-5594-47FC-A413-2B5493761F2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70EE4-064C-4E69-8586-EED550BDF7E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Breweries can balance effort/cost to optimize ABV level </a:t>
          </a:r>
        </a:p>
      </dsp:txBody>
      <dsp:txXfrm>
        <a:off x="1939533" y="2099779"/>
        <a:ext cx="4362067" cy="1679249"/>
      </dsp:txXfrm>
    </dsp:sp>
    <dsp:sp modelId="{D4FE6FB4-B477-4A43-BE02-BCD830B3867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B9940-3899-4A05-98E5-B7D0D62046C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5BCD-9CAB-4214-A2F1-297356F9A823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Depending on customer behavior, e-commerce applications can direct consumers to appropriate stores, breweries, and brands.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DD29-F6C5-4820-9674-ADD600E0E19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E032-47CF-4D7F-81A3-C5C36B8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Guanbo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Guanbo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5BE-132F-5F1C-7E92-676E45E2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41C01-6F6D-A62D-F938-A842623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8524-B648-EF3B-28B4-246B98B5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BDCF-8F5F-6A91-E837-25EEC704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D0FC-5DEE-57FF-9C67-B542DFC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BA64-F98A-7845-567F-34B6C939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B98B-405B-CC6C-09C1-2A1E52E6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7ABA-F562-1F1B-38C5-8D284948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85CD-053B-923F-DE97-D124D18B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201E-0C7F-AD95-37F4-128861F1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53960-E2F6-A65C-8025-344AF143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7760-E836-ED84-B22F-76D86291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D103-5D38-A357-EE76-C425CE7D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1C9F-1CDE-17D7-979B-372B7D00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3C3A-3CE8-3B5A-38A1-7C25753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F13-9C25-6127-866F-18F942D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9891-A15E-609A-669B-A30FBC0F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C618-E9B4-955F-241E-F5E8BFFF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6163-E1EE-4341-3EC5-8D4882E0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496-BEF7-6862-51BF-5DCF3D1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FD36-ADBE-3131-EB28-00CF41A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589C-4629-6E41-3429-B956B7E4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7C4-2D62-9EE8-9C93-21449E2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8C9A-55C5-62BF-AB6E-9034F7FC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207C-13C5-C867-694F-95855E60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407E-F762-902E-7410-3B603CB1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1A5A-BC20-B1B3-D529-C3A0260D1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74F1-8239-617D-D3BA-27ECDBBE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B0E5-5537-F844-222F-F92D98D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F21E8-DB43-09AD-1C02-F084802B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000C-01B0-16CF-9716-198AD9F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B345-6D52-A239-0A6C-5990561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9770-5297-80A9-8C80-1665A430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49E66-AE60-9D97-CCC2-36DB0A8B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43EDD-67E8-EE3C-060F-1744C7ECB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5CCA-5C36-DF96-513E-83070B1B8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8243-8978-A44A-72CA-7AB1B0D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1762-9556-459E-482D-7D13183C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48D8-5448-955C-4ACD-F54AAA4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7165-84D7-ECBF-F7D5-70065F1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2EFD8-DECD-50C2-3D60-7F29B429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42F5-71A1-28FD-8F51-ED479AB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8D1C-EB38-058D-849C-05AC940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622F0-7081-745A-CABF-E1BC0BDD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F1317-DB41-C811-73D0-BBF58FA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9DAC5-139B-DFFE-4565-4C1265D4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CA40-9C6B-5ECE-EA0F-775F2BA1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88F6-8087-450F-8D00-6757A1EB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7F58-7154-5E45-5978-CD203C6FD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B7FC-4793-8E33-51CF-47F1018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B68A-3B1C-BF15-23F7-FC4FD8E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7D24-A608-88DF-3B19-D34E146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3583-FA7A-105F-B540-AF680050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AC87-BCDC-DA40-9C3D-3A38498C3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C234-E4C2-C9E4-5DB7-611590C6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691C-26F9-0C27-31FF-C533E14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706A-32F3-1DFD-11DD-EFD27C18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D1E0-BB8E-D75C-B0DB-1D2ABF4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87F4D-18B9-150E-34D4-1822DFD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8195-25B6-F8FA-1B24-8F1D44B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9CE1-1BC2-1B7C-55D1-2E720A0DF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962D-CAD4-8649-90C5-35F6545680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7850-63F5-C935-1F80-9AF4B54B0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ADD2-2407-1E5F-89A9-D8261DFED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1150-9BA1-B001-A77C-3E7DE0917D24}"/>
              </a:ext>
            </a:extLst>
          </p:cNvPr>
          <p:cNvSpPr txBox="1"/>
          <p:nvPr/>
        </p:nvSpPr>
        <p:spPr>
          <a:xfrm>
            <a:off x="804672" y="5116529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Beer Preferences Across America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Guanbo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Bian, Jessica Carpenter, Thomas Chavez</a:t>
            </a:r>
            <a:r>
              <a:rPr lang="en-US" sz="2000" b="1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5DD03-39D0-5870-D0A8-ECD719462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88" b="1298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804672" y="4580785"/>
            <a:ext cx="9416898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 b="1">
                <a:solidFill>
                  <a:schemeClr val="tx2"/>
                </a:solidFill>
                <a:effectLst/>
              </a:rPr>
              <a:t>Team members: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Jessica Carpenter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Thomas Chavez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Guanbo Bian </a:t>
            </a:r>
            <a:endParaRPr lang="en-US" sz="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6501028" y="518205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Question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to answer: </a:t>
            </a:r>
          </a:p>
        </p:txBody>
      </p:sp>
      <p:pic>
        <p:nvPicPr>
          <p:cNvPr id="9" name="Graphic 8" descr="Customer Review">
            <a:extLst>
              <a:ext uri="{FF2B5EF4-FFF2-40B4-BE49-F238E27FC236}">
                <a16:creationId xmlns:a16="http://schemas.microsoft.com/office/drawing/2014/main" id="{8E79FC0F-7FDB-7775-273C-ED92B5B91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B159B6-9C7E-845B-C275-C05D4388DD9F}"/>
              </a:ext>
            </a:extLst>
          </p:cNvPr>
          <p:cNvSpPr txBox="1"/>
          <p:nvPr/>
        </p:nvSpPr>
        <p:spPr>
          <a:xfrm>
            <a:off x="6234422" y="1832449"/>
            <a:ext cx="5957578" cy="4272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Are there outliers in the dataset?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attributes should be considered in forming clusters?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Does correlation exist between any of the attributes?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Can th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 results be used to estimate what influences overall taste/perception of a beer?</a:t>
            </a:r>
            <a:endParaRPr lang="en-US" sz="28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51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preparation work</a:t>
            </a: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4DA772E4-8D92-B847-6C00-C2FC01A97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994675"/>
              </p:ext>
            </p:extLst>
          </p:nvPr>
        </p:nvGraphicFramePr>
        <p:xfrm>
          <a:off x="349763" y="2089695"/>
          <a:ext cx="10927829" cy="264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A1C24-BDAF-CD6B-EF27-684139828A7D}"/>
              </a:ext>
            </a:extLst>
          </p:cNvPr>
          <p:cNvGrpSpPr/>
          <p:nvPr/>
        </p:nvGrpSpPr>
        <p:grpSpPr>
          <a:xfrm>
            <a:off x="2779655" y="4875435"/>
            <a:ext cx="9288654" cy="1873024"/>
            <a:chOff x="819587" y="926181"/>
            <a:chExt cx="9288654" cy="79386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08FEE6-324A-1763-6DF3-009237E01863}"/>
                </a:ext>
              </a:extLst>
            </p:cNvPr>
            <p:cNvSpPr/>
            <p:nvPr/>
          </p:nvSpPr>
          <p:spPr>
            <a:xfrm>
              <a:off x="819587" y="926181"/>
              <a:ext cx="9288654" cy="7938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163D17B-7DE8-B0CF-7310-40C75E3741EA}"/>
                </a:ext>
              </a:extLst>
            </p:cNvPr>
            <p:cNvSpPr txBox="1"/>
            <p:nvPr/>
          </p:nvSpPr>
          <p:spPr>
            <a:xfrm>
              <a:off x="944585" y="953365"/>
              <a:ext cx="7804802" cy="7434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3E90AB-5672-6AED-FCC4-CC7959F4B9CB}"/>
              </a:ext>
            </a:extLst>
          </p:cNvPr>
          <p:cNvGrpSpPr/>
          <p:nvPr/>
        </p:nvGrpSpPr>
        <p:grpSpPr>
          <a:xfrm>
            <a:off x="10732707" y="4551272"/>
            <a:ext cx="516015" cy="516015"/>
            <a:chOff x="8772639" y="602018"/>
            <a:chExt cx="516015" cy="516015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933D477D-063A-E98F-890D-87A8920BF18E}"/>
                </a:ext>
              </a:extLst>
            </p:cNvPr>
            <p:cNvSpPr/>
            <p:nvPr/>
          </p:nvSpPr>
          <p:spPr>
            <a:xfrm>
              <a:off x="8772639" y="602018"/>
              <a:ext cx="516015" cy="51601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rrow: Down 6">
              <a:extLst>
                <a:ext uri="{FF2B5EF4-FFF2-40B4-BE49-F238E27FC236}">
                  <a16:creationId xmlns:a16="http://schemas.microsoft.com/office/drawing/2014/main" id="{8B720C2C-882B-5FD7-6566-298977C1D7B7}"/>
                </a:ext>
              </a:extLst>
            </p:cNvPr>
            <p:cNvSpPr txBox="1"/>
            <p:nvPr/>
          </p:nvSpPr>
          <p:spPr>
            <a:xfrm>
              <a:off x="8888742" y="602018"/>
              <a:ext cx="283809" cy="388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AD0A34C-A928-43E6-CDEA-022E24DBC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887" y="5114759"/>
            <a:ext cx="5386822" cy="13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149716" y="442450"/>
            <a:ext cx="5929422" cy="723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EB271-2F7B-7DBC-E0E3-DED57E26DFFC}"/>
              </a:ext>
            </a:extLst>
          </p:cNvPr>
          <p:cNvSpPr txBox="1"/>
          <p:nvPr/>
        </p:nvSpPr>
        <p:spPr>
          <a:xfrm>
            <a:off x="1149717" y="1368552"/>
            <a:ext cx="6965583" cy="49044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Pandas and NumPy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Useful for storing</a:t>
            </a:r>
            <a:r>
              <a:rPr lang="en-US" sz="2400" dirty="0"/>
              <a:t>, manipulating, and transforming data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Matplotlib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Visualization library to aid in comprehending data and identifying trends</a:t>
            </a: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Seaborn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 used for visualizations which offers alternative tools such as KDE and </a:t>
            </a:r>
            <a:r>
              <a:rPr lang="en-US" sz="2400" dirty="0" err="1"/>
              <a:t>Dist</a:t>
            </a:r>
            <a:r>
              <a:rPr lang="en-US" sz="2400" dirty="0"/>
              <a:t> plots.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</a:rPr>
              <a:t>Sklearn</a:t>
            </a:r>
            <a:endParaRPr lang="en-US" sz="2400" b="1" dirty="0">
              <a:effectLst/>
            </a:endParaRP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Useful for implementing machine learning algorithms such as KNN and Linear Regression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Plotly</a:t>
            </a:r>
            <a:endParaRPr lang="en-US" sz="2400" b="1" dirty="0"/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Useful for graphing purposes</a:t>
            </a:r>
            <a:endParaRPr lang="en-US" sz="2400" dirty="0">
              <a:effectLst/>
            </a:endParaRPr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C763B30-159D-87F1-EAD4-150420BB6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applied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633DF-582A-FE10-43F5-4AD4FFC718A6}"/>
              </a:ext>
            </a:extLst>
          </p:cNvPr>
          <p:cNvSpPr txBox="1"/>
          <p:nvPr/>
        </p:nvSpPr>
        <p:spPr>
          <a:xfrm>
            <a:off x="5109127" y="1526033"/>
            <a:ext cx="5536397" cy="493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K-means Clustering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1FD40-9A0E-57DF-A1DC-02FDA083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65" y="2987911"/>
            <a:ext cx="6904318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gained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999A9-6650-B682-1B5A-7FEC723203C0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Overall rating highly influenced by taste and palate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Aroma and appearance are also correlated but not as much of an influence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ABV is a factor but is independent of other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67765-9C18-71DF-9C54-9DF7571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137763"/>
            <a:ext cx="10917936" cy="29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</a:t>
            </a:r>
            <a:endParaRPr lang="en-US" sz="4400" kern="12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78F4E6AD-1C35-73B0-C29C-4044F36C7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1545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255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Guanbo Bian</dc:creator>
  <cp:lastModifiedBy>Tom Chavez</cp:lastModifiedBy>
  <cp:revision>10</cp:revision>
  <dcterms:created xsi:type="dcterms:W3CDTF">2023-08-08T14:41:02Z</dcterms:created>
  <dcterms:modified xsi:type="dcterms:W3CDTF">2023-08-10T21:46:20Z</dcterms:modified>
</cp:coreProperties>
</file>