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96" r:id="rId2"/>
    <p:sldId id="289" r:id="rId3"/>
    <p:sldId id="290" r:id="rId4"/>
    <p:sldId id="291" r:id="rId5"/>
    <p:sldId id="292" r:id="rId6"/>
    <p:sldId id="293" r:id="rId7"/>
    <p:sldId id="295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118" autoAdjust="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D48B-B537-4150-800A-B5DC098A04F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3D60-6605-4878-BF50-0517E989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https://machinelearningmastery.com/gentle-introduction-xgboost-applied-machine-learning/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https://towardsdatascience.com/understanding-gradient-boosting-machines-9be756fe76ab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https://machinelearningmastery.com/gentle-introduction-xgboost-applied-machine-learning/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https://machinelearningmastery.com/gentle-introduction-xgboost-applied-machine-learning/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https://machinelearningmastery.com/gentle-introduction-xgboost-applied-machine-learning/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https://machinelearningmastery.com/gentle-introduction-xgboost-applied-machine-learning/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Possible ways forward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1141412" y="1176427"/>
            <a:ext cx="108084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5-Minute Presentations Augusta Conference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PCA on Current Results (Feature Engineering) – ID Most Important – </a:t>
            </a:r>
            <a:r>
              <a:rPr lang="en-US" sz="2000" b="1" u="sng" dirty="0"/>
              <a:t>John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How different between algorithms?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Would need to do inner join of data (number of observations in code complexity </a:t>
            </a:r>
            <a:r>
              <a:rPr lang="en-US" sz="2000" dirty="0" err="1"/>
              <a:t>xls</a:t>
            </a:r>
            <a:r>
              <a:rPr lang="en-US" sz="2000" dirty="0"/>
              <a:t> bigger than in certificate feature </a:t>
            </a:r>
            <a:r>
              <a:rPr lang="en-US" sz="2000" dirty="0" err="1"/>
              <a:t>xls</a:t>
            </a:r>
            <a:r>
              <a:rPr lang="en-US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Certificate feature examine source – </a:t>
            </a:r>
            <a:r>
              <a:rPr lang="en-US" sz="2000" b="1" u="sng" dirty="0"/>
              <a:t>Emma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Splitting between well-known and obscure (19</a:t>
            </a:r>
            <a:r>
              <a:rPr lang="en-US" sz="2000" baseline="30000" dirty="0"/>
              <a:t>th</a:t>
            </a:r>
            <a:r>
              <a:rPr lang="en-US" sz="2000" dirty="0"/>
              <a:t> Feature – True/False)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Ranking source popularity / trustworthiness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Fine Tune Algorithms – </a:t>
            </a:r>
            <a:r>
              <a:rPr lang="en-US" sz="2000" b="1" u="sng" dirty="0"/>
              <a:t>Austin / Jorge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Need to do research on good values / factors for random seeds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Parsing Organizational Units in Text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Confusion Matrices – Sensitivity / Specificity / Other Metrics and What Those Mean (Type I / II Errors) - </a:t>
            </a:r>
            <a:r>
              <a:rPr lang="en-US" sz="2000" b="1" u="sng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Rank Best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Ask for More – HTTP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Write Down Results- </a:t>
            </a:r>
            <a:r>
              <a:rPr lang="en-US" sz="2000" b="1" u="sng" dirty="0"/>
              <a:t>All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Talk to UNCW IT for Data</a:t>
            </a:r>
          </a:p>
        </p:txBody>
      </p:sp>
    </p:spTree>
    <p:extLst>
      <p:ext uri="{BB962C8B-B14F-4D97-AF65-F5344CB8AC3E}">
        <p14:creationId xmlns:p14="http://schemas.microsoft.com/office/powerpoint/2010/main" val="431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BEE-659B-4409-B37F-C127828F7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 </a:t>
            </a:r>
            <a:r>
              <a:rPr lang="en-US" dirty="0" err="1"/>
              <a:t>eXtreme</a:t>
            </a:r>
            <a:r>
              <a:rPr lang="en-US" dirty="0"/>
              <a:t> Gradient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29E3-2320-40CB-BC33-452F8E43A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BY: John Tomaselli</a:t>
            </a:r>
          </a:p>
        </p:txBody>
      </p:sp>
    </p:spTree>
    <p:extLst>
      <p:ext uri="{BB962C8B-B14F-4D97-AF65-F5344CB8AC3E}">
        <p14:creationId xmlns:p14="http://schemas.microsoft.com/office/powerpoint/2010/main" val="18185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Gradeint</a:t>
            </a:r>
            <a:r>
              <a:rPr lang="en-US" dirty="0"/>
              <a:t> Boosting?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/>
          </a:bodyPr>
          <a:lstStyle/>
          <a:p>
            <a:r>
              <a:rPr lang="en-US" sz="2800" dirty="0"/>
              <a:t>Branch of AdaBoost Machine Learning Algorithm</a:t>
            </a:r>
          </a:p>
          <a:p>
            <a:pPr lvl="1"/>
            <a:r>
              <a:rPr lang="en-US" sz="2400" dirty="0"/>
              <a:t>Both attempt to convert weak learners into strong learners.</a:t>
            </a:r>
          </a:p>
          <a:p>
            <a:pPr lvl="1"/>
            <a:r>
              <a:rPr lang="en-US" sz="2400" dirty="0"/>
              <a:t>Starting with equal weights on all observations, subsequent rounds assign:</a:t>
            </a:r>
          </a:p>
          <a:p>
            <a:pPr lvl="2"/>
            <a:r>
              <a:rPr lang="en-US" sz="2200" dirty="0"/>
              <a:t>More weight to observations that are difficult to classify. </a:t>
            </a:r>
          </a:p>
          <a:p>
            <a:pPr lvl="2"/>
            <a:r>
              <a:rPr lang="en-US" sz="2200" dirty="0"/>
              <a:t>Weaker weights to observations that are easy to classify.</a:t>
            </a:r>
          </a:p>
          <a:p>
            <a:pPr lvl="1"/>
            <a:r>
              <a:rPr lang="en-US" sz="2400" dirty="0"/>
              <a:t>Subsequent trees are produced for the desired number of iterations.</a:t>
            </a:r>
          </a:p>
          <a:p>
            <a:pPr lvl="1"/>
            <a:r>
              <a:rPr lang="en-US" sz="2400" dirty="0"/>
              <a:t>Where the algorithms branch: How the two algorithms identify the shortcomings of weak learners.</a:t>
            </a:r>
          </a:p>
          <a:p>
            <a:pPr lvl="2"/>
            <a:r>
              <a:rPr lang="en-US" sz="2200" dirty="0" err="1"/>
              <a:t>Adaboost</a:t>
            </a:r>
            <a:r>
              <a:rPr lang="en-US" sz="2200" dirty="0"/>
              <a:t>: Uses high weight data points.</a:t>
            </a:r>
          </a:p>
          <a:p>
            <a:pPr lvl="2"/>
            <a:r>
              <a:rPr lang="en-US" sz="2200" dirty="0"/>
              <a:t>Gradient Boosting: Uses gradients in the loss function. </a:t>
            </a:r>
          </a:p>
        </p:txBody>
      </p:sp>
    </p:spTree>
    <p:extLst>
      <p:ext uri="{BB962C8B-B14F-4D97-AF65-F5344CB8AC3E}">
        <p14:creationId xmlns:p14="http://schemas.microsoft.com/office/powerpoint/2010/main" val="26760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What is XGBOOST?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of Gradient Boosting.</a:t>
            </a:r>
          </a:p>
          <a:p>
            <a:pPr lvl="1"/>
            <a:r>
              <a:rPr lang="en-US" sz="2400" dirty="0"/>
              <a:t>Baseline, stochastic, and regularized gradient boosting all supported. </a:t>
            </a:r>
          </a:p>
          <a:p>
            <a:r>
              <a:rPr lang="en-US" sz="2800" dirty="0"/>
              <a:t>Multiple programming language interfaces (C++, Python, R, Java)</a:t>
            </a:r>
          </a:p>
          <a:p>
            <a:r>
              <a:rPr lang="en-US" sz="2800" dirty="0"/>
              <a:t>Oriented to, “…push the limit of computations resources for boosted tree algorithms.”</a:t>
            </a:r>
            <a:endParaRPr lang="en-US" sz="2400" dirty="0"/>
          </a:p>
          <a:p>
            <a:r>
              <a:rPr lang="en-US" sz="2800" dirty="0"/>
              <a:t>Reasons to use </a:t>
            </a:r>
            <a:r>
              <a:rPr lang="en-US" sz="2800" dirty="0" err="1"/>
              <a:t>XGBoost</a:t>
            </a:r>
            <a:r>
              <a:rPr lang="en-US" sz="2800" dirty="0"/>
              <a:t> over other algorithms: </a:t>
            </a:r>
          </a:p>
          <a:p>
            <a:pPr lvl="1"/>
            <a:r>
              <a:rPr lang="en-US" sz="2400" dirty="0"/>
              <a:t>Speed</a:t>
            </a:r>
          </a:p>
          <a:p>
            <a:pPr lvl="1"/>
            <a:r>
              <a:rPr lang="en-US" sz="2400" dirty="0"/>
              <a:t>Performance. </a:t>
            </a:r>
          </a:p>
        </p:txBody>
      </p:sp>
    </p:spTree>
    <p:extLst>
      <p:ext uri="{BB962C8B-B14F-4D97-AF65-F5344CB8AC3E}">
        <p14:creationId xmlns:p14="http://schemas.microsoft.com/office/powerpoint/2010/main" val="129712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XGBOOST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3000" dirty="0"/>
              <a:t>System Features</a:t>
            </a:r>
          </a:p>
          <a:p>
            <a:pPr lvl="1" fontAlgn="base"/>
            <a:r>
              <a:rPr lang="en-US" sz="2400" u="sng" dirty="0"/>
              <a:t>Parallelization</a:t>
            </a:r>
            <a:r>
              <a:rPr lang="en-US" sz="2400" dirty="0"/>
              <a:t> of tree construction using all of your CPU cores during training.</a:t>
            </a:r>
          </a:p>
          <a:p>
            <a:pPr lvl="1" fontAlgn="base"/>
            <a:r>
              <a:rPr lang="en-US" sz="2400" u="sng" dirty="0"/>
              <a:t>Distributed Computing </a:t>
            </a:r>
            <a:r>
              <a:rPr lang="en-US" sz="2400" dirty="0"/>
              <a:t>for training very large models using a cluster of machines.</a:t>
            </a:r>
          </a:p>
          <a:p>
            <a:pPr lvl="1" fontAlgn="base"/>
            <a:r>
              <a:rPr lang="en-US" sz="2400" u="sng" dirty="0"/>
              <a:t>Out-of-Core Computing </a:t>
            </a:r>
            <a:r>
              <a:rPr lang="en-US" sz="2400" dirty="0"/>
              <a:t>for very large datasets that don’t fit into memory.</a:t>
            </a:r>
          </a:p>
          <a:p>
            <a:pPr lvl="1" fontAlgn="base"/>
            <a:r>
              <a:rPr lang="en-US" sz="2400" u="sng" dirty="0"/>
              <a:t>Cache Optimization </a:t>
            </a:r>
            <a:r>
              <a:rPr lang="en-US" sz="2400" dirty="0"/>
              <a:t>of data structures and algorithm to make best use of hardware.</a:t>
            </a:r>
          </a:p>
          <a:p>
            <a:r>
              <a:rPr lang="en-US" sz="3000" dirty="0"/>
              <a:t>Algorithm Features</a:t>
            </a:r>
          </a:p>
          <a:p>
            <a:pPr lvl="1"/>
            <a:r>
              <a:rPr lang="en-US" sz="2400" u="sng" dirty="0"/>
              <a:t>Sparse Aware</a:t>
            </a:r>
            <a:r>
              <a:rPr lang="en-US" sz="2400" dirty="0"/>
              <a:t> implementation with automatic handling of missing data values.</a:t>
            </a:r>
          </a:p>
          <a:p>
            <a:pPr lvl="1"/>
            <a:r>
              <a:rPr lang="en-US" sz="2400" u="sng" dirty="0"/>
              <a:t>Block Structure</a:t>
            </a:r>
            <a:r>
              <a:rPr lang="en-US" sz="2400" dirty="0"/>
              <a:t> to support the parallelization of tree construction.</a:t>
            </a:r>
          </a:p>
          <a:p>
            <a:pPr lvl="1"/>
            <a:r>
              <a:rPr lang="en-US" sz="2400" u="sng" dirty="0"/>
              <a:t>Continued Training</a:t>
            </a:r>
            <a:r>
              <a:rPr lang="en-US" sz="2400" dirty="0"/>
              <a:t> so that you can further boost an already fitted model on new data.</a:t>
            </a:r>
          </a:p>
        </p:txBody>
      </p:sp>
    </p:spTree>
    <p:extLst>
      <p:ext uri="{BB962C8B-B14F-4D97-AF65-F5344CB8AC3E}">
        <p14:creationId xmlns:p14="http://schemas.microsoft.com/office/powerpoint/2010/main" val="2789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XGBOOST 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2DAF-7EF6-4341-B254-95B65FF244A4}"/>
              </a:ext>
            </a:extLst>
          </p:cNvPr>
          <p:cNvSpPr/>
          <p:nvPr/>
        </p:nvSpPr>
        <p:spPr>
          <a:xfrm>
            <a:off x="886580" y="1413063"/>
            <a:ext cx="113054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Code Complexity Features</a:t>
            </a:r>
          </a:p>
          <a:p>
            <a:pPr algn="ctr"/>
            <a:endParaRPr lang="en-US" sz="3200" dirty="0"/>
          </a:p>
          <a:p>
            <a:r>
              <a:rPr lang="en-US" sz="3200" dirty="0"/>
              <a:t># All Variables: 87.27%</a:t>
            </a:r>
          </a:p>
          <a:p>
            <a:r>
              <a:rPr lang="en-US" sz="3200" dirty="0"/>
              <a:t># average cyclomatic complexity: 82.72%</a:t>
            </a:r>
          </a:p>
          <a:p>
            <a:r>
              <a:rPr lang="en-US" sz="3200" dirty="0"/>
              <a:t># average number of external blocks: 86.22%</a:t>
            </a:r>
          </a:p>
          <a:p>
            <a:r>
              <a:rPr lang="en-US" sz="3200" dirty="0"/>
              <a:t># proprietary code count: 82.38%</a:t>
            </a:r>
          </a:p>
          <a:p>
            <a:r>
              <a:rPr lang="en-US" sz="3200" dirty="0"/>
              <a:t># average number of inline blocks: 80.33%</a:t>
            </a:r>
          </a:p>
          <a:p>
            <a:r>
              <a:rPr lang="en-US" sz="3200" dirty="0"/>
              <a:t># number of DOM on-event handlers: 86.31%</a:t>
            </a:r>
          </a:p>
        </p:txBody>
      </p:sp>
    </p:spTree>
    <p:extLst>
      <p:ext uri="{BB962C8B-B14F-4D97-AF65-F5344CB8AC3E}">
        <p14:creationId xmlns:p14="http://schemas.microsoft.com/office/powerpoint/2010/main" val="238397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XGBOOST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CE2EB-7AEE-4929-86C4-392A5490D1AC}"/>
              </a:ext>
            </a:extLst>
          </p:cNvPr>
          <p:cNvSpPr/>
          <p:nvPr/>
        </p:nvSpPr>
        <p:spPr>
          <a:xfrm>
            <a:off x="1480624" y="1413063"/>
            <a:ext cx="92275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Certificate Features</a:t>
            </a:r>
          </a:p>
          <a:p>
            <a:pPr algn="ctr"/>
            <a:endParaRPr lang="en-US" sz="3200" dirty="0"/>
          </a:p>
          <a:p>
            <a:r>
              <a:rPr lang="en-US" sz="3200" dirty="0"/>
              <a:t># All Variables: 87.27%</a:t>
            </a:r>
          </a:p>
          <a:p>
            <a:r>
              <a:rPr lang="en-US" sz="3200" dirty="0"/>
              <a:t># Has x.509 Certificate: 84.2%</a:t>
            </a:r>
          </a:p>
          <a:p>
            <a:r>
              <a:rPr lang="en-US" sz="3200" dirty="0"/>
              <a:t># Certificate Longevity: 86.98%</a:t>
            </a:r>
          </a:p>
          <a:p>
            <a:r>
              <a:rPr lang="en-US" sz="3200" dirty="0"/>
              <a:t># Is a Valid Certificate: 84.2%</a:t>
            </a:r>
          </a:p>
          <a:p>
            <a:r>
              <a:rPr lang="en-US" sz="3200" dirty="0"/>
              <a:t># Certificate Age: 87.7%</a:t>
            </a:r>
          </a:p>
          <a:p>
            <a:r>
              <a:rPr lang="en-US" sz="3200" dirty="0"/>
              <a:t># Valid on Multiple 2-Level Domain Names: 84.2%</a:t>
            </a:r>
          </a:p>
        </p:txBody>
      </p:sp>
    </p:spTree>
    <p:extLst>
      <p:ext uri="{BB962C8B-B14F-4D97-AF65-F5344CB8AC3E}">
        <p14:creationId xmlns:p14="http://schemas.microsoft.com/office/powerpoint/2010/main" val="312544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14DDB-4082-4A8D-A227-545CE870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26" y="1101375"/>
            <a:ext cx="9253748" cy="56176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31F52B-FD0A-49D0-AE3C-E94878DC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013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Provided data</a:t>
            </a:r>
          </a:p>
        </p:txBody>
      </p:sp>
    </p:spTree>
    <p:extLst>
      <p:ext uri="{BB962C8B-B14F-4D97-AF65-F5344CB8AC3E}">
        <p14:creationId xmlns:p14="http://schemas.microsoft.com/office/powerpoint/2010/main" val="288155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2143</TotalTime>
  <Words>556</Words>
  <Application>Microsoft Office PowerPoint</Application>
  <PresentationFormat>Widescreen</PresentationFormat>
  <Paragraphs>77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Possible ways forward</vt:lpstr>
      <vt:lpstr>XGBOOSt: eXtreme Gradient Boosting</vt:lpstr>
      <vt:lpstr>What is Gradeint Boosting?</vt:lpstr>
      <vt:lpstr>What is XGBOOST?</vt:lpstr>
      <vt:lpstr>XGBOOST Features</vt:lpstr>
      <vt:lpstr>XGBOOST Results</vt:lpstr>
      <vt:lpstr>XGBOOST Results</vt:lpstr>
      <vt:lpstr>Provided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PhishMon: A Machine Learning Framework for Detecting Phishing Webpages</dc:title>
  <dc:creator>Tomaselli, John Francis</dc:creator>
  <cp:lastModifiedBy>Tomaselli, John Francis</cp:lastModifiedBy>
  <cp:revision>61</cp:revision>
  <dcterms:created xsi:type="dcterms:W3CDTF">2020-01-25T18:56:48Z</dcterms:created>
  <dcterms:modified xsi:type="dcterms:W3CDTF">2020-02-28T20:47:30Z</dcterms:modified>
</cp:coreProperties>
</file>