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89" r:id="rId2"/>
    <p:sldId id="298" r:id="rId3"/>
    <p:sldId id="314" r:id="rId4"/>
    <p:sldId id="299" r:id="rId5"/>
    <p:sldId id="301" r:id="rId6"/>
    <p:sldId id="307" r:id="rId7"/>
    <p:sldId id="300" r:id="rId8"/>
    <p:sldId id="297" r:id="rId9"/>
    <p:sldId id="309" r:id="rId10"/>
    <p:sldId id="310" r:id="rId11"/>
    <p:sldId id="305" r:id="rId12"/>
    <p:sldId id="311" r:id="rId13"/>
    <p:sldId id="308" r:id="rId14"/>
    <p:sldId id="306" r:id="rId15"/>
    <p:sldId id="313" r:id="rId16"/>
    <p:sldId id="296" r:id="rId17"/>
    <p:sldId id="294" r:id="rId18"/>
    <p:sldId id="302" r:id="rId19"/>
    <p:sldId id="303" r:id="rId20"/>
    <p:sldId id="304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2" autoAdjust="0"/>
    <p:restoredTop sz="95118" autoAdjust="0"/>
  </p:normalViewPr>
  <p:slideViewPr>
    <p:cSldViewPr snapToGrid="0">
      <p:cViewPr varScale="1">
        <p:scale>
          <a:sx n="77" d="100"/>
          <a:sy n="77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D48B-B537-4150-800A-B5DC098A04F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3D60-6605-4878-BF50-0517E989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1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https://towardsdatascience.com/a-one-stop-shop-for-principal-component-analysis-5582fb7e0a9c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94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7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https://machinelearningmastery.com/gentle-introduction-xgboost-applied-machine-learning/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69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3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https://towardsdatascience.com/scale-standardize-or-normalize-with-scikit-learn-6ccc7d176a02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https://towardsdatascience.com/scale-standardize-or-normalize-with-scikit-learn-6ccc7d176a02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https://dominance-analysis.readthedocs.io/en/latest/Dominance-Statistics.html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https://towardsdatascience.com/scale-standardize-or-normalize-with-scikit-learn-6ccc7d176a02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F3D60-6605-4878-BF50-0517E989E7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ABEE-659B-4409-B37F-C127828F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061330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</a:t>
            </a:r>
            <a:br>
              <a:rPr lang="en-US" dirty="0"/>
            </a:br>
            <a:r>
              <a:rPr lang="en-US" dirty="0"/>
              <a:t>Principle Component analysis 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Dominance Analysis </a:t>
            </a:r>
            <a:br>
              <a:rPr lang="en-US" dirty="0"/>
            </a:br>
            <a:r>
              <a:rPr lang="en-US" dirty="0"/>
              <a:t>to Phishmon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329E3-2320-40CB-BC33-452F8E43A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15189"/>
            <a:ext cx="8791575" cy="165576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BY: John Tomaselli</a:t>
            </a:r>
          </a:p>
        </p:txBody>
      </p:sp>
    </p:spTree>
    <p:extLst>
      <p:ext uri="{BB962C8B-B14F-4D97-AF65-F5344CB8AC3E}">
        <p14:creationId xmlns:p14="http://schemas.microsoft.com/office/powerpoint/2010/main" val="181851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81D40D-C29C-40B4-8DB1-93E19BDF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93" y="0"/>
            <a:ext cx="10488873" cy="1478570"/>
          </a:xfrm>
        </p:spPr>
        <p:txBody>
          <a:bodyPr/>
          <a:lstStyle/>
          <a:p>
            <a:pPr algn="ctr"/>
            <a:r>
              <a:rPr lang="en-US" dirty="0"/>
              <a:t>% relative importance waterfall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017D5-BC6C-48EA-8D59-49EF36A5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80" y="1015334"/>
            <a:ext cx="9238297" cy="5675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29BADA-0673-46F9-A093-71806B07F771}"/>
              </a:ext>
            </a:extLst>
          </p:cNvPr>
          <p:cNvSpPr/>
          <p:nvPr/>
        </p:nvSpPr>
        <p:spPr>
          <a:xfrm>
            <a:off x="7265095" y="1152394"/>
            <a:ext cx="2780779" cy="5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D4FE0-6C09-4C48-9EC9-32533378C419}"/>
              </a:ext>
            </a:extLst>
          </p:cNvPr>
          <p:cNvSpPr txBox="1"/>
          <p:nvPr/>
        </p:nvSpPr>
        <p:spPr>
          <a:xfrm>
            <a:off x="7326690" y="1653436"/>
            <a:ext cx="26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Rather Low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Relative Importance Values</a:t>
            </a:r>
          </a:p>
        </p:txBody>
      </p:sp>
    </p:spTree>
    <p:extLst>
      <p:ext uri="{BB962C8B-B14F-4D97-AF65-F5344CB8AC3E}">
        <p14:creationId xmlns:p14="http://schemas.microsoft.com/office/powerpoint/2010/main" val="53155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28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Dominance statistics definitions </a:t>
            </a:r>
            <a:br>
              <a:rPr lang="en-US" dirty="0"/>
            </a:br>
            <a:r>
              <a:rPr lang="en-US" dirty="0"/>
              <a:t>(Results on Next slide)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5522C-736E-4244-9F0E-DDE8C60C3C9A}"/>
              </a:ext>
            </a:extLst>
          </p:cNvPr>
          <p:cNvSpPr/>
          <p:nvPr/>
        </p:nvSpPr>
        <p:spPr>
          <a:xfrm>
            <a:off x="926926" y="1176427"/>
            <a:ext cx="103715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000" u="sng" dirty="0"/>
              <a:t>Interactional Dominance</a:t>
            </a:r>
            <a:r>
              <a:rPr lang="en-US" sz="2000" dirty="0"/>
              <a:t>: This measure gives an idea about the predictor’s incremental impact in the presence of all other predictors. It is arrived at by subtracting the R-square value of a model with all other predictors from the R-square value of the complete model.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000" u="sng" dirty="0"/>
              <a:t>Individual Dominance</a:t>
            </a:r>
            <a:r>
              <a:rPr lang="en-US" sz="2000" dirty="0"/>
              <a:t>: This measure shows the variability explained by the predictor alone in the absence of all other predictors. Mathematically, the individual dominance of a predictor is the R-square of the model between the dependent variable and the predictor variable.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000" u="sng" dirty="0"/>
              <a:t>Average Partial Dominance</a:t>
            </a:r>
            <a:r>
              <a:rPr lang="en-US" sz="2000" dirty="0"/>
              <a:t>: This measure is the average of average incremental R-square contributions of the predictor to all subset models except complete model and bi-variate (when only one predictor is present) model. Hence, this can be interpreted as the average impact that a predictor has when it is available in all possible combinations with other predictors except the combination when all predictors are available.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000" u="sng" dirty="0"/>
              <a:t>Total Dominance</a:t>
            </a:r>
            <a:r>
              <a:rPr lang="en-US" sz="2000" dirty="0"/>
              <a:t>: This measure of dominance summarizes the additional contributions of each predictor to all subset models by averaging all the conditional values.</a:t>
            </a:r>
          </a:p>
        </p:txBody>
      </p:sp>
    </p:spTree>
    <p:extLst>
      <p:ext uri="{BB962C8B-B14F-4D97-AF65-F5344CB8AC3E}">
        <p14:creationId xmlns:p14="http://schemas.microsoft.com/office/powerpoint/2010/main" val="19915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0D2E0E-1855-4121-BBDD-B91AE22D1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71957"/>
              </p:ext>
            </p:extLst>
          </p:nvPr>
        </p:nvGraphicFramePr>
        <p:xfrm>
          <a:off x="377260" y="1076005"/>
          <a:ext cx="11437480" cy="55385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4000">
                  <a:extLst>
                    <a:ext uri="{9D8B030D-6E8A-4147-A177-3AD203B41FA5}">
                      <a16:colId xmlns:a16="http://schemas.microsoft.com/office/drawing/2014/main" val="4273438106"/>
                    </a:ext>
                  </a:extLst>
                </a:gridCol>
                <a:gridCol w="1695104">
                  <a:extLst>
                    <a:ext uri="{9D8B030D-6E8A-4147-A177-3AD203B41FA5}">
                      <a16:colId xmlns:a16="http://schemas.microsoft.com/office/drawing/2014/main" val="3483084252"/>
                    </a:ext>
                  </a:extLst>
                </a:gridCol>
                <a:gridCol w="1799594">
                  <a:extLst>
                    <a:ext uri="{9D8B030D-6E8A-4147-A177-3AD203B41FA5}">
                      <a16:colId xmlns:a16="http://schemas.microsoft.com/office/drawing/2014/main" val="3021035464"/>
                    </a:ext>
                  </a:extLst>
                </a:gridCol>
                <a:gridCol w="1799594">
                  <a:extLst>
                    <a:ext uri="{9D8B030D-6E8A-4147-A177-3AD203B41FA5}">
                      <a16:colId xmlns:a16="http://schemas.microsoft.com/office/drawing/2014/main" val="4260878341"/>
                    </a:ext>
                  </a:extLst>
                </a:gridCol>
                <a:gridCol w="1799594">
                  <a:extLst>
                    <a:ext uri="{9D8B030D-6E8A-4147-A177-3AD203B41FA5}">
                      <a16:colId xmlns:a16="http://schemas.microsoft.com/office/drawing/2014/main" val="2553072635"/>
                    </a:ext>
                  </a:extLst>
                </a:gridCol>
                <a:gridCol w="1799594">
                  <a:extLst>
                    <a:ext uri="{9D8B030D-6E8A-4147-A177-3AD203B41FA5}">
                      <a16:colId xmlns:a16="http://schemas.microsoft.com/office/drawing/2014/main" val="969421195"/>
                    </a:ext>
                  </a:extLst>
                </a:gridCol>
              </a:tblGrid>
              <a:tr h="781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Interactional Dominance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Individual Dominance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Average Partial Dominance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Total Dominance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Percentage Relative Importance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819871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avg_cyc_complexity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0.051263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0.1523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7.01E-02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0.074323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22.9162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8786571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avg_onchange_count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0.014103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0.19049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4.10E-02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0.049137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15.1506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1244898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library_code_count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0.184212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3.06E-02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0.039012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12.0287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1610316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avg_onclick_count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0.001244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0.14827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2.67E-02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0.033121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10.2124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570316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5.18E-05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0.15258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2.50E-02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0.031863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9.82424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880721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avg_external_script_block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0.005812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0.060707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2.38E-02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0.025028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7.71699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7372845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inline_count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0.001297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0.11895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1.80E-02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0.023611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7.27989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17616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avg_onload_count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0.004676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0.092548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1.81E-02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0.022203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6.84582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8714975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onclick_count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0.00495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0.066358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1.45E-02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5.33099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9400517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onchange_count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0.001611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0.012301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2.96E-03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0.003491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1.07643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334748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onload_count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0.008983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3.08E-03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0.003409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1.05106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7240775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avg_inline_script_block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0.001904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8.83E-04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0.287702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579427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longetivity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0.000685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5.78E-04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0.179246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476853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cert_age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3.38E-04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0.099762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7252794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multi_mtn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-2.80E-18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-2.42E-18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-7.47E-16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36906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AB3E930-2253-45DB-8C10-74575842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93" y="0"/>
            <a:ext cx="10488873" cy="1478570"/>
          </a:xfrm>
        </p:spPr>
        <p:txBody>
          <a:bodyPr/>
          <a:lstStyle/>
          <a:p>
            <a:pPr algn="ctr"/>
            <a:r>
              <a:rPr lang="en-US" dirty="0"/>
              <a:t>Dominance statistics</a:t>
            </a:r>
          </a:p>
        </p:txBody>
      </p:sp>
    </p:spTree>
    <p:extLst>
      <p:ext uri="{BB962C8B-B14F-4D97-AF65-F5344CB8AC3E}">
        <p14:creationId xmlns:p14="http://schemas.microsoft.com/office/powerpoint/2010/main" val="108848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28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Dominance statistics Comparison with Paper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6F6ECA-E54F-4674-A5A6-019797A60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48738"/>
              </p:ext>
            </p:extLst>
          </p:nvPr>
        </p:nvGraphicFramePr>
        <p:xfrm>
          <a:off x="4684735" y="1214006"/>
          <a:ext cx="7252570" cy="54846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95178">
                  <a:extLst>
                    <a:ext uri="{9D8B030D-6E8A-4147-A177-3AD203B41FA5}">
                      <a16:colId xmlns:a16="http://schemas.microsoft.com/office/drawing/2014/main" val="1805128821"/>
                    </a:ext>
                  </a:extLst>
                </a:gridCol>
                <a:gridCol w="3557392">
                  <a:extLst>
                    <a:ext uri="{9D8B030D-6E8A-4147-A177-3AD203B41FA5}">
                      <a16:colId xmlns:a16="http://schemas.microsoft.com/office/drawing/2014/main" val="3180022017"/>
                    </a:ext>
                  </a:extLst>
                </a:gridCol>
              </a:tblGrid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Relative Importance Ranking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Table V List of Top 10 Most Important Features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Based on Mean Decrease Impurity (MDI)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5367"/>
                  </a:ext>
                </a:extLst>
              </a:tr>
              <a:tr h="750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Cyclomatic Complexity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Cyclomatic Complexity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25366"/>
                  </a:ext>
                </a:extLst>
              </a:tr>
              <a:tr h="807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avg_onchange_count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(Part of Number of DOM On-Event Handlers)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Lines of Code (LOC) of External Script Blocks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17143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library_code_count</a:t>
                      </a:r>
                      <a:r>
                        <a:rPr lang="en-US" sz="1400" b="1" u="none" strike="noStrike" dirty="0">
                          <a:effectLst/>
                        </a:rPr>
                        <a:t> (Number of JavaScript Libraries)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External Script Blocks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666278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avg_onclick_count 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(Part of Number of DOM On-Event Handlers)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Set-Cookie HTTP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032333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external_count 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(Part of Number of DOM On-Event Handlers)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Landing Page Variants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771449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avg_external_script_block 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(Part of Number of External Script Blocks)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HTTP Headers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861671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inline_count</a:t>
                      </a:r>
                      <a:r>
                        <a:rPr lang="en-US" sz="1400" b="1" u="none" strike="noStrike" dirty="0">
                          <a:effectLst/>
                        </a:rPr>
                        <a:t> (Part of Number of Inline Script Blocks)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Proprietary Code Count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42559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avg_onload_count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(Part of Number of DOM On-Event Handlers)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Is URL Redirected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397297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onclick_count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(Part of Number of DOM On-Event Handlers)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Number of Inline Script Blocks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2248133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onchange_count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(Part of Number of DOM On-Event Handlers)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Keep-Alive HTTP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59679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727ACA-6DC6-42A2-9ADB-899F37BB370C}"/>
              </a:ext>
            </a:extLst>
          </p:cNvPr>
          <p:cNvSpPr/>
          <p:nvPr/>
        </p:nvSpPr>
        <p:spPr>
          <a:xfrm>
            <a:off x="540707" y="1066361"/>
            <a:ext cx="3580356" cy="56323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/>
              <a:t>Two notes of caution when comparing these two lists: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u="sng" dirty="0"/>
              <a:t>relative importance ranking is not the same as the MDI</a:t>
            </a:r>
            <a:r>
              <a:rPr lang="en-US" dirty="0"/>
              <a:t>, although they are similar enough to meaningfully put side-by-side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dirty="0"/>
              <a:t>The relative importance ranking was done only with the variables we have, not all of them as presumably occurred with MDI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/>
              <a:t>The above being said, note how many of the most important variables are part of the number of DOM on-event handlers. 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dirty="0"/>
              <a:t>Collectively, they contribute </a:t>
            </a:r>
            <a:r>
              <a:rPr lang="en-US" u="sng" dirty="0"/>
              <a:t>49.49%</a:t>
            </a:r>
            <a:r>
              <a:rPr lang="en-US" dirty="0"/>
              <a:t> of the relative importance.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9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28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Dominance statistics Conclusions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4DC70-2207-4EEB-9A05-BBBFEA0F8D72}"/>
              </a:ext>
            </a:extLst>
          </p:cNvPr>
          <p:cNvSpPr/>
          <p:nvPr/>
        </p:nvSpPr>
        <p:spPr>
          <a:xfrm>
            <a:off x="841332" y="935951"/>
            <a:ext cx="10509336" cy="56323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Very heavy emphasis on variables associated with the number of DOM on-event handlers.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The onchange_count, </a:t>
            </a:r>
            <a:r>
              <a:rPr lang="en-US" sz="2400" dirty="0" err="1"/>
              <a:t>onload_count</a:t>
            </a:r>
            <a:r>
              <a:rPr lang="en-US" sz="2400" dirty="0"/>
              <a:t>, </a:t>
            </a:r>
            <a:r>
              <a:rPr lang="en-US" sz="2400" dirty="0" err="1"/>
              <a:t>avg_inline_script_block</a:t>
            </a:r>
            <a:r>
              <a:rPr lang="en-US" sz="2400" dirty="0"/>
              <a:t>, longevity, </a:t>
            </a:r>
            <a:r>
              <a:rPr lang="en-US" sz="2400" dirty="0" err="1"/>
              <a:t>cert_age</a:t>
            </a:r>
            <a:r>
              <a:rPr lang="en-US" sz="2400" dirty="0"/>
              <a:t>, and </a:t>
            </a:r>
            <a:r>
              <a:rPr lang="en-US" sz="2400" dirty="0" err="1"/>
              <a:t>multi_mtn</a:t>
            </a:r>
            <a:r>
              <a:rPr lang="en-US" sz="2400" dirty="0"/>
              <a:t> variables </a:t>
            </a:r>
            <a:r>
              <a:rPr lang="en-US" sz="2400" u="sng" dirty="0"/>
              <a:t>can be removed </a:t>
            </a:r>
            <a:r>
              <a:rPr lang="en-US" sz="2400" dirty="0"/>
              <a:t>from the overall dataset with </a:t>
            </a:r>
            <a:r>
              <a:rPr lang="en-US" sz="2400" u="sng" dirty="0"/>
              <a:t>97.2% of the relative importance remaining</a:t>
            </a:r>
            <a:r>
              <a:rPr lang="en-US" sz="2400" dirty="0"/>
              <a:t>.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The relative importance ranking appears to conflict with table V provided in the Phishmon paper. 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Again, relative importance and MDI are not the same, so this may go some way in explaining the difference.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One final note of caution: Using dominance analysis, I was only able to get a 0.3243 R-Squared value.  This is far lower than the example datasets also in my code folder.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 This could be due to scaling, although neither of the example sets were scaled. 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My attempts at scaling all returned weird errors that I could not overcome. </a:t>
            </a:r>
          </a:p>
        </p:txBody>
      </p:sp>
    </p:spTree>
    <p:extLst>
      <p:ext uri="{BB962C8B-B14F-4D97-AF65-F5344CB8AC3E}">
        <p14:creationId xmlns:p14="http://schemas.microsoft.com/office/powerpoint/2010/main" val="388379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036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Possible ways forward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CE2EB-7AEE-4929-86C4-392A5490D1AC}"/>
              </a:ext>
            </a:extLst>
          </p:cNvPr>
          <p:cNvSpPr/>
          <p:nvPr/>
        </p:nvSpPr>
        <p:spPr>
          <a:xfrm>
            <a:off x="1141412" y="1176427"/>
            <a:ext cx="1080841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5-Minute Presentations Augusta Conference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PCA on Current Results (Feature Engineering) – ID Most Important – </a:t>
            </a:r>
            <a:r>
              <a:rPr lang="en-US" sz="2000" b="1" u="sng" dirty="0"/>
              <a:t>John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How different between algorithms?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Would need to do inner join of data (number of observations in code complexity </a:t>
            </a:r>
            <a:r>
              <a:rPr lang="en-US" sz="2000" dirty="0" err="1"/>
              <a:t>xls</a:t>
            </a:r>
            <a:r>
              <a:rPr lang="en-US" sz="2000" dirty="0"/>
              <a:t> bigger than in certificate feature </a:t>
            </a:r>
            <a:r>
              <a:rPr lang="en-US" sz="2000" dirty="0" err="1"/>
              <a:t>xls</a:t>
            </a:r>
            <a:r>
              <a:rPr lang="en-US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Certificate feature examine source – </a:t>
            </a:r>
            <a:r>
              <a:rPr lang="en-US" sz="2000" b="1" u="sng" dirty="0"/>
              <a:t>Emma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Splitting between well-known and obscure (19</a:t>
            </a:r>
            <a:r>
              <a:rPr lang="en-US" sz="2000" baseline="30000" dirty="0"/>
              <a:t>th</a:t>
            </a:r>
            <a:r>
              <a:rPr lang="en-US" sz="2000" dirty="0"/>
              <a:t> Feature – True/False)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Ranking source popularity / trustworthiness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Fine Tune Algorithms – </a:t>
            </a:r>
            <a:r>
              <a:rPr lang="en-US" sz="2000" b="1" u="sng" dirty="0"/>
              <a:t>Austin / Jorge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Need to do research on good values / factors for random seeds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Parsing Organizational Units in Text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Confusion Matrices – Sensitivity / Specificity / Other Metrics and What Those Mean (Type I / II Errors) - </a:t>
            </a:r>
            <a:r>
              <a:rPr lang="en-US" sz="2000" b="1" u="sng" dirty="0"/>
              <a:t>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Rank Best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Ask for More – HTTP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Write Down Results- </a:t>
            </a:r>
            <a:r>
              <a:rPr lang="en-US" sz="2000" b="1" u="sng" dirty="0"/>
              <a:t>All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Talk to UNCW IT for Data</a:t>
            </a:r>
          </a:p>
        </p:txBody>
      </p:sp>
    </p:spTree>
    <p:extLst>
      <p:ext uri="{BB962C8B-B14F-4D97-AF65-F5344CB8AC3E}">
        <p14:creationId xmlns:p14="http://schemas.microsoft.com/office/powerpoint/2010/main" val="4315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14DDB-4082-4A8D-A227-545CE870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26" y="1101375"/>
            <a:ext cx="9253748" cy="56176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31F52B-FD0A-49D0-AE3C-E94878DC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013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Provided data</a:t>
            </a:r>
          </a:p>
        </p:txBody>
      </p:sp>
    </p:spTree>
    <p:extLst>
      <p:ext uri="{BB962C8B-B14F-4D97-AF65-F5344CB8AC3E}">
        <p14:creationId xmlns:p14="http://schemas.microsoft.com/office/powerpoint/2010/main" val="288155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EEE28-06AC-400B-9B65-0F945CE6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93" y="1191929"/>
            <a:ext cx="10488873" cy="51498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311C3B-9759-4ED6-9A8C-B944718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93" y="0"/>
            <a:ext cx="10488873" cy="1478570"/>
          </a:xfrm>
        </p:spPr>
        <p:txBody>
          <a:bodyPr/>
          <a:lstStyle/>
          <a:p>
            <a:pPr algn="ctr"/>
            <a:r>
              <a:rPr lang="en-US" dirty="0"/>
              <a:t>Original % relative importance for the top 12 variables</a:t>
            </a:r>
          </a:p>
        </p:txBody>
      </p:sp>
    </p:spTree>
    <p:extLst>
      <p:ext uri="{BB962C8B-B14F-4D97-AF65-F5344CB8AC3E}">
        <p14:creationId xmlns:p14="http://schemas.microsoft.com/office/powerpoint/2010/main" val="2321770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2DA25-743E-4908-B9D4-49629B4D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55" y="1233356"/>
            <a:ext cx="8737948" cy="54719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81D40D-C29C-40B4-8DB1-93E19BDF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93" y="0"/>
            <a:ext cx="10488873" cy="1478570"/>
          </a:xfrm>
        </p:spPr>
        <p:txBody>
          <a:bodyPr/>
          <a:lstStyle/>
          <a:p>
            <a:pPr algn="ctr"/>
            <a:r>
              <a:rPr lang="en-US" dirty="0"/>
              <a:t>Original % relative importance waterfall</a:t>
            </a:r>
          </a:p>
        </p:txBody>
      </p:sp>
    </p:spTree>
    <p:extLst>
      <p:ext uri="{BB962C8B-B14F-4D97-AF65-F5344CB8AC3E}">
        <p14:creationId xmlns:p14="http://schemas.microsoft.com/office/powerpoint/2010/main" val="204138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What is Principle Component Analysis (PCA)?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CE2EB-7AEE-4929-86C4-392A5490D1AC}"/>
              </a:ext>
            </a:extLst>
          </p:cNvPr>
          <p:cNvSpPr/>
          <p:nvPr/>
        </p:nvSpPr>
        <p:spPr>
          <a:xfrm>
            <a:off x="926926" y="1176427"/>
            <a:ext cx="103715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A method of narrowing the number of variables in consideration in order to more easily consider their interactions and reduce overfitting. 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Said more directly, PCA reduces the dimensionality of the feature space.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PCA is a technique for </a:t>
            </a:r>
            <a:r>
              <a:rPr lang="en-US" sz="2400" u="sng" dirty="0"/>
              <a:t>feature extraction</a:t>
            </a:r>
            <a:r>
              <a:rPr lang="en-US" sz="2400" dirty="0"/>
              <a:t>, or the creation of new, independent variables that are combinations of the original data set. 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Note that this is </a:t>
            </a:r>
            <a:r>
              <a:rPr lang="en-US" sz="2400" u="sng" dirty="0"/>
              <a:t>different from feature elimination</a:t>
            </a:r>
            <a:r>
              <a:rPr lang="en-US" sz="2400" dirty="0"/>
              <a:t>, where a subset or portion of the original variables are considered. 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The principal components produced by PCA are </a:t>
            </a:r>
            <a:r>
              <a:rPr lang="en-US" sz="2400" u="sng" dirty="0"/>
              <a:t>NOT</a:t>
            </a:r>
            <a:r>
              <a:rPr lang="en-US" sz="2400" dirty="0"/>
              <a:t> directly correlated with any individual variable from the original data set.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When is PCA used?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When you want to reduce the number of variables, but aren’t able to identify variables to completely remove from consideration.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When you want to ensure your variables are independent of one another.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When you are comfortable making your independent variables less interpretable. </a:t>
            </a:r>
          </a:p>
        </p:txBody>
      </p:sp>
    </p:spTree>
    <p:extLst>
      <p:ext uri="{BB962C8B-B14F-4D97-AF65-F5344CB8AC3E}">
        <p14:creationId xmlns:p14="http://schemas.microsoft.com/office/powerpoint/2010/main" val="169653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0D2E0E-1855-4121-BBDD-B91AE22D1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35209"/>
              </p:ext>
            </p:extLst>
          </p:nvPr>
        </p:nvGraphicFramePr>
        <p:xfrm>
          <a:off x="377260" y="1416439"/>
          <a:ext cx="11437480" cy="48425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4000">
                  <a:extLst>
                    <a:ext uri="{9D8B030D-6E8A-4147-A177-3AD203B41FA5}">
                      <a16:colId xmlns:a16="http://schemas.microsoft.com/office/drawing/2014/main" val="4273438106"/>
                    </a:ext>
                  </a:extLst>
                </a:gridCol>
                <a:gridCol w="1695104">
                  <a:extLst>
                    <a:ext uri="{9D8B030D-6E8A-4147-A177-3AD203B41FA5}">
                      <a16:colId xmlns:a16="http://schemas.microsoft.com/office/drawing/2014/main" val="3483084252"/>
                    </a:ext>
                  </a:extLst>
                </a:gridCol>
                <a:gridCol w="1799594">
                  <a:extLst>
                    <a:ext uri="{9D8B030D-6E8A-4147-A177-3AD203B41FA5}">
                      <a16:colId xmlns:a16="http://schemas.microsoft.com/office/drawing/2014/main" val="3021035464"/>
                    </a:ext>
                  </a:extLst>
                </a:gridCol>
                <a:gridCol w="1799594">
                  <a:extLst>
                    <a:ext uri="{9D8B030D-6E8A-4147-A177-3AD203B41FA5}">
                      <a16:colId xmlns:a16="http://schemas.microsoft.com/office/drawing/2014/main" val="4260878341"/>
                    </a:ext>
                  </a:extLst>
                </a:gridCol>
                <a:gridCol w="1799594">
                  <a:extLst>
                    <a:ext uri="{9D8B030D-6E8A-4147-A177-3AD203B41FA5}">
                      <a16:colId xmlns:a16="http://schemas.microsoft.com/office/drawing/2014/main" val="2553072635"/>
                    </a:ext>
                  </a:extLst>
                </a:gridCol>
                <a:gridCol w="1799594">
                  <a:extLst>
                    <a:ext uri="{9D8B030D-6E8A-4147-A177-3AD203B41FA5}">
                      <a16:colId xmlns:a16="http://schemas.microsoft.com/office/drawing/2014/main" val="969421195"/>
                    </a:ext>
                  </a:extLst>
                </a:gridCol>
              </a:tblGrid>
              <a:tr h="668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Interactional Dominance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Individual Dominance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Average Partial Dominance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Total Dominance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Percentage Relative Importance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819871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avg_onchange_count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0.00676151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0.300547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0.052794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0.0696042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19.6174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8786571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library_code_count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0.000248457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0.303542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0.048137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0.0654299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18.4409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1244898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external_count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6.81E-06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0.252971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0.038692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0.0533245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15.0291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1610316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avg_onclick_count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1.78E-05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0.233812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0.031519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0.0457515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12.8947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570316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avg_external_script_block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0.007372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0.107044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0.023075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0.028764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8.10691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880721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avg_cyc_complexity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0.00540191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0.118376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0.021085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0.0278857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7.85936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7372845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inline_count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2.03E-05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0.164459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0.01594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0.0269897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7.60684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17616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avg_onload_count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0.000650123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0.12181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0.015886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0.0234437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6.60742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8714975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onchange_count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0.00348049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0.0278686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0.005155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0.00690829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1.94705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9400517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onload_count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0.00382267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0.0177286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0.00493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0.00590394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1.66398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334748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cert_age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0.000595454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0.000193047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0.000437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0.000429834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0.121145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7240775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longetivity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0.000442299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0.000408162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0.000363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0.000373507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0.10527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57942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AB3E930-2253-45DB-8C10-74575842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93" y="0"/>
            <a:ext cx="10488873" cy="1478570"/>
          </a:xfrm>
        </p:spPr>
        <p:txBody>
          <a:bodyPr/>
          <a:lstStyle/>
          <a:p>
            <a:pPr algn="ctr"/>
            <a:r>
              <a:rPr lang="en-US" dirty="0"/>
              <a:t>Original Dominance statistics</a:t>
            </a:r>
          </a:p>
        </p:txBody>
      </p:sp>
    </p:spTree>
    <p:extLst>
      <p:ext uri="{BB962C8B-B14F-4D97-AF65-F5344CB8AC3E}">
        <p14:creationId xmlns:p14="http://schemas.microsoft.com/office/powerpoint/2010/main" val="98610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28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Original Dominance statistics Comparison with Paper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6F6ECA-E54F-4674-A5A6-019797A60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36041"/>
              </p:ext>
            </p:extLst>
          </p:nvPr>
        </p:nvGraphicFramePr>
        <p:xfrm>
          <a:off x="756246" y="1151375"/>
          <a:ext cx="10968115" cy="5280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84581">
                  <a:extLst>
                    <a:ext uri="{9D8B030D-6E8A-4147-A177-3AD203B41FA5}">
                      <a16:colId xmlns:a16="http://schemas.microsoft.com/office/drawing/2014/main" val="2297750704"/>
                    </a:ext>
                  </a:extLst>
                </a:gridCol>
                <a:gridCol w="5483534">
                  <a:extLst>
                    <a:ext uri="{9D8B030D-6E8A-4147-A177-3AD203B41FA5}">
                      <a16:colId xmlns:a16="http://schemas.microsoft.com/office/drawing/2014/main" val="3180022017"/>
                    </a:ext>
                  </a:extLst>
                </a:gridCol>
              </a:tblGrid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Relative Importance Ranking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Table V List of Top 10 Most Important Features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Based on Mean Decrease Impurity (MDI)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5367"/>
                  </a:ext>
                </a:extLst>
              </a:tr>
              <a:tr h="750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avg_onchange_count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(Part of Number of DOM On-Event Handlers)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Cyclomatic Complexity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25366"/>
                  </a:ext>
                </a:extLst>
              </a:tr>
              <a:tr h="807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library_code_count</a:t>
                      </a:r>
                      <a:r>
                        <a:rPr lang="en-US" sz="1400" b="1" u="none" strike="noStrike" dirty="0">
                          <a:effectLst/>
                        </a:rPr>
                        <a:t> (Number of JavaScript Libraries)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Lines of Code (LOC) of External Script Blocks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17143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external_count 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(Part of Number of DOM On-Event Handlers)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External Script Blocks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666278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avg_onclick_count 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(Part of Number of DOM On-Event Handlers)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Set-Cookie HTTP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032333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avg_external_script_block 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(Part of Number of External Script Blocks)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Landing Page Variants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771449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avg_cyc_complexity</a:t>
                      </a:r>
                      <a:r>
                        <a:rPr lang="en-US" sz="1400" b="1" u="none" strike="noStrike" dirty="0">
                          <a:effectLst/>
                        </a:rPr>
                        <a:t> (Average Cyclomatic Complexity)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HTTP Headers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861671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inline_count</a:t>
                      </a:r>
                      <a:r>
                        <a:rPr lang="en-US" sz="1400" b="1" u="none" strike="noStrike" dirty="0">
                          <a:effectLst/>
                        </a:rPr>
                        <a:t> (Part of Number of Inline Script Blocks)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Proprietary Code Count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42559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avg_onload_count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(Part of Number of DOM On-Event Handlers)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Is URL Redirected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397297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onchange_count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(Part of Number of DOM On-Event Handlers)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Number of Inline Script Blocks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2248133"/>
                  </a:ext>
                </a:extLst>
              </a:tr>
              <a:tr h="33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onload_count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(Part of Number of DOM On-Event Handlers)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Keep-Alive HTTP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5967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1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196F32-4E37-41B5-8F04-79635E02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595965"/>
            <a:ext cx="5410654" cy="54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9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Scaling Definitions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CE2EB-7AEE-4929-86C4-392A5490D1AC}"/>
              </a:ext>
            </a:extLst>
          </p:cNvPr>
          <p:cNvSpPr/>
          <p:nvPr/>
        </p:nvSpPr>
        <p:spPr>
          <a:xfrm>
            <a:off x="908635" y="1214004"/>
            <a:ext cx="103715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 err="1"/>
              <a:t>MinMax</a:t>
            </a:r>
            <a:r>
              <a:rPr lang="en-US" sz="2400" u="sng" dirty="0"/>
              <a:t> Scaler</a:t>
            </a:r>
          </a:p>
          <a:p>
            <a:pPr marL="2254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For each value in a feature, </a:t>
            </a:r>
            <a:r>
              <a:rPr lang="en-US" sz="2400" dirty="0" err="1"/>
              <a:t>MinMaxScaler</a:t>
            </a:r>
            <a:r>
              <a:rPr lang="en-US" sz="2400" dirty="0"/>
              <a:t> subtracts the minimum value in the feature and then divides by the range. </a:t>
            </a:r>
          </a:p>
          <a:p>
            <a:pPr marL="225425" lvl="1" indent="-225425">
              <a:buFont typeface="Arial" panose="020B0604020202020204" pitchFamily="34" charset="0"/>
              <a:buChar char="•"/>
            </a:pPr>
            <a:r>
              <a:rPr lang="en-US" sz="2400" dirty="0" err="1"/>
              <a:t>MinMaxScaler</a:t>
            </a:r>
            <a:r>
              <a:rPr lang="en-US" sz="2400" dirty="0"/>
              <a:t> </a:t>
            </a:r>
            <a:r>
              <a:rPr lang="en-US" sz="2400" u="sng" dirty="0"/>
              <a:t>preserves the shape of the original distribution</a:t>
            </a:r>
            <a:r>
              <a:rPr lang="en-US" sz="2400" dirty="0"/>
              <a:t>.</a:t>
            </a:r>
          </a:p>
          <a:p>
            <a:pPr marL="2254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The default range for the feature returned by </a:t>
            </a:r>
            <a:r>
              <a:rPr lang="en-US" sz="2400" dirty="0" err="1"/>
              <a:t>MinMaxScaler</a:t>
            </a:r>
            <a:r>
              <a:rPr lang="en-US" sz="2400" dirty="0"/>
              <a:t> is 0 to 1.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37325-EA68-4CBE-BFD3-A754A3EA09EC}"/>
              </a:ext>
            </a:extLst>
          </p:cNvPr>
          <p:cNvSpPr/>
          <p:nvPr/>
        </p:nvSpPr>
        <p:spPr>
          <a:xfrm>
            <a:off x="908634" y="3579745"/>
            <a:ext cx="103715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Standard Scaler</a:t>
            </a:r>
          </a:p>
          <a:p>
            <a:pPr marL="2254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Standardizes each value by subtracting the mean and then dividing by the standard deviation. </a:t>
            </a:r>
          </a:p>
          <a:p>
            <a:pPr marL="682625" lvl="2" indent="-225425">
              <a:buFont typeface="Arial" panose="020B0604020202020204" pitchFamily="34" charset="0"/>
              <a:buChar char="•"/>
            </a:pPr>
            <a:r>
              <a:rPr lang="en-US" sz="2400" dirty="0"/>
              <a:t>This is the default setting for python’s Scale() function. </a:t>
            </a:r>
          </a:p>
          <a:p>
            <a:pPr marL="225425" lvl="2" indent="-225425">
              <a:buFont typeface="Arial" panose="020B0604020202020204" pitchFamily="34" charset="0"/>
              <a:buChar char="•"/>
            </a:pPr>
            <a:r>
              <a:rPr lang="en-US" sz="2400" dirty="0" err="1"/>
              <a:t>StandardScaler</a:t>
            </a:r>
            <a:r>
              <a:rPr lang="en-US" sz="2400" dirty="0"/>
              <a:t> results in a distribution with a standard deviation and variance both equal to 1 (</a:t>
            </a:r>
            <a:r>
              <a:rPr lang="en-US" sz="2400" u="sng" dirty="0"/>
              <a:t>Normal Distribution</a:t>
            </a:r>
            <a:r>
              <a:rPr lang="en-US" sz="2400" dirty="0"/>
              <a:t>).</a:t>
            </a:r>
          </a:p>
          <a:p>
            <a:pPr marL="225425" lvl="1" indent="-225425">
              <a:buFont typeface="Arial" panose="020B0604020202020204" pitchFamily="34" charset="0"/>
              <a:buChar char="•"/>
            </a:pPr>
            <a:r>
              <a:rPr lang="en-US" sz="2400" dirty="0" err="1"/>
              <a:t>StandardScaler</a:t>
            </a:r>
            <a:r>
              <a:rPr lang="en-US" sz="2400" dirty="0"/>
              <a:t> makes the mean of the distribution 0. </a:t>
            </a:r>
          </a:p>
        </p:txBody>
      </p:sp>
    </p:spTree>
    <p:extLst>
      <p:ext uri="{BB962C8B-B14F-4D97-AF65-F5344CB8AC3E}">
        <p14:creationId xmlns:p14="http://schemas.microsoft.com/office/powerpoint/2010/main" val="384782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Scaling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CE2EB-7AEE-4929-86C4-392A5490D1AC}"/>
              </a:ext>
            </a:extLst>
          </p:cNvPr>
          <p:cNvSpPr/>
          <p:nvPr/>
        </p:nvSpPr>
        <p:spPr>
          <a:xfrm>
            <a:off x="413359" y="930280"/>
            <a:ext cx="112238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All the below values were achieved using a variance rate set to 99% and XGBoost (Gradient Boosting)  </a:t>
            </a:r>
          </a:p>
          <a:p>
            <a:pPr algn="ctr"/>
            <a:endParaRPr lang="en-US" sz="200" u="sng" dirty="0"/>
          </a:p>
          <a:p>
            <a:pPr algn="ctr"/>
            <a:r>
              <a:rPr lang="en-US" sz="2000" b="1" u="sng" dirty="0" err="1"/>
              <a:t>MinMax</a:t>
            </a:r>
            <a:r>
              <a:rPr lang="en-US" sz="2000" b="1" u="sng" dirty="0"/>
              <a:t> Scaler</a:t>
            </a:r>
            <a:endParaRPr lang="en-US" sz="20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32E9EA4-1F41-4FEF-986F-216F94B00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33281"/>
              </p:ext>
            </p:extLst>
          </p:nvPr>
        </p:nvGraphicFramePr>
        <p:xfrm>
          <a:off x="488516" y="1642894"/>
          <a:ext cx="11073502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055">
                  <a:extLst>
                    <a:ext uri="{9D8B030D-6E8A-4147-A177-3AD203B41FA5}">
                      <a16:colId xmlns:a16="http://schemas.microsoft.com/office/drawing/2014/main" val="1364516667"/>
                    </a:ext>
                  </a:extLst>
                </a:gridCol>
                <a:gridCol w="1131960">
                  <a:extLst>
                    <a:ext uri="{9D8B030D-6E8A-4147-A177-3AD203B41FA5}">
                      <a16:colId xmlns:a16="http://schemas.microsoft.com/office/drawing/2014/main" val="1705339764"/>
                    </a:ext>
                  </a:extLst>
                </a:gridCol>
                <a:gridCol w="1693929">
                  <a:extLst>
                    <a:ext uri="{9D8B030D-6E8A-4147-A177-3AD203B41FA5}">
                      <a16:colId xmlns:a16="http://schemas.microsoft.com/office/drawing/2014/main" val="3701232142"/>
                    </a:ext>
                  </a:extLst>
                </a:gridCol>
                <a:gridCol w="1569515">
                  <a:extLst>
                    <a:ext uri="{9D8B030D-6E8A-4147-A177-3AD203B41FA5}">
                      <a16:colId xmlns:a16="http://schemas.microsoft.com/office/drawing/2014/main" val="3565505343"/>
                    </a:ext>
                  </a:extLst>
                </a:gridCol>
                <a:gridCol w="1574681">
                  <a:extLst>
                    <a:ext uri="{9D8B030D-6E8A-4147-A177-3AD203B41FA5}">
                      <a16:colId xmlns:a16="http://schemas.microsoft.com/office/drawing/2014/main" val="3886148085"/>
                    </a:ext>
                  </a:extLst>
                </a:gridCol>
                <a:gridCol w="1574681">
                  <a:extLst>
                    <a:ext uri="{9D8B030D-6E8A-4147-A177-3AD203B41FA5}">
                      <a16:colId xmlns:a16="http://schemas.microsoft.com/office/drawing/2014/main" val="1769482423"/>
                    </a:ext>
                  </a:extLst>
                </a:gridCol>
                <a:gridCol w="1574681">
                  <a:extLst>
                    <a:ext uri="{9D8B030D-6E8A-4147-A177-3AD203B41FA5}">
                      <a16:colId xmlns:a16="http://schemas.microsoft.com/office/drawing/2014/main" val="391586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Original # of Variables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Principle Components Created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 Rate Achieved With PCA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Original Accuracy Rate Without PCA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Execution Time without PCA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Execution Time with PCA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75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All Available Variables (Code Complexity + Certificate)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89.84%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91.95%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187ms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232ms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78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Code Complexity Features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87.32%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87.50%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740ms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783ms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41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Certificate Features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92.24%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92.24%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213ms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181ms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722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7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Scaling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CE2EB-7AEE-4929-86C4-392A5490D1AC}"/>
              </a:ext>
            </a:extLst>
          </p:cNvPr>
          <p:cNvSpPr/>
          <p:nvPr/>
        </p:nvSpPr>
        <p:spPr>
          <a:xfrm>
            <a:off x="413359" y="930280"/>
            <a:ext cx="112238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All the below values were achieved using a variance rate set to 99% and XGBoost (Gradient Boosting)  </a:t>
            </a:r>
          </a:p>
          <a:p>
            <a:pPr algn="ctr"/>
            <a:endParaRPr lang="en-US" sz="2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37325-EA68-4CBE-BFD3-A754A3EA09EC}"/>
              </a:ext>
            </a:extLst>
          </p:cNvPr>
          <p:cNvSpPr/>
          <p:nvPr/>
        </p:nvSpPr>
        <p:spPr>
          <a:xfrm>
            <a:off x="839491" y="1265989"/>
            <a:ext cx="10371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Standard Scaler</a:t>
            </a:r>
            <a:r>
              <a:rPr lang="en-US" sz="2000" b="1" dirty="0"/>
              <a:t> 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48D1C98-063B-4916-B0BC-8BF993653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22046"/>
              </p:ext>
            </p:extLst>
          </p:nvPr>
        </p:nvGraphicFramePr>
        <p:xfrm>
          <a:off x="488514" y="1653573"/>
          <a:ext cx="11073502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019">
                  <a:extLst>
                    <a:ext uri="{9D8B030D-6E8A-4147-A177-3AD203B41FA5}">
                      <a16:colId xmlns:a16="http://schemas.microsoft.com/office/drawing/2014/main" val="1364516667"/>
                    </a:ext>
                  </a:extLst>
                </a:gridCol>
                <a:gridCol w="1122996">
                  <a:extLst>
                    <a:ext uri="{9D8B030D-6E8A-4147-A177-3AD203B41FA5}">
                      <a16:colId xmlns:a16="http://schemas.microsoft.com/office/drawing/2014/main" val="1705339764"/>
                    </a:ext>
                  </a:extLst>
                </a:gridCol>
                <a:gridCol w="1693929">
                  <a:extLst>
                    <a:ext uri="{9D8B030D-6E8A-4147-A177-3AD203B41FA5}">
                      <a16:colId xmlns:a16="http://schemas.microsoft.com/office/drawing/2014/main" val="3701232142"/>
                    </a:ext>
                  </a:extLst>
                </a:gridCol>
                <a:gridCol w="1569515">
                  <a:extLst>
                    <a:ext uri="{9D8B030D-6E8A-4147-A177-3AD203B41FA5}">
                      <a16:colId xmlns:a16="http://schemas.microsoft.com/office/drawing/2014/main" val="3565505343"/>
                    </a:ext>
                  </a:extLst>
                </a:gridCol>
                <a:gridCol w="1574681">
                  <a:extLst>
                    <a:ext uri="{9D8B030D-6E8A-4147-A177-3AD203B41FA5}">
                      <a16:colId xmlns:a16="http://schemas.microsoft.com/office/drawing/2014/main" val="3886148085"/>
                    </a:ext>
                  </a:extLst>
                </a:gridCol>
                <a:gridCol w="1574681">
                  <a:extLst>
                    <a:ext uri="{9D8B030D-6E8A-4147-A177-3AD203B41FA5}">
                      <a16:colId xmlns:a16="http://schemas.microsoft.com/office/drawing/2014/main" val="787882639"/>
                    </a:ext>
                  </a:extLst>
                </a:gridCol>
                <a:gridCol w="1574681">
                  <a:extLst>
                    <a:ext uri="{9D8B030D-6E8A-4147-A177-3AD203B41FA5}">
                      <a16:colId xmlns:a16="http://schemas.microsoft.com/office/drawing/2014/main" val="1376271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Original # of Variables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Principle Components Created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 Rate Achieved With PCA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Original Accuracy Rate Without PCA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Execution Time without PCA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Execution Time with PCA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75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All Available Variables (Code Complexity + Certificate)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90.23%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91.95%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187ms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297ms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78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Code Complexity Features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87.48%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87.50%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725ms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1.08s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41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Certificate Features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89.07%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92.24%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193ms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240ms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722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10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286"/>
            <a:ext cx="9905998" cy="1478570"/>
          </a:xfrm>
        </p:spPr>
        <p:txBody>
          <a:bodyPr/>
          <a:lstStyle/>
          <a:p>
            <a:r>
              <a:rPr lang="en-US" dirty="0"/>
              <a:t>Conclusions from PCA with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5522C-736E-4244-9F0E-DDE8C60C3C9A}"/>
              </a:ext>
            </a:extLst>
          </p:cNvPr>
          <p:cNvSpPr/>
          <p:nvPr/>
        </p:nvSpPr>
        <p:spPr>
          <a:xfrm>
            <a:off x="926926" y="1176427"/>
            <a:ext cx="103715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u="sng" dirty="0"/>
              <a:t>Overarching Theme</a:t>
            </a:r>
            <a:r>
              <a:rPr lang="en-US" sz="2400" dirty="0"/>
              <a:t>: PCA does not appear to offer any utility in this problem.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Some co-linearity was present with each data set, as indicated by the drop in the number of principle components created.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Accuracy with PCA decreased slightly with each variable set.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The execution times were surprising. 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PCA is supposed to decrease execution time.  Instead, all the PCAs calculated were significantly slower. 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Also, just executing the code complexity features was markedly slower than executing all available variables (code complexity features + certificate features).  Odd. 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895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10783367" cy="1478570"/>
          </a:xfrm>
        </p:spPr>
        <p:txBody>
          <a:bodyPr/>
          <a:lstStyle/>
          <a:p>
            <a:r>
              <a:rPr lang="en-US" dirty="0"/>
              <a:t>Dominance analysis: Possibly A better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D0D48-7286-4140-97D6-17696BB4773D}"/>
              </a:ext>
            </a:extLst>
          </p:cNvPr>
          <p:cNvSpPr/>
          <p:nvPr/>
        </p:nvSpPr>
        <p:spPr>
          <a:xfrm>
            <a:off x="926926" y="1176427"/>
            <a:ext cx="103715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Instead of creating principal components, which are composite values from several variables, we could simply identify which variables are least important and eliminate those from processing.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Dominance analysis accomplishes the above task, showing both the individual and relative importance of each dependent variable to the response variable.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Executed using the Dominance-Analysis third party Python library.</a:t>
            </a:r>
          </a:p>
        </p:txBody>
      </p:sp>
    </p:spTree>
    <p:extLst>
      <p:ext uri="{BB962C8B-B14F-4D97-AF65-F5344CB8AC3E}">
        <p14:creationId xmlns:p14="http://schemas.microsoft.com/office/powerpoint/2010/main" val="63002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311C3B-9759-4ED6-9A8C-B944718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93" y="0"/>
            <a:ext cx="10488873" cy="1478570"/>
          </a:xfrm>
        </p:spPr>
        <p:txBody>
          <a:bodyPr/>
          <a:lstStyle/>
          <a:p>
            <a:pPr algn="ctr"/>
            <a:r>
              <a:rPr lang="en-US" dirty="0"/>
              <a:t>% relative importance for the top 12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0082C-2AF4-44DC-9723-5020055A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63" y="1125776"/>
            <a:ext cx="10488873" cy="52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56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3932</TotalTime>
  <Words>1957</Words>
  <Application>Microsoft Office PowerPoint</Application>
  <PresentationFormat>Widescreen</PresentationFormat>
  <Paragraphs>398</Paragraphs>
  <Slides>21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Circuit</vt:lpstr>
      <vt:lpstr>Applying  Principle Component analysis  and Dominance Analysis  to Phishmon Variables</vt:lpstr>
      <vt:lpstr>What is Principle Component Analysis (PCA)?</vt:lpstr>
      <vt:lpstr>PowerPoint Presentation</vt:lpstr>
      <vt:lpstr>Scaling Definitions</vt:lpstr>
      <vt:lpstr>Scaling results</vt:lpstr>
      <vt:lpstr>Scaling results</vt:lpstr>
      <vt:lpstr>Conclusions from PCA with Scaling</vt:lpstr>
      <vt:lpstr>Dominance analysis: Possibly A better solution</vt:lpstr>
      <vt:lpstr>% relative importance for the top 12 variables</vt:lpstr>
      <vt:lpstr>% relative importance waterfall</vt:lpstr>
      <vt:lpstr>Dominance statistics definitions  (Results on Next slide)</vt:lpstr>
      <vt:lpstr>Dominance statistics</vt:lpstr>
      <vt:lpstr>Dominance statistics Comparison with Paper results</vt:lpstr>
      <vt:lpstr>Dominance statistics Conclusions</vt:lpstr>
      <vt:lpstr>Questions?</vt:lpstr>
      <vt:lpstr>Possible ways forward</vt:lpstr>
      <vt:lpstr>Provided data</vt:lpstr>
      <vt:lpstr>Original % relative importance for the top 12 variables</vt:lpstr>
      <vt:lpstr>Original % relative importance waterfall</vt:lpstr>
      <vt:lpstr>Original Dominance statistics</vt:lpstr>
      <vt:lpstr>Original Dominance statistics Comparison with Paper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PhishMon: A Machine Learning Framework for Detecting Phishing Webpages</dc:title>
  <dc:creator>Tomaselli, John Francis</dc:creator>
  <cp:lastModifiedBy>Tomaselli, John Francis</cp:lastModifiedBy>
  <cp:revision>103</cp:revision>
  <dcterms:created xsi:type="dcterms:W3CDTF">2020-01-25T18:56:48Z</dcterms:created>
  <dcterms:modified xsi:type="dcterms:W3CDTF">2020-04-01T17:36:36Z</dcterms:modified>
</cp:coreProperties>
</file>