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E4C72-6D02-4CA1-A489-AC66A6B43564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695F-664D-4735-AF0C-1FEC8D042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7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E4C72-6D02-4CA1-A489-AC66A6B43564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695F-664D-4735-AF0C-1FEC8D042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97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E4C72-6D02-4CA1-A489-AC66A6B43564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695F-664D-4735-AF0C-1FEC8D042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187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E4C72-6D02-4CA1-A489-AC66A6B43564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695F-664D-4735-AF0C-1FEC8D042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9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E4C72-6D02-4CA1-A489-AC66A6B43564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695F-664D-4735-AF0C-1FEC8D042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98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E4C72-6D02-4CA1-A489-AC66A6B43564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695F-664D-4735-AF0C-1FEC8D042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2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E4C72-6D02-4CA1-A489-AC66A6B43564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695F-664D-4735-AF0C-1FEC8D042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822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E4C72-6D02-4CA1-A489-AC66A6B43564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695F-664D-4735-AF0C-1FEC8D042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34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E4C72-6D02-4CA1-A489-AC66A6B43564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695F-664D-4735-AF0C-1FEC8D042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20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E4C72-6D02-4CA1-A489-AC66A6B43564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695F-664D-4735-AF0C-1FEC8D042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39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E4C72-6D02-4CA1-A489-AC66A6B43564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695F-664D-4735-AF0C-1FEC8D042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283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E4C72-6D02-4CA1-A489-AC66A6B43564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9695F-664D-4735-AF0C-1FEC8D042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4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tiff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tiff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3.png"/><Relationship Id="rId18" Type="http://schemas.openxmlformats.org/officeDocument/2006/relationships/image" Target="../media/image78.png"/><Relationship Id="rId26" Type="http://schemas.openxmlformats.org/officeDocument/2006/relationships/image" Target="../media/image40.png"/><Relationship Id="rId39" Type="http://schemas.openxmlformats.org/officeDocument/2006/relationships/image" Target="../media/image42.png"/><Relationship Id="rId21" Type="http://schemas.openxmlformats.org/officeDocument/2006/relationships/image" Target="../media/image35.png"/><Relationship Id="rId34" Type="http://schemas.openxmlformats.org/officeDocument/2006/relationships/image" Target="../media/image92.png"/><Relationship Id="rId42" Type="http://schemas.openxmlformats.org/officeDocument/2006/relationships/image" Target="../media/image99.png"/><Relationship Id="rId47" Type="http://schemas.openxmlformats.org/officeDocument/2006/relationships/image" Target="../media/image48.png"/><Relationship Id="rId50" Type="http://schemas.openxmlformats.org/officeDocument/2006/relationships/image" Target="../media/image49.png"/><Relationship Id="rId7" Type="http://schemas.openxmlformats.org/officeDocument/2006/relationships/image" Target="../media/image67.png"/><Relationship Id="rId2" Type="http://schemas.openxmlformats.org/officeDocument/2006/relationships/image" Target="../media/image29.png"/><Relationship Id="rId16" Type="http://schemas.openxmlformats.org/officeDocument/2006/relationships/image" Target="../media/image32.png"/><Relationship Id="rId29" Type="http://schemas.openxmlformats.org/officeDocument/2006/relationships/image" Target="../media/image87.png"/><Relationship Id="rId11" Type="http://schemas.openxmlformats.org/officeDocument/2006/relationships/image" Target="../media/image71.png"/><Relationship Id="rId24" Type="http://schemas.openxmlformats.org/officeDocument/2006/relationships/image" Target="../media/image38.png"/><Relationship Id="rId32" Type="http://schemas.openxmlformats.org/officeDocument/2006/relationships/image" Target="../media/image90.png"/><Relationship Id="rId37" Type="http://schemas.openxmlformats.org/officeDocument/2006/relationships/image" Target="../media/image95.png"/><Relationship Id="rId40" Type="http://schemas.openxmlformats.org/officeDocument/2006/relationships/image" Target="../media/image43.png"/><Relationship Id="rId45" Type="http://schemas.openxmlformats.org/officeDocument/2006/relationships/image" Target="../media/image46.png"/><Relationship Id="rId5" Type="http://schemas.openxmlformats.org/officeDocument/2006/relationships/image" Target="../media/image65.png"/><Relationship Id="rId15" Type="http://schemas.openxmlformats.org/officeDocument/2006/relationships/image" Target="../media/image31.png"/><Relationship Id="rId23" Type="http://schemas.openxmlformats.org/officeDocument/2006/relationships/image" Target="../media/image37.png"/><Relationship Id="rId28" Type="http://schemas.openxmlformats.org/officeDocument/2006/relationships/image" Target="../media/image86.png"/><Relationship Id="rId36" Type="http://schemas.openxmlformats.org/officeDocument/2006/relationships/image" Target="../media/image94.png"/><Relationship Id="rId49" Type="http://schemas.openxmlformats.org/officeDocument/2006/relationships/image" Target="../media/image11.png"/><Relationship Id="rId10" Type="http://schemas.openxmlformats.org/officeDocument/2006/relationships/image" Target="../media/image70.png"/><Relationship Id="rId19" Type="http://schemas.openxmlformats.org/officeDocument/2006/relationships/image" Target="../media/image33.png"/><Relationship Id="rId31" Type="http://schemas.openxmlformats.org/officeDocument/2006/relationships/image" Target="../media/image89.png"/><Relationship Id="rId44" Type="http://schemas.openxmlformats.org/officeDocument/2006/relationships/image" Target="../media/image45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Relationship Id="rId14" Type="http://schemas.openxmlformats.org/officeDocument/2006/relationships/image" Target="../media/image74.png"/><Relationship Id="rId22" Type="http://schemas.openxmlformats.org/officeDocument/2006/relationships/image" Target="../media/image36.png"/><Relationship Id="rId27" Type="http://schemas.openxmlformats.org/officeDocument/2006/relationships/image" Target="../media/image85.png"/><Relationship Id="rId30" Type="http://schemas.openxmlformats.org/officeDocument/2006/relationships/image" Target="../media/image41.png"/><Relationship Id="rId35" Type="http://schemas.openxmlformats.org/officeDocument/2006/relationships/image" Target="../media/image93.png"/><Relationship Id="rId43" Type="http://schemas.openxmlformats.org/officeDocument/2006/relationships/image" Target="../media/image44.tiff"/><Relationship Id="rId48" Type="http://schemas.openxmlformats.org/officeDocument/2006/relationships/image" Target="../media/image10.png"/><Relationship Id="rId8" Type="http://schemas.openxmlformats.org/officeDocument/2006/relationships/image" Target="../media/image68.png"/><Relationship Id="rId3" Type="http://schemas.openxmlformats.org/officeDocument/2006/relationships/image" Target="../media/image30.png"/><Relationship Id="rId12" Type="http://schemas.openxmlformats.org/officeDocument/2006/relationships/image" Target="../media/image72.png"/><Relationship Id="rId17" Type="http://schemas.openxmlformats.org/officeDocument/2006/relationships/image" Target="../media/image77.png"/><Relationship Id="rId25" Type="http://schemas.openxmlformats.org/officeDocument/2006/relationships/image" Target="../media/image39.png"/><Relationship Id="rId33" Type="http://schemas.openxmlformats.org/officeDocument/2006/relationships/image" Target="../media/image91.png"/><Relationship Id="rId38" Type="http://schemas.openxmlformats.org/officeDocument/2006/relationships/image" Target="../media/image96.png"/><Relationship Id="rId46" Type="http://schemas.openxmlformats.org/officeDocument/2006/relationships/image" Target="../media/image47.png"/><Relationship Id="rId20" Type="http://schemas.openxmlformats.org/officeDocument/2006/relationships/image" Target="../media/image34.png"/><Relationship Id="rId41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642310" y="962527"/>
                <a:ext cx="5118581" cy="9081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𝑛𝑀𝑢𝑠𝑐𝑙𝑒𝑠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𝐶𝑊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𝑛𝐶𝑜𝑛𝑡𝑎𝑐𝑡𝐹𝑜𝑟𝑐𝑒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𝐶𝐸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310" y="962527"/>
                <a:ext cx="5118581" cy="9081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667076" y="2215634"/>
                <a:ext cx="23045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Muscle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Weight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76" y="2215634"/>
                <a:ext cx="2304542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733252" y="2554705"/>
                <a:ext cx="22772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Muscle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Volume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252" y="2554705"/>
                <a:ext cx="227729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733252" y="2893776"/>
                <a:ext cx="25451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Muscle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Activation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252" y="2893776"/>
                <a:ext cx="2545184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557467" y="3232847"/>
                <a:ext cx="34101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𝐶𝑜𝑛𝑡𝑎𝑐𝑡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𝐸𝑛𝑒𝑟𝑔𝑦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𝑊𝑒𝑖𝑔h𝑡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467" y="3232847"/>
                <a:ext cx="3410101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665750" y="3571918"/>
                <a:ext cx="34977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𝐴𝑟𝑡𝑖𝑐𝑢𝑙𝑎𝑟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𝐶𝑜𝑛𝑡𝑎𝑐𝑡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𝐸𝑛𝑒𝑟𝑔𝑦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750" y="3571918"/>
                <a:ext cx="3497752" cy="369332"/>
              </a:xfrm>
              <a:prstGeom prst="rect">
                <a:avLst/>
              </a:prstGeom>
              <a:blipFill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2621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96634E-DFAB-4DFC-8970-7775B51FD06A}"/>
              </a:ext>
            </a:extLst>
          </p:cNvPr>
          <p:cNvSpPr/>
          <p:nvPr/>
        </p:nvSpPr>
        <p:spPr>
          <a:xfrm>
            <a:off x="3184019" y="524032"/>
            <a:ext cx="13821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ground 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reactions</a:t>
            </a:r>
          </a:p>
        </p:txBody>
      </p:sp>
      <p:sp>
        <p:nvSpPr>
          <p:cNvPr id="5" name="Rectangle: Rounded Corners 66">
            <a:extLst>
              <a:ext uri="{FF2B5EF4-FFF2-40B4-BE49-F238E27FC236}">
                <a16:creationId xmlns:a16="http://schemas.microsoft.com/office/drawing/2014/main" id="{10AF2131-1575-4FC5-B420-F09CD03988BD}"/>
              </a:ext>
            </a:extLst>
          </p:cNvPr>
          <p:cNvSpPr/>
          <p:nvPr/>
        </p:nvSpPr>
        <p:spPr>
          <a:xfrm>
            <a:off x="4779263" y="650985"/>
            <a:ext cx="917992" cy="3412840"/>
          </a:xfrm>
          <a:prstGeom prst="roundRect">
            <a:avLst>
              <a:gd name="adj" fmla="val 1638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6" name="Rectangle: Rounded Corners 62">
            <a:extLst>
              <a:ext uri="{FF2B5EF4-FFF2-40B4-BE49-F238E27FC236}">
                <a16:creationId xmlns:a16="http://schemas.microsoft.com/office/drawing/2014/main" id="{951B2CD9-16F0-4DD8-94DB-E828657FE27F}"/>
              </a:ext>
            </a:extLst>
          </p:cNvPr>
          <p:cNvSpPr/>
          <p:nvPr/>
        </p:nvSpPr>
        <p:spPr>
          <a:xfrm>
            <a:off x="4717092" y="701774"/>
            <a:ext cx="917992" cy="3412840"/>
          </a:xfrm>
          <a:prstGeom prst="roundRect">
            <a:avLst>
              <a:gd name="adj" fmla="val 1638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7" name="Rectangle: Rounded Corners 3">
            <a:extLst>
              <a:ext uri="{FF2B5EF4-FFF2-40B4-BE49-F238E27FC236}">
                <a16:creationId xmlns:a16="http://schemas.microsoft.com/office/drawing/2014/main" id="{CB536B86-B608-4218-BE17-34FAD2568DCE}"/>
              </a:ext>
            </a:extLst>
          </p:cNvPr>
          <p:cNvSpPr/>
          <p:nvPr/>
        </p:nvSpPr>
        <p:spPr>
          <a:xfrm>
            <a:off x="4661790" y="768449"/>
            <a:ext cx="917992" cy="3412840"/>
          </a:xfrm>
          <a:prstGeom prst="roundRect">
            <a:avLst>
              <a:gd name="adj" fmla="val 1638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3498" y="2287169"/>
            <a:ext cx="1378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000" b="1" dirty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Prescribed Flexion</a:t>
            </a:r>
          </a:p>
          <a:p>
            <a:pPr algn="ctr">
              <a:lnSpc>
                <a:spcPct val="80000"/>
              </a:lnSpc>
            </a:pPr>
            <a:r>
              <a:rPr lang="en-US" sz="1000" b="1" dirty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Forward Simulation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DCBF29-9E54-417E-AA3D-D80C6B83E74F}"/>
              </a:ext>
            </a:extLst>
          </p:cNvPr>
          <p:cNvSpPr/>
          <p:nvPr/>
        </p:nvSpPr>
        <p:spPr>
          <a:xfrm>
            <a:off x="2914677" y="1662288"/>
            <a:ext cx="904415" cy="35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050" b="1" dirty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Inverse </a:t>
            </a:r>
          </a:p>
          <a:p>
            <a:pPr algn="ctr">
              <a:lnSpc>
                <a:spcPct val="80000"/>
              </a:lnSpc>
            </a:pPr>
            <a:r>
              <a:rPr lang="en-US" sz="1050" b="1" dirty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Kinematics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E2F948-4259-46F7-A649-3BA5A95C3E50}"/>
              </a:ext>
            </a:extLst>
          </p:cNvPr>
          <p:cNvSpPr/>
          <p:nvPr/>
        </p:nvSpPr>
        <p:spPr>
          <a:xfrm>
            <a:off x="2555744" y="3407261"/>
            <a:ext cx="1378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000" b="1" dirty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Initialization </a:t>
            </a:r>
          </a:p>
          <a:p>
            <a:pPr algn="ctr">
              <a:lnSpc>
                <a:spcPct val="80000"/>
              </a:lnSpc>
            </a:pPr>
            <a:r>
              <a:rPr lang="en-US" sz="1000" b="1" dirty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Forward Simulation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BD63826-2366-4026-B42C-BE04C72CB753}"/>
                  </a:ext>
                </a:extLst>
              </p:cNvPr>
              <p:cNvSpPr/>
              <p:nvPr/>
            </p:nvSpPr>
            <p:spPr>
              <a:xfrm>
                <a:off x="2102975" y="2118623"/>
                <a:ext cx="962315" cy="7209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constraint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en-US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functions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en-US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algn="ctr">
                  <a:lnSpc>
                    <a:spcPct val="8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𝑠𝑒𝑐𝑜𝑛𝑑𝑎𝑟𝑦</m:t>
                          </m:r>
                        </m:sup>
                      </m:sSubSup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000" b="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>
                  <a:lnSpc>
                    <a:spcPct val="8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𝑇𝐹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𝐹𝑙𝑒𝑥𝑖𝑜𝑛</m:t>
                          </m:r>
                        </m:sup>
                      </m:sSup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BD63826-2366-4026-B42C-BE04C72CB7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2975" y="2118623"/>
                <a:ext cx="962315" cy="720903"/>
              </a:xfrm>
              <a:prstGeom prst="rect">
                <a:avLst/>
              </a:prstGeom>
              <a:blipFill>
                <a:blip r:embed="rId2"/>
                <a:stretch>
                  <a:fillRect t="-3390" b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B28E98FE-9E6A-4B09-B365-6DB98E800D3B}"/>
              </a:ext>
            </a:extLst>
          </p:cNvPr>
          <p:cNvSpPr/>
          <p:nvPr/>
        </p:nvSpPr>
        <p:spPr>
          <a:xfrm>
            <a:off x="4584477" y="4188715"/>
            <a:ext cx="11945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latin typeface="Gadugi" panose="020B0502040204020203" pitchFamily="34" charset="0"/>
              </a:rPr>
              <a:t>High Throughput </a:t>
            </a:r>
          </a:p>
          <a:p>
            <a:pPr algn="ctr"/>
            <a:r>
              <a:rPr lang="en-US" sz="1000" dirty="0">
                <a:latin typeface="Gadugi" panose="020B0502040204020203" pitchFamily="34" charset="0"/>
              </a:rPr>
              <a:t>Computing (HTC)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7A0D986-57E0-43DC-AE36-9EF9BBF33AFD}"/>
                  </a:ext>
                </a:extLst>
              </p:cNvPr>
              <p:cNvSpPr/>
              <p:nvPr/>
            </p:nvSpPr>
            <p:spPr>
              <a:xfrm>
                <a:off x="3459280" y="2198647"/>
                <a:ext cx="1382119" cy="2194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̇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̈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𝑝𝑟𝑖𝑚𝑎𝑟𝑦</m:t>
                        </m:r>
                      </m:sup>
                    </m:sSup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000" dirty="0"/>
                  <a:t> </a:t>
                </a:r>
                <a:endParaRPr lang="en-US" sz="900" dirty="0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7A0D986-57E0-43DC-AE36-9EF9BBF33A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280" y="2198647"/>
                <a:ext cx="1382119" cy="219419"/>
              </a:xfrm>
              <a:prstGeom prst="rect">
                <a:avLst/>
              </a:prstGeom>
              <a:blipFill>
                <a:blip r:embed="rId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16AF77C-B4C2-4553-B4D7-BACDB0555F90}"/>
                  </a:ext>
                </a:extLst>
              </p:cNvPr>
              <p:cNvSpPr/>
              <p:nvPr/>
            </p:nvSpPr>
            <p:spPr>
              <a:xfrm>
                <a:off x="3795980" y="3814431"/>
                <a:ext cx="936774" cy="2176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𝑠𝑒𝑐𝑜𝑛𝑑𝑎𝑟𝑦</m:t>
                          </m:r>
                        </m:sup>
                      </m:sSup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16AF77C-B4C2-4553-B4D7-BACDB0555F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980" y="3814431"/>
                <a:ext cx="936774" cy="217624"/>
              </a:xfrm>
              <a:prstGeom prst="rect">
                <a:avLst/>
              </a:prstGeom>
              <a:blipFill>
                <a:blip r:embed="rId4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CE9C32A5-3966-4E99-B6D4-D5CBDE77F38F}"/>
              </a:ext>
            </a:extLst>
          </p:cNvPr>
          <p:cNvSpPr/>
          <p:nvPr/>
        </p:nvSpPr>
        <p:spPr>
          <a:xfrm>
            <a:off x="4895556" y="452088"/>
            <a:ext cx="69442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b="1" dirty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COMAK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F64142-E053-4F4E-AEED-22C48888F36D}"/>
              </a:ext>
            </a:extLst>
          </p:cNvPr>
          <p:cNvSpPr/>
          <p:nvPr/>
        </p:nvSpPr>
        <p:spPr>
          <a:xfrm>
            <a:off x="4600695" y="3616496"/>
            <a:ext cx="1040182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/>
              <a:t>Monte Carlo </a:t>
            </a:r>
          </a:p>
          <a:p>
            <a:pPr algn="ctr"/>
            <a:r>
              <a:rPr lang="en-US" sz="1050" dirty="0"/>
              <a:t>Neuromuscular </a:t>
            </a:r>
          </a:p>
          <a:p>
            <a:pPr algn="ctr"/>
            <a:r>
              <a:rPr lang="en-US" sz="1050" dirty="0"/>
              <a:t>Coordination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D072D1-63F8-40D8-894D-A112F7C10B8C}"/>
              </a:ext>
            </a:extLst>
          </p:cNvPr>
          <p:cNvSpPr/>
          <p:nvPr/>
        </p:nvSpPr>
        <p:spPr>
          <a:xfrm>
            <a:off x="2717508" y="17711"/>
            <a:ext cx="1298753" cy="24622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Experimental Data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A5A101C-D192-401C-960E-E428E3ECE701}"/>
              </a:ext>
            </a:extLst>
          </p:cNvPr>
          <p:cNvGrpSpPr/>
          <p:nvPr/>
        </p:nvGrpSpPr>
        <p:grpSpPr>
          <a:xfrm>
            <a:off x="3028679" y="186669"/>
            <a:ext cx="658572" cy="1060258"/>
            <a:chOff x="343689" y="2287629"/>
            <a:chExt cx="1188947" cy="1914126"/>
          </a:xfrm>
        </p:grpSpPr>
        <p:sp>
          <p:nvSpPr>
            <p:cNvPr id="19" name="Rounded Rectangle 11">
              <a:extLst>
                <a:ext uri="{FF2B5EF4-FFF2-40B4-BE49-F238E27FC236}">
                  <a16:creationId xmlns:a16="http://schemas.microsoft.com/office/drawing/2014/main" id="{5546098A-9DA4-4828-9106-4B5CB9B5A128}"/>
                </a:ext>
              </a:extLst>
            </p:cNvPr>
            <p:cNvSpPr/>
            <p:nvPr/>
          </p:nvSpPr>
          <p:spPr>
            <a:xfrm>
              <a:off x="405471" y="4024007"/>
              <a:ext cx="526254" cy="175502"/>
            </a:xfrm>
            <a:prstGeom prst="roundRect">
              <a:avLst>
                <a:gd name="adj" fmla="val 1585"/>
              </a:avLst>
            </a:prstGeom>
            <a:solidFill>
              <a:sysClr val="windowText" lastClr="000000">
                <a:lumMod val="85000"/>
                <a:lumOff val="15000"/>
              </a:sys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  <a:scene3d>
              <a:camera prst="perspectiveRelaxed"/>
              <a:lightRig rig="threePt" dir="t"/>
            </a:scene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8C7A33DF-41E0-4CE9-91E2-EC846608415D}"/>
                </a:ext>
              </a:extLst>
            </p:cNvPr>
            <p:cNvSpPr/>
            <p:nvPr/>
          </p:nvSpPr>
          <p:spPr>
            <a:xfrm>
              <a:off x="972978" y="4026253"/>
              <a:ext cx="526254" cy="175502"/>
            </a:xfrm>
            <a:prstGeom prst="roundRect">
              <a:avLst>
                <a:gd name="adj" fmla="val 1585"/>
              </a:avLst>
            </a:prstGeom>
            <a:solidFill>
              <a:sysClr val="windowText" lastClr="000000">
                <a:lumMod val="85000"/>
                <a:lumOff val="15000"/>
              </a:sys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  <a:scene3d>
              <a:camera prst="perspectiveRelaxed"/>
              <a:lightRig rig="threePt" dir="t"/>
            </a:scene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54A9D97-AE03-44E0-8079-BB057B628D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70713" t="8482" b="20312"/>
            <a:stretch/>
          </p:blipFill>
          <p:spPr>
            <a:xfrm>
              <a:off x="1341341" y="2356232"/>
              <a:ext cx="165428" cy="200652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B51417C-2759-4DEC-8072-87558E3061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70713" t="8482" b="20312"/>
            <a:stretch/>
          </p:blipFill>
          <p:spPr>
            <a:xfrm flipH="1">
              <a:off x="409982" y="2371941"/>
              <a:ext cx="172807" cy="209603"/>
            </a:xfrm>
            <a:prstGeom prst="rect">
              <a:avLst/>
            </a:prstGeom>
          </p:spPr>
        </p:pic>
        <p:sp>
          <p:nvSpPr>
            <p:cNvPr id="23" name="Trapezoid 22">
              <a:extLst>
                <a:ext uri="{FF2B5EF4-FFF2-40B4-BE49-F238E27FC236}">
                  <a16:creationId xmlns:a16="http://schemas.microsoft.com/office/drawing/2014/main" id="{52833FAF-D547-4BEA-BD87-9EFF8B1436F8}"/>
                </a:ext>
              </a:extLst>
            </p:cNvPr>
            <p:cNvSpPr/>
            <p:nvPr/>
          </p:nvSpPr>
          <p:spPr>
            <a:xfrm rot="851927">
              <a:off x="343689" y="2359174"/>
              <a:ext cx="954067" cy="1000726"/>
            </a:xfrm>
            <a:prstGeom prst="trapezoid">
              <a:avLst>
                <a:gd name="adj" fmla="val 42750"/>
              </a:avLst>
            </a:prstGeom>
            <a:gradFill>
              <a:gsLst>
                <a:gs pos="0">
                  <a:sysClr val="window" lastClr="FFFFFF">
                    <a:lumMod val="75000"/>
                  </a:sysClr>
                </a:gs>
                <a:gs pos="100000">
                  <a:sysClr val="window" lastClr="FFFFFF">
                    <a:lumMod val="85000"/>
                    <a:alpha val="0"/>
                  </a:sysClr>
                </a:gs>
              </a:gsLst>
              <a:lin ang="5400000" scaled="1"/>
            </a:gradFill>
            <a:ln w="12700" cap="flat" cmpd="sng" algn="ctr">
              <a:noFill/>
              <a:prstDash val="solid"/>
              <a:miter lim="800000"/>
            </a:ln>
            <a:effectLst/>
            <a:scene3d>
              <a:camera prst="isometricTopUp"/>
              <a:lightRig rig="threePt" dir="t"/>
            </a:scene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Trapezoid 23">
              <a:extLst>
                <a:ext uri="{FF2B5EF4-FFF2-40B4-BE49-F238E27FC236}">
                  <a16:creationId xmlns:a16="http://schemas.microsoft.com/office/drawing/2014/main" id="{4AA51772-1057-4250-B626-A243EBF43EA4}"/>
                </a:ext>
              </a:extLst>
            </p:cNvPr>
            <p:cNvSpPr/>
            <p:nvPr/>
          </p:nvSpPr>
          <p:spPr>
            <a:xfrm rot="21219872">
              <a:off x="578569" y="2287629"/>
              <a:ext cx="954067" cy="1000726"/>
            </a:xfrm>
            <a:prstGeom prst="trapezoid">
              <a:avLst>
                <a:gd name="adj" fmla="val 42750"/>
              </a:avLst>
            </a:prstGeom>
            <a:gradFill>
              <a:gsLst>
                <a:gs pos="0">
                  <a:sysClr val="window" lastClr="FFFFFF">
                    <a:lumMod val="75000"/>
                  </a:sysClr>
                </a:gs>
                <a:gs pos="100000">
                  <a:sysClr val="window" lastClr="FFFFFF">
                    <a:lumMod val="85000"/>
                    <a:alpha val="0"/>
                  </a:sysClr>
                </a:gs>
              </a:gsLst>
              <a:lin ang="5400000" scaled="1"/>
            </a:gradFill>
            <a:ln w="12700" cap="flat" cmpd="sng" algn="ctr">
              <a:noFill/>
              <a:prstDash val="solid"/>
              <a:miter lim="800000"/>
            </a:ln>
            <a:effectLst/>
            <a:scene3d>
              <a:camera prst="isometricBottomDown"/>
              <a:lightRig rig="threePt" dir="t"/>
            </a:scene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B2D8FEE-DEE0-4346-B933-E60927348AD2}"/>
                </a:ext>
              </a:extLst>
            </p:cNvPr>
            <p:cNvCxnSpPr/>
            <p:nvPr/>
          </p:nvCxnSpPr>
          <p:spPr>
            <a:xfrm flipH="1" flipV="1">
              <a:off x="1188647" y="3734034"/>
              <a:ext cx="51823" cy="364018"/>
            </a:xfrm>
            <a:prstGeom prst="straightConnector1">
              <a:avLst/>
            </a:prstGeom>
            <a:noFill/>
            <a:ln w="28575" cap="flat" cmpd="sng" algn="ctr">
              <a:solidFill>
                <a:srgbClr val="00CC00"/>
              </a:solidFill>
              <a:prstDash val="solid"/>
              <a:miter lim="800000"/>
              <a:tailEnd type="triangle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AD5A619-0F26-47EE-A23B-7E3A6F629EB2}"/>
                </a:ext>
              </a:extLst>
            </p:cNvPr>
            <p:cNvCxnSpPr/>
            <p:nvPr/>
          </p:nvCxnSpPr>
          <p:spPr>
            <a:xfrm flipV="1">
              <a:off x="720845" y="3726889"/>
              <a:ext cx="204707" cy="381289"/>
            </a:xfrm>
            <a:prstGeom prst="straightConnector1">
              <a:avLst/>
            </a:prstGeom>
            <a:noFill/>
            <a:ln w="28575" cap="flat" cmpd="sng" algn="ctr">
              <a:solidFill>
                <a:srgbClr val="00CC00"/>
              </a:solidFill>
              <a:prstDash val="solid"/>
              <a:miter lim="800000"/>
              <a:tailEnd type="triangle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cxn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D00114AA-167B-445F-A30A-48E1C72C8D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46" t="484" r="-1135" b="496"/>
            <a:stretch/>
          </p:blipFill>
          <p:spPr>
            <a:xfrm>
              <a:off x="553633" y="2653531"/>
              <a:ext cx="802195" cy="1484698"/>
            </a:xfrm>
            <a:prstGeom prst="roundRect">
              <a:avLst>
                <a:gd name="adj" fmla="val 0"/>
              </a:avLst>
            </a:prstGeom>
            <a:ln w="38100">
              <a:noFill/>
            </a:ln>
          </p:spPr>
        </p:pic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431586F-48ED-44DA-A1D4-1F393B1CA3FC}"/>
              </a:ext>
            </a:extLst>
          </p:cNvPr>
          <p:cNvCxnSpPr>
            <a:cxnSpLocks/>
          </p:cNvCxnSpPr>
          <p:nvPr/>
        </p:nvCxnSpPr>
        <p:spPr>
          <a:xfrm>
            <a:off x="3647567" y="844786"/>
            <a:ext cx="992231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792C55E-9AEE-4F5F-91F9-73A8D4B37722}"/>
              </a:ext>
            </a:extLst>
          </p:cNvPr>
          <p:cNvCxnSpPr>
            <a:cxnSpLocks/>
          </p:cNvCxnSpPr>
          <p:nvPr/>
        </p:nvCxnSpPr>
        <p:spPr>
          <a:xfrm>
            <a:off x="3350980" y="1260987"/>
            <a:ext cx="0" cy="39324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D892B0F6-8565-4A09-BFB3-B56A72F80F6C}"/>
              </a:ext>
            </a:extLst>
          </p:cNvPr>
          <p:cNvSpPr/>
          <p:nvPr/>
        </p:nvSpPr>
        <p:spPr>
          <a:xfrm>
            <a:off x="3234465" y="1228430"/>
            <a:ext cx="8622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marker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trajectories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3135D06-0B61-4D49-89CB-F5C1B7F05E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83530" y="1597762"/>
            <a:ext cx="852578" cy="1233994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F0F9301-C1BD-4C31-84CF-A0BB355D162B}"/>
              </a:ext>
            </a:extLst>
          </p:cNvPr>
          <p:cNvCxnSpPr>
            <a:cxnSpLocks/>
          </p:cNvCxnSpPr>
          <p:nvPr/>
        </p:nvCxnSpPr>
        <p:spPr>
          <a:xfrm>
            <a:off x="2817986" y="3824996"/>
            <a:ext cx="0" cy="3795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5E92B54-C82D-4CA2-BE68-779A785DD7AB}"/>
              </a:ext>
            </a:extLst>
          </p:cNvPr>
          <p:cNvCxnSpPr>
            <a:cxnSpLocks/>
          </p:cNvCxnSpPr>
          <p:nvPr/>
        </p:nvCxnSpPr>
        <p:spPr>
          <a:xfrm flipV="1">
            <a:off x="2817986" y="4200757"/>
            <a:ext cx="942245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: Shape 44">
            <a:extLst>
              <a:ext uri="{FF2B5EF4-FFF2-40B4-BE49-F238E27FC236}">
                <a16:creationId xmlns:a16="http://schemas.microsoft.com/office/drawing/2014/main" id="{B3101120-7863-47AA-A852-3397EEDBA609}"/>
              </a:ext>
            </a:extLst>
          </p:cNvPr>
          <p:cNvSpPr/>
          <p:nvPr/>
        </p:nvSpPr>
        <p:spPr>
          <a:xfrm>
            <a:off x="2824766" y="3856357"/>
            <a:ext cx="880741" cy="324151"/>
          </a:xfrm>
          <a:custGeom>
            <a:avLst/>
            <a:gdLst>
              <a:gd name="connsiteX0" fmla="*/ 0 w 880741"/>
              <a:gd name="connsiteY0" fmla="*/ 81890 h 324151"/>
              <a:gd name="connsiteX1" fmla="*/ 39269 w 880741"/>
              <a:gd name="connsiteY1" fmla="*/ 548 h 324151"/>
              <a:gd name="connsiteX2" fmla="*/ 86953 w 880741"/>
              <a:gd name="connsiteY2" fmla="*/ 56646 h 324151"/>
              <a:gd name="connsiteX3" fmla="*/ 120611 w 880741"/>
              <a:gd name="connsiteY3" fmla="*/ 241770 h 324151"/>
              <a:gd name="connsiteX4" fmla="*/ 162685 w 880741"/>
              <a:gd name="connsiteY4" fmla="*/ 320308 h 324151"/>
              <a:gd name="connsiteX5" fmla="*/ 213173 w 880741"/>
              <a:gd name="connsiteY5" fmla="*/ 129574 h 324151"/>
              <a:gd name="connsiteX6" fmla="*/ 235613 w 880741"/>
              <a:gd name="connsiteY6" fmla="*/ 48232 h 324151"/>
              <a:gd name="connsiteX7" fmla="*/ 269272 w 880741"/>
              <a:gd name="connsiteY7" fmla="*/ 76281 h 324151"/>
              <a:gd name="connsiteX8" fmla="*/ 300126 w 880741"/>
              <a:gd name="connsiteY8" fmla="*/ 303478 h 324151"/>
              <a:gd name="connsiteX9" fmla="*/ 339394 w 880741"/>
              <a:gd name="connsiteY9" fmla="*/ 76281 h 324151"/>
              <a:gd name="connsiteX10" fmla="*/ 370248 w 880741"/>
              <a:gd name="connsiteY10" fmla="*/ 157623 h 324151"/>
              <a:gd name="connsiteX11" fmla="*/ 384273 w 880741"/>
              <a:gd name="connsiteY11" fmla="*/ 264210 h 324151"/>
              <a:gd name="connsiteX12" fmla="*/ 395492 w 880741"/>
              <a:gd name="connsiteY12" fmla="*/ 283844 h 324151"/>
              <a:gd name="connsiteX13" fmla="*/ 415127 w 880741"/>
              <a:gd name="connsiteY13" fmla="*/ 140794 h 324151"/>
              <a:gd name="connsiteX14" fmla="*/ 434761 w 880741"/>
              <a:gd name="connsiteY14" fmla="*/ 93110 h 324151"/>
              <a:gd name="connsiteX15" fmla="*/ 448786 w 880741"/>
              <a:gd name="connsiteY15" fmla="*/ 247380 h 324151"/>
              <a:gd name="connsiteX16" fmla="*/ 471225 w 880741"/>
              <a:gd name="connsiteY16" fmla="*/ 258600 h 324151"/>
              <a:gd name="connsiteX17" fmla="*/ 485249 w 880741"/>
              <a:gd name="connsiteY17" fmla="*/ 123964 h 324151"/>
              <a:gd name="connsiteX18" fmla="*/ 504884 w 880741"/>
              <a:gd name="connsiteY18" fmla="*/ 174452 h 324151"/>
              <a:gd name="connsiteX19" fmla="*/ 513299 w 880741"/>
              <a:gd name="connsiteY19" fmla="*/ 227746 h 324151"/>
              <a:gd name="connsiteX20" fmla="*/ 535738 w 880741"/>
              <a:gd name="connsiteY20" fmla="*/ 255795 h 324151"/>
              <a:gd name="connsiteX21" fmla="*/ 535738 w 880741"/>
              <a:gd name="connsiteY21" fmla="*/ 166038 h 324151"/>
              <a:gd name="connsiteX22" fmla="*/ 560982 w 880741"/>
              <a:gd name="connsiteY22" fmla="*/ 180062 h 324151"/>
              <a:gd name="connsiteX23" fmla="*/ 563787 w 880741"/>
              <a:gd name="connsiteY23" fmla="*/ 236160 h 324151"/>
              <a:gd name="connsiteX24" fmla="*/ 583421 w 880741"/>
              <a:gd name="connsiteY24" fmla="*/ 208111 h 324151"/>
              <a:gd name="connsiteX25" fmla="*/ 594641 w 880741"/>
              <a:gd name="connsiteY25" fmla="*/ 188477 h 324151"/>
              <a:gd name="connsiteX26" fmla="*/ 622690 w 880741"/>
              <a:gd name="connsiteY26" fmla="*/ 224941 h 324151"/>
              <a:gd name="connsiteX27" fmla="*/ 673178 w 880741"/>
              <a:gd name="connsiteY27" fmla="*/ 202502 h 324151"/>
              <a:gd name="connsiteX28" fmla="*/ 709642 w 880741"/>
              <a:gd name="connsiteY28" fmla="*/ 210916 h 324151"/>
              <a:gd name="connsiteX29" fmla="*/ 779765 w 880741"/>
              <a:gd name="connsiteY29" fmla="*/ 205306 h 324151"/>
              <a:gd name="connsiteX30" fmla="*/ 841473 w 880741"/>
              <a:gd name="connsiteY30" fmla="*/ 210916 h 324151"/>
              <a:gd name="connsiteX31" fmla="*/ 880741 w 880741"/>
              <a:gd name="connsiteY31" fmla="*/ 205306 h 324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880741" h="324151">
                <a:moveTo>
                  <a:pt x="0" y="81890"/>
                </a:moveTo>
                <a:cubicBezTo>
                  <a:pt x="12388" y="43322"/>
                  <a:pt x="24777" y="4755"/>
                  <a:pt x="39269" y="548"/>
                </a:cubicBezTo>
                <a:cubicBezTo>
                  <a:pt x="53761" y="-3659"/>
                  <a:pt x="73396" y="16442"/>
                  <a:pt x="86953" y="56646"/>
                </a:cubicBezTo>
                <a:cubicBezTo>
                  <a:pt x="100510" y="96850"/>
                  <a:pt x="107989" y="197826"/>
                  <a:pt x="120611" y="241770"/>
                </a:cubicBezTo>
                <a:cubicBezTo>
                  <a:pt x="133233" y="285714"/>
                  <a:pt x="147258" y="339007"/>
                  <a:pt x="162685" y="320308"/>
                </a:cubicBezTo>
                <a:cubicBezTo>
                  <a:pt x="178112" y="301609"/>
                  <a:pt x="201018" y="174920"/>
                  <a:pt x="213173" y="129574"/>
                </a:cubicBezTo>
                <a:cubicBezTo>
                  <a:pt x="225328" y="84228"/>
                  <a:pt x="226263" y="57114"/>
                  <a:pt x="235613" y="48232"/>
                </a:cubicBezTo>
                <a:cubicBezTo>
                  <a:pt x="244963" y="39350"/>
                  <a:pt x="258520" y="33740"/>
                  <a:pt x="269272" y="76281"/>
                </a:cubicBezTo>
                <a:cubicBezTo>
                  <a:pt x="280024" y="118822"/>
                  <a:pt x="288439" y="303478"/>
                  <a:pt x="300126" y="303478"/>
                </a:cubicBezTo>
                <a:cubicBezTo>
                  <a:pt x="311813" y="303478"/>
                  <a:pt x="327707" y="100590"/>
                  <a:pt x="339394" y="76281"/>
                </a:cubicBezTo>
                <a:cubicBezTo>
                  <a:pt x="351081" y="51972"/>
                  <a:pt x="362768" y="126302"/>
                  <a:pt x="370248" y="157623"/>
                </a:cubicBezTo>
                <a:cubicBezTo>
                  <a:pt x="377728" y="188945"/>
                  <a:pt x="380066" y="243173"/>
                  <a:pt x="384273" y="264210"/>
                </a:cubicBezTo>
                <a:cubicBezTo>
                  <a:pt x="388480" y="285247"/>
                  <a:pt x="390350" y="304413"/>
                  <a:pt x="395492" y="283844"/>
                </a:cubicBezTo>
                <a:cubicBezTo>
                  <a:pt x="400634" y="263275"/>
                  <a:pt x="408582" y="172583"/>
                  <a:pt x="415127" y="140794"/>
                </a:cubicBezTo>
                <a:cubicBezTo>
                  <a:pt x="421672" y="109005"/>
                  <a:pt x="429151" y="75346"/>
                  <a:pt x="434761" y="93110"/>
                </a:cubicBezTo>
                <a:cubicBezTo>
                  <a:pt x="440371" y="110874"/>
                  <a:pt x="442709" y="219798"/>
                  <a:pt x="448786" y="247380"/>
                </a:cubicBezTo>
                <a:cubicBezTo>
                  <a:pt x="454863" y="274962"/>
                  <a:pt x="465148" y="279169"/>
                  <a:pt x="471225" y="258600"/>
                </a:cubicBezTo>
                <a:cubicBezTo>
                  <a:pt x="477302" y="238031"/>
                  <a:pt x="479639" y="137989"/>
                  <a:pt x="485249" y="123964"/>
                </a:cubicBezTo>
                <a:cubicBezTo>
                  <a:pt x="490859" y="109939"/>
                  <a:pt x="500209" y="157155"/>
                  <a:pt x="504884" y="174452"/>
                </a:cubicBezTo>
                <a:cubicBezTo>
                  <a:pt x="509559" y="191749"/>
                  <a:pt x="508157" y="214189"/>
                  <a:pt x="513299" y="227746"/>
                </a:cubicBezTo>
                <a:cubicBezTo>
                  <a:pt x="518441" y="241303"/>
                  <a:pt x="531998" y="266080"/>
                  <a:pt x="535738" y="255795"/>
                </a:cubicBezTo>
                <a:cubicBezTo>
                  <a:pt x="539478" y="245510"/>
                  <a:pt x="531531" y="178660"/>
                  <a:pt x="535738" y="166038"/>
                </a:cubicBezTo>
                <a:cubicBezTo>
                  <a:pt x="539945" y="153416"/>
                  <a:pt x="556307" y="168375"/>
                  <a:pt x="560982" y="180062"/>
                </a:cubicBezTo>
                <a:cubicBezTo>
                  <a:pt x="565657" y="191749"/>
                  <a:pt x="560047" y="231485"/>
                  <a:pt x="563787" y="236160"/>
                </a:cubicBezTo>
                <a:cubicBezTo>
                  <a:pt x="567527" y="240835"/>
                  <a:pt x="578279" y="216058"/>
                  <a:pt x="583421" y="208111"/>
                </a:cubicBezTo>
                <a:cubicBezTo>
                  <a:pt x="588563" y="200164"/>
                  <a:pt x="588096" y="185672"/>
                  <a:pt x="594641" y="188477"/>
                </a:cubicBezTo>
                <a:cubicBezTo>
                  <a:pt x="601186" y="191282"/>
                  <a:pt x="609601" y="222604"/>
                  <a:pt x="622690" y="224941"/>
                </a:cubicBezTo>
                <a:cubicBezTo>
                  <a:pt x="635780" y="227279"/>
                  <a:pt x="658686" y="204839"/>
                  <a:pt x="673178" y="202502"/>
                </a:cubicBezTo>
                <a:cubicBezTo>
                  <a:pt x="687670" y="200165"/>
                  <a:pt x="691878" y="210449"/>
                  <a:pt x="709642" y="210916"/>
                </a:cubicBezTo>
                <a:cubicBezTo>
                  <a:pt x="727406" y="211383"/>
                  <a:pt x="757793" y="205306"/>
                  <a:pt x="779765" y="205306"/>
                </a:cubicBezTo>
                <a:cubicBezTo>
                  <a:pt x="801737" y="205306"/>
                  <a:pt x="824644" y="210916"/>
                  <a:pt x="841473" y="210916"/>
                </a:cubicBezTo>
                <a:cubicBezTo>
                  <a:pt x="858302" y="210916"/>
                  <a:pt x="871859" y="197359"/>
                  <a:pt x="880741" y="20530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3ED9561-152D-4C7E-B7D9-EB0B5D846C88}"/>
                  </a:ext>
                </a:extLst>
              </p:cNvPr>
              <p:cNvSpPr/>
              <p:nvPr/>
            </p:nvSpPr>
            <p:spPr>
              <a:xfrm>
                <a:off x="2717512" y="4136427"/>
                <a:ext cx="732123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9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9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9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900" b="0" i="1" dirty="0" smtClean="0">
                              <a:latin typeface="Cambria Math" panose="02040503050406030204" pitchFamily="18" charset="0"/>
                            </a:rPr>
                            <m:t>𝑠𝑒𝑡𝑡𝑙𝑒</m:t>
                          </m:r>
                        </m:sub>
                      </m:sSub>
                    </m:oMath>
                  </m:oMathPara>
                </a14:m>
                <a:endParaRPr lang="en-US" sz="900" b="0" dirty="0"/>
              </a:p>
            </p:txBody>
          </p:sp>
        </mc:Choice>
        <mc:Fallback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3ED9561-152D-4C7E-B7D9-EB0B5D846C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512" y="4136427"/>
                <a:ext cx="732123" cy="2308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B904345-B326-4F18-9C1F-8F6DBD9BEF69}"/>
                  </a:ext>
                </a:extLst>
              </p:cNvPr>
              <p:cNvSpPr/>
              <p:nvPr/>
            </p:nvSpPr>
            <p:spPr>
              <a:xfrm>
                <a:off x="3620590" y="4137674"/>
                <a:ext cx="306430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9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900" b="0" dirty="0"/>
              </a:p>
            </p:txBody>
          </p:sp>
        </mc:Choice>
        <mc:Fallback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B904345-B326-4F18-9C1F-8F6DBD9BEF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590" y="4137674"/>
                <a:ext cx="306430" cy="2308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2D2D9DE-A093-465D-AA7C-227D583694E6}"/>
                  </a:ext>
                </a:extLst>
              </p:cNvPr>
              <p:cNvSpPr/>
              <p:nvPr/>
            </p:nvSpPr>
            <p:spPr>
              <a:xfrm rot="16200000">
                <a:off x="2296367" y="3841038"/>
                <a:ext cx="862241" cy="2333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𝑠𝑒𝑐𝑜𝑛𝑑𝑎𝑟𝑦</m:t>
                          </m:r>
                        </m:sup>
                      </m:sSup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2D2D9DE-A093-465D-AA7C-227D583694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296367" y="3841038"/>
                <a:ext cx="862241" cy="23333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12AE33F-6C8F-4BED-AAB5-68A13B404052}"/>
              </a:ext>
            </a:extLst>
          </p:cNvPr>
          <p:cNvCxnSpPr>
            <a:cxnSpLocks/>
          </p:cNvCxnSpPr>
          <p:nvPr/>
        </p:nvCxnSpPr>
        <p:spPr>
          <a:xfrm>
            <a:off x="3324629" y="2933304"/>
            <a:ext cx="0" cy="4739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A5649FF-12BC-4C76-A5CC-AE6CC6BA405A}"/>
              </a:ext>
            </a:extLst>
          </p:cNvPr>
          <p:cNvCxnSpPr>
            <a:cxnSpLocks/>
          </p:cNvCxnSpPr>
          <p:nvPr/>
        </p:nvCxnSpPr>
        <p:spPr>
          <a:xfrm>
            <a:off x="3647567" y="2418228"/>
            <a:ext cx="98235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03A1292-DE11-4785-8AF6-9AFAA3D9D8CE}"/>
              </a:ext>
            </a:extLst>
          </p:cNvPr>
          <p:cNvCxnSpPr>
            <a:cxnSpLocks/>
          </p:cNvCxnSpPr>
          <p:nvPr/>
        </p:nvCxnSpPr>
        <p:spPr>
          <a:xfrm>
            <a:off x="3768213" y="4049347"/>
            <a:ext cx="8924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C03BAF7-3FA3-4D94-BBFF-88517E7FD8E4}"/>
                  </a:ext>
                </a:extLst>
              </p:cNvPr>
              <p:cNvSpPr/>
              <p:nvPr/>
            </p:nvSpPr>
            <p:spPr>
              <a:xfrm>
                <a:off x="3062901" y="3029141"/>
                <a:ext cx="1382119" cy="2194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  <m:sup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𝑝𝑟𝑖𝑚𝑎𝑟𝑦</m:t>
                        </m:r>
                      </m:sup>
                    </m:sSup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000" dirty="0"/>
                  <a:t> </a:t>
                </a:r>
                <a:endParaRPr lang="en-US" sz="900" dirty="0"/>
              </a:p>
            </p:txBody>
          </p:sp>
        </mc:Choice>
        <mc:Fallback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C03BAF7-3FA3-4D94-BBFF-88517E7FD8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901" y="3029141"/>
                <a:ext cx="1382119" cy="219419"/>
              </a:xfrm>
              <a:prstGeom prst="rect">
                <a:avLst/>
              </a:prstGeom>
              <a:blipFill>
                <a:blip r:embed="rId11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31B4CA9-49AC-46C8-AC66-0AB282D06992}"/>
              </a:ext>
            </a:extLst>
          </p:cNvPr>
          <p:cNvCxnSpPr>
            <a:cxnSpLocks/>
          </p:cNvCxnSpPr>
          <p:nvPr/>
        </p:nvCxnSpPr>
        <p:spPr>
          <a:xfrm>
            <a:off x="2181225" y="2426154"/>
            <a:ext cx="85570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BFD77862-6422-41FD-AB4B-9F8F661C288B}"/>
              </a:ext>
            </a:extLst>
          </p:cNvPr>
          <p:cNvSpPr/>
          <p:nvPr/>
        </p:nvSpPr>
        <p:spPr>
          <a:xfrm>
            <a:off x="-64753" y="-967"/>
            <a:ext cx="982962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Knee Model</a:t>
            </a:r>
          </a:p>
          <a:p>
            <a:pPr algn="ctr"/>
            <a:r>
              <a:rPr lang="en-US" sz="1000" b="1" dirty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Construction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CBCAFB8-FFDF-4931-8C25-60C7D5B11FA7}"/>
              </a:ext>
            </a:extLst>
          </p:cNvPr>
          <p:cNvCxnSpPr>
            <a:cxnSpLocks/>
          </p:cNvCxnSpPr>
          <p:nvPr/>
        </p:nvCxnSpPr>
        <p:spPr>
          <a:xfrm>
            <a:off x="2139729" y="1278893"/>
            <a:ext cx="855239" cy="4491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8CEA6FC-FA10-40F3-A690-0B4063BB1C4C}"/>
                  </a:ext>
                </a:extLst>
              </p:cNvPr>
              <p:cNvSpPr/>
              <p:nvPr/>
            </p:nvSpPr>
            <p:spPr>
              <a:xfrm>
                <a:off x="5890379" y="2471029"/>
                <a:ext cx="936774" cy="2176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𝑠𝑒𝑐𝑜𝑛𝑑𝑎𝑟𝑦</m:t>
                          </m:r>
                        </m:sup>
                      </m:sSup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8CEA6FC-FA10-40F3-A690-0B4063BB1C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379" y="2471029"/>
                <a:ext cx="936774" cy="217624"/>
              </a:xfrm>
              <a:prstGeom prst="rect">
                <a:avLst/>
              </a:prstGeom>
              <a:blipFill>
                <a:blip r:embed="rId12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B51697C-CB4E-495F-BC90-E77F32171FF5}"/>
                  </a:ext>
                </a:extLst>
              </p:cNvPr>
              <p:cNvSpPr/>
              <p:nvPr/>
            </p:nvSpPr>
            <p:spPr>
              <a:xfrm>
                <a:off x="5874764" y="2801552"/>
                <a:ext cx="936774" cy="2176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𝑙𝑖𝑔𝑎𝑚𝑒𝑛𝑡</m:t>
                          </m:r>
                        </m:sup>
                      </m:sSup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B51697C-CB4E-495F-BC90-E77F32171F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764" y="2801552"/>
                <a:ext cx="936774" cy="217624"/>
              </a:xfrm>
              <a:prstGeom prst="rect">
                <a:avLst/>
              </a:prstGeom>
              <a:blipFill>
                <a:blip r:embed="rId13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98B63494-C238-4118-BDC7-2DD190F84237}"/>
                  </a:ext>
                </a:extLst>
              </p:cNvPr>
              <p:cNvSpPr/>
              <p:nvPr/>
            </p:nvSpPr>
            <p:spPr>
              <a:xfrm>
                <a:off x="5835480" y="2627136"/>
                <a:ext cx="936774" cy="2176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𝑚𝑢𝑠𝑐𝑙𝑒</m:t>
                          </m:r>
                        </m:sup>
                      </m:sSup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98B63494-C238-4118-BDC7-2DD190F842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5480" y="2627136"/>
                <a:ext cx="936774" cy="217624"/>
              </a:xfrm>
              <a:prstGeom prst="rect">
                <a:avLst/>
              </a:prstGeom>
              <a:blipFill>
                <a:blip r:embed="rId14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3BCF29B-E564-4C35-B954-39FEAD4A962C}"/>
                  </a:ext>
                </a:extLst>
              </p:cNvPr>
              <p:cNvSpPr/>
              <p:nvPr/>
            </p:nvSpPr>
            <p:spPr>
              <a:xfrm>
                <a:off x="5837731" y="2957208"/>
                <a:ext cx="936774" cy="2176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𝑐𝑜𝑛𝑡𝑎𝑐𝑡</m:t>
                          </m:r>
                        </m:sup>
                      </m:sSup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3BCF29B-E564-4C35-B954-39FEAD4A96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7731" y="2957208"/>
                <a:ext cx="936774" cy="217624"/>
              </a:xfrm>
              <a:prstGeom prst="rect">
                <a:avLst/>
              </a:prstGeom>
              <a:blipFill>
                <a:blip r:embed="rId15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9328588-514D-49A1-87DE-5818A3CBCB8C}"/>
                  </a:ext>
                </a:extLst>
              </p:cNvPr>
              <p:cNvSpPr/>
              <p:nvPr/>
            </p:nvSpPr>
            <p:spPr>
              <a:xfrm>
                <a:off x="3891613" y="604769"/>
                <a:ext cx="936774" cy="21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𝑒𝑥𝑡</m:t>
                          </m:r>
                        </m:sup>
                      </m:sSup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9328588-514D-49A1-87DE-5818A3CBCB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1613" y="604769"/>
                <a:ext cx="936774" cy="215444"/>
              </a:xfrm>
              <a:prstGeom prst="rect">
                <a:avLst/>
              </a:prstGeom>
              <a:blipFill>
                <a:blip r:embed="rId16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7AF1ECA-955F-49BA-A9AE-FC1666128924}"/>
              </a:ext>
            </a:extLst>
          </p:cNvPr>
          <p:cNvCxnSpPr>
            <a:cxnSpLocks/>
          </p:cNvCxnSpPr>
          <p:nvPr/>
        </p:nvCxnSpPr>
        <p:spPr>
          <a:xfrm>
            <a:off x="5707903" y="2451493"/>
            <a:ext cx="11405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6AA8155-1B20-4E7B-9479-F46F7C4535A4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96" t="7077" r="28192" b="53442"/>
          <a:stretch/>
        </p:blipFill>
        <p:spPr>
          <a:xfrm>
            <a:off x="1186707" y="2650111"/>
            <a:ext cx="779305" cy="517623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36C49684-0647-449D-A6AB-628F3764A490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1" t="1406" r="66168" b="12810"/>
          <a:stretch/>
        </p:blipFill>
        <p:spPr>
          <a:xfrm>
            <a:off x="3083230" y="1966691"/>
            <a:ext cx="514901" cy="961637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38D7A839-F72F-4303-AA17-36E1F6A9C74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1093" y="346260"/>
            <a:ext cx="775950" cy="787628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05E27DC-E8DA-447E-8C70-832E8CA14A84}"/>
              </a:ext>
            </a:extLst>
          </p:cNvPr>
          <p:cNvCxnSpPr>
            <a:cxnSpLocks/>
          </p:cNvCxnSpPr>
          <p:nvPr/>
        </p:nvCxnSpPr>
        <p:spPr>
          <a:xfrm flipV="1">
            <a:off x="5592726" y="4051300"/>
            <a:ext cx="225298" cy="19370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39936F80-E378-48EE-ADFE-1C999DE9E92B}"/>
              </a:ext>
            </a:extLst>
          </p:cNvPr>
          <p:cNvSpPr/>
          <p:nvPr/>
        </p:nvSpPr>
        <p:spPr>
          <a:xfrm>
            <a:off x="5630014" y="4049347"/>
            <a:ext cx="126989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latin typeface="Gadugi" panose="020B0502040204020203" pitchFamily="34" charset="0"/>
              </a:rPr>
              <a:t>parallel simulations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1FF0015-A085-47FF-A32B-ED5B0DC17482}"/>
              </a:ext>
            </a:extLst>
          </p:cNvPr>
          <p:cNvSpPr/>
          <p:nvPr/>
        </p:nvSpPr>
        <p:spPr>
          <a:xfrm>
            <a:off x="5671836" y="1247736"/>
            <a:ext cx="1241045" cy="577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b="1" dirty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Predicted</a:t>
            </a:r>
          </a:p>
          <a:p>
            <a:pPr algn="ctr"/>
            <a:r>
              <a:rPr lang="en-US" sz="1050" b="1" dirty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Probabilistic </a:t>
            </a:r>
          </a:p>
          <a:p>
            <a:pPr algn="ctr"/>
            <a:r>
              <a:rPr lang="en-US" sz="1050" b="1" dirty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Knee Mechanics</a:t>
            </a:r>
          </a:p>
        </p:txBody>
      </p:sp>
      <p:sp>
        <p:nvSpPr>
          <p:cNvPr id="57" name="Arrow: Curved Left 48">
            <a:extLst>
              <a:ext uri="{FF2B5EF4-FFF2-40B4-BE49-F238E27FC236}">
                <a16:creationId xmlns:a16="http://schemas.microsoft.com/office/drawing/2014/main" id="{3548265C-C85E-4AED-AB01-1BE170DBD388}"/>
              </a:ext>
            </a:extLst>
          </p:cNvPr>
          <p:cNvSpPr/>
          <p:nvPr/>
        </p:nvSpPr>
        <p:spPr>
          <a:xfrm rot="16036455">
            <a:off x="1439374" y="2443993"/>
            <a:ext cx="336266" cy="637102"/>
          </a:xfrm>
          <a:prstGeom prst="curvedLeftArrow">
            <a:avLst>
              <a:gd name="adj1" fmla="val 17549"/>
              <a:gd name="adj2" fmla="val 42815"/>
              <a:gd name="adj3" fmla="val 25000"/>
            </a:avLst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E6265E1-3969-42D2-863E-DF803C8E21E4}"/>
              </a:ext>
            </a:extLst>
          </p:cNvPr>
          <p:cNvSpPr/>
          <p:nvPr/>
        </p:nvSpPr>
        <p:spPr>
          <a:xfrm>
            <a:off x="-109099" y="1354031"/>
            <a:ext cx="1170513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Musculoskeletal</a:t>
            </a:r>
          </a:p>
          <a:p>
            <a:pPr algn="ctr"/>
            <a:r>
              <a:rPr lang="en-US" sz="1000" b="1" dirty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Model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250B8A4-BE94-4ED3-A7F9-741D91268E44}"/>
              </a:ext>
            </a:extLst>
          </p:cNvPr>
          <p:cNvCxnSpPr>
            <a:cxnSpLocks/>
          </p:cNvCxnSpPr>
          <p:nvPr/>
        </p:nvCxnSpPr>
        <p:spPr>
          <a:xfrm flipV="1">
            <a:off x="728034" y="1344227"/>
            <a:ext cx="657597" cy="5611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2ED8EAB-E443-4B48-9B32-84F9DFE5515C}"/>
              </a:ext>
            </a:extLst>
          </p:cNvPr>
          <p:cNvCxnSpPr>
            <a:cxnSpLocks/>
          </p:cNvCxnSpPr>
          <p:nvPr/>
        </p:nvCxnSpPr>
        <p:spPr>
          <a:xfrm>
            <a:off x="1759944" y="1662288"/>
            <a:ext cx="0" cy="5889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67EF40EC-90F3-4C58-80B7-4EB34F3C73B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03195" y="1706667"/>
            <a:ext cx="318368" cy="981785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1C028062-2B54-4C93-9003-7E9C9C50819A}"/>
              </a:ext>
            </a:extLst>
          </p:cNvPr>
          <p:cNvSpPr/>
          <p:nvPr/>
        </p:nvSpPr>
        <p:spPr>
          <a:xfrm>
            <a:off x="6057470" y="2251237"/>
            <a:ext cx="66556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gait cycle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A26AAE0C-A470-4575-BADC-FA4557F7F16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853614" y="1798829"/>
            <a:ext cx="962976" cy="506565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E7D54D73-E119-4464-87E7-321C1928BC4A}"/>
              </a:ext>
            </a:extLst>
          </p:cNvPr>
          <p:cNvSpPr/>
          <p:nvPr/>
        </p:nvSpPr>
        <p:spPr>
          <a:xfrm rot="16200000">
            <a:off x="5505826" y="1950948"/>
            <a:ext cx="51969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CDB1A39-11D3-4074-AB9F-B6EEDFA70A66}"/>
              </a:ext>
            </a:extLst>
          </p:cNvPr>
          <p:cNvCxnSpPr>
            <a:cxnSpLocks/>
          </p:cNvCxnSpPr>
          <p:nvPr/>
        </p:nvCxnSpPr>
        <p:spPr>
          <a:xfrm>
            <a:off x="864260" y="844786"/>
            <a:ext cx="48804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E7F23E7A-A20B-4DB8-9C5F-730DEC25853B}"/>
              </a:ext>
            </a:extLst>
          </p:cNvPr>
          <p:cNvSpPr/>
          <p:nvPr/>
        </p:nvSpPr>
        <p:spPr>
          <a:xfrm>
            <a:off x="1415360" y="12787"/>
            <a:ext cx="971741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Personalized</a:t>
            </a:r>
          </a:p>
          <a:p>
            <a:pPr algn="ctr"/>
            <a:r>
              <a:rPr lang="en-US" sz="1000" b="1" dirty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Model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9B444CF6-1917-4172-A435-352E1B71E1B1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720264" y="411346"/>
            <a:ext cx="411197" cy="1242883"/>
          </a:xfrm>
          <a:prstGeom prst="rect">
            <a:avLst/>
          </a:prstGeom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8F48E1B-1803-4F21-807A-5E4226200E59}"/>
              </a:ext>
            </a:extLst>
          </p:cNvPr>
          <p:cNvCxnSpPr>
            <a:cxnSpLocks/>
          </p:cNvCxnSpPr>
          <p:nvPr/>
        </p:nvCxnSpPr>
        <p:spPr>
          <a:xfrm flipH="1">
            <a:off x="2102975" y="844786"/>
            <a:ext cx="891993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79DE80E5-DDF0-4F09-B5FD-8E341B24BC6B}"/>
              </a:ext>
            </a:extLst>
          </p:cNvPr>
          <p:cNvSpPr/>
          <p:nvPr/>
        </p:nvSpPr>
        <p:spPr>
          <a:xfrm>
            <a:off x="2071089" y="532579"/>
            <a:ext cx="8622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scale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factors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C7ADB199-5D7D-47CC-81C2-F54181410AD6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7916" t="6863" r="8717" b="1832"/>
          <a:stretch/>
        </p:blipFill>
        <p:spPr>
          <a:xfrm>
            <a:off x="1497204" y="821453"/>
            <a:ext cx="263770" cy="552660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FE4C7716-5899-4DF0-A8AB-E462B6D2D9A7}"/>
              </a:ext>
            </a:extLst>
          </p:cNvPr>
          <p:cNvSpPr/>
          <p:nvPr/>
        </p:nvSpPr>
        <p:spPr>
          <a:xfrm>
            <a:off x="1492102" y="820213"/>
            <a:ext cx="268872" cy="553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FAD9C50-A6E9-4058-8B9D-CBE1C276B8CE}"/>
              </a:ext>
            </a:extLst>
          </p:cNvPr>
          <p:cNvCxnSpPr>
            <a:cxnSpLocks/>
          </p:cNvCxnSpPr>
          <p:nvPr/>
        </p:nvCxnSpPr>
        <p:spPr>
          <a:xfrm>
            <a:off x="1760974" y="901911"/>
            <a:ext cx="65119" cy="677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BAD1F9B-7156-48D6-93D0-D58171A865EF}"/>
              </a:ext>
            </a:extLst>
          </p:cNvPr>
          <p:cNvCxnSpPr>
            <a:cxnSpLocks/>
          </p:cNvCxnSpPr>
          <p:nvPr/>
        </p:nvCxnSpPr>
        <p:spPr>
          <a:xfrm flipV="1">
            <a:off x="1759944" y="1185705"/>
            <a:ext cx="66089" cy="687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646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>
            <a:cxnSpLocks/>
          </p:cNvCxnSpPr>
          <p:nvPr/>
        </p:nvCxnSpPr>
        <p:spPr>
          <a:xfrm flipV="1">
            <a:off x="1848347" y="3216355"/>
            <a:ext cx="0" cy="70132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1"/>
          <p:cNvSpPr/>
          <p:nvPr/>
        </p:nvSpPr>
        <p:spPr>
          <a:xfrm>
            <a:off x="1525091" y="477079"/>
            <a:ext cx="6781414" cy="2728651"/>
          </a:xfrm>
          <a:prstGeom prst="roundRect">
            <a:avLst>
              <a:gd name="adj" fmla="val 962"/>
            </a:avLst>
          </a:prstGeom>
          <a:noFill/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6" name="Rounded Rectangle 3"/>
          <p:cNvSpPr/>
          <p:nvPr/>
        </p:nvSpPr>
        <p:spPr>
          <a:xfrm>
            <a:off x="1551949" y="1643190"/>
            <a:ext cx="6719612" cy="1523377"/>
          </a:xfrm>
          <a:prstGeom prst="roundRect">
            <a:avLst>
              <a:gd name="adj" fmla="val 507"/>
            </a:avLst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233553" y="3846376"/>
            <a:ext cx="188432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inverse kinematics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72329" y="4756597"/>
            <a:ext cx="2129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2060"/>
                </a:solidFill>
                <a:latin typeface="Myriad Pro Light" panose="020B0603030403020204" pitchFamily="34" charset="0"/>
                <a:ea typeface="Adobe Gothic Std B" panose="020B0800000000000000" pitchFamily="34" charset="-128"/>
              </a:rPr>
              <a:t>Observed Measurements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58669" y="195746"/>
            <a:ext cx="7106172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latin typeface="Arial" panose="020B0604020202020204" pitchFamily="34" charset="0"/>
                <a:ea typeface="Adobe Heiti Std R" panose="020B0400000000000000" pitchFamily="34" charset="-128"/>
                <a:cs typeface="Arial" panose="020B0604020202020204" pitchFamily="34" charset="0"/>
              </a:rPr>
              <a:t>C</a:t>
            </a:r>
            <a:r>
              <a:rPr lang="en-US" sz="1500" dirty="0">
                <a:latin typeface="Arial" panose="020B0604020202020204" pitchFamily="34" charset="0"/>
                <a:ea typeface="Adobe Heiti Std R" panose="020B0400000000000000" pitchFamily="34" charset="-128"/>
                <a:cs typeface="Arial" panose="020B0604020202020204" pitchFamily="34" charset="0"/>
              </a:rPr>
              <a:t>oncurrent </a:t>
            </a:r>
            <a:r>
              <a:rPr lang="en-US" sz="1500" b="1" dirty="0">
                <a:latin typeface="Arial" panose="020B0604020202020204" pitchFamily="34" charset="0"/>
                <a:ea typeface="Adobe Heiti Std R" panose="020B0400000000000000" pitchFamily="34" charset="-128"/>
                <a:cs typeface="Arial" panose="020B0604020202020204" pitchFamily="34" charset="0"/>
              </a:rPr>
              <a:t>O</a:t>
            </a:r>
            <a:r>
              <a:rPr lang="en-US" sz="1500" dirty="0">
                <a:latin typeface="Arial" panose="020B0604020202020204" pitchFamily="34" charset="0"/>
                <a:ea typeface="Adobe Heiti Std R" panose="020B0400000000000000" pitchFamily="34" charset="-128"/>
                <a:cs typeface="Arial" panose="020B0604020202020204" pitchFamily="34" charset="0"/>
              </a:rPr>
              <a:t>ptimization of </a:t>
            </a:r>
            <a:r>
              <a:rPr lang="en-US" sz="1500" b="1" dirty="0">
                <a:latin typeface="Arial" panose="020B0604020202020204" pitchFamily="34" charset="0"/>
                <a:ea typeface="Adobe Heiti Std R" panose="020B0400000000000000" pitchFamily="34" charset="-128"/>
                <a:cs typeface="Arial" panose="020B0604020202020204" pitchFamily="34" charset="0"/>
              </a:rPr>
              <a:t>M</a:t>
            </a:r>
            <a:r>
              <a:rPr lang="en-US" sz="1500" dirty="0">
                <a:latin typeface="Arial" panose="020B0604020202020204" pitchFamily="34" charset="0"/>
                <a:ea typeface="Adobe Heiti Std R" panose="020B0400000000000000" pitchFamily="34" charset="-128"/>
                <a:cs typeface="Arial" panose="020B0604020202020204" pitchFamily="34" charset="0"/>
              </a:rPr>
              <a:t>uscle </a:t>
            </a:r>
            <a:r>
              <a:rPr lang="en-US" sz="1500" b="1" dirty="0">
                <a:latin typeface="Arial" panose="020B0604020202020204" pitchFamily="34" charset="0"/>
                <a:ea typeface="Adobe Heiti Std R" panose="020B0400000000000000" pitchFamily="34" charset="-128"/>
                <a:cs typeface="Arial" panose="020B0604020202020204" pitchFamily="34" charset="0"/>
              </a:rPr>
              <a:t>A</a:t>
            </a:r>
            <a:r>
              <a:rPr lang="en-US" sz="1500" dirty="0">
                <a:latin typeface="Arial" panose="020B0604020202020204" pitchFamily="34" charset="0"/>
                <a:ea typeface="Adobe Heiti Std R" panose="020B0400000000000000" pitchFamily="34" charset="-128"/>
                <a:cs typeface="Arial" panose="020B0604020202020204" pitchFamily="34" charset="0"/>
              </a:rPr>
              <a:t>ctivations and </a:t>
            </a:r>
            <a:r>
              <a:rPr lang="en-US" sz="1500" b="1" dirty="0">
                <a:latin typeface="Arial" panose="020B0604020202020204" pitchFamily="34" charset="0"/>
                <a:ea typeface="Adobe Heiti Std R" panose="020B0400000000000000" pitchFamily="34" charset="-128"/>
                <a:cs typeface="Arial" panose="020B0604020202020204" pitchFamily="34" charset="0"/>
              </a:rPr>
              <a:t>K</a:t>
            </a:r>
            <a:r>
              <a:rPr lang="en-US" sz="1500" dirty="0">
                <a:latin typeface="Arial" panose="020B0604020202020204" pitchFamily="34" charset="0"/>
                <a:ea typeface="Adobe Heiti Std R" panose="020B0400000000000000" pitchFamily="34" charset="-128"/>
                <a:cs typeface="Arial" panose="020B0604020202020204" pitchFamily="34" charset="0"/>
              </a:rPr>
              <a:t>inematics (COMAK)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60801" y="683500"/>
            <a:ext cx="9781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Constraints: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24664" y="663046"/>
            <a:ext cx="5116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Find: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3902797" y="892018"/>
                <a:ext cx="1934311" cy="5041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𝑚𝑢𝑠𝑐𝑙𝑒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𝑉𝑜𝑙𝑢𝑚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∗</m:t>
                          </m:r>
                          <m:sSubSup>
                            <m:sSub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797" y="892018"/>
                <a:ext cx="1934311" cy="504112"/>
              </a:xfrm>
              <a:prstGeom prst="rect">
                <a:avLst/>
              </a:prstGeom>
              <a:blipFill>
                <a:blip r:embed="rId2"/>
                <a:stretch>
                  <a:fillRect l="-10063" t="-121687" b="-1843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4675828" y="673536"/>
            <a:ext cx="8082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Minimize: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61815" y="813181"/>
            <a:ext cx="1729961" cy="2300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secondary coordinates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62598" y="1622155"/>
            <a:ext cx="1923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ea typeface="Kozuka Gothic Pro H" panose="020B0800000000000000" pitchFamily="34" charset="-128"/>
                <a:cs typeface="Arial" panose="020B0604020202020204" pitchFamily="34" charset="0"/>
              </a:rPr>
              <a:t>Multibody Dynamics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64203" y="3165837"/>
            <a:ext cx="97174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Outputs</a:t>
            </a:r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>
          <a:xfrm>
            <a:off x="5007869" y="3211045"/>
            <a:ext cx="0" cy="20279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1572095" y="4063481"/>
                <a:ext cx="1235210" cy="250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16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sz="16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̈"/>
                              <m:ctrlP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p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𝑜𝑏𝑠𝑒𝑟𝑣𝑒𝑑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095" y="4063481"/>
                <a:ext cx="1235210" cy="250646"/>
              </a:xfrm>
              <a:prstGeom prst="rect">
                <a:avLst/>
              </a:prstGeom>
              <a:blipFill>
                <a:blip r:embed="rId3"/>
                <a:stretch>
                  <a:fillRect l="-3448" t="-2439" b="-24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F1D4F7F4-65AC-40A4-A40E-88F9C275D9FA}"/>
              </a:ext>
            </a:extLst>
          </p:cNvPr>
          <p:cNvGrpSpPr/>
          <p:nvPr/>
        </p:nvGrpSpPr>
        <p:grpSpPr>
          <a:xfrm>
            <a:off x="6572337" y="1016467"/>
            <a:ext cx="1609996" cy="371269"/>
            <a:chOff x="7048546" y="429823"/>
            <a:chExt cx="1609996" cy="371269"/>
          </a:xfrm>
        </p:grpSpPr>
        <p:grpSp>
          <p:nvGrpSpPr>
            <p:cNvPr id="20" name="Group 19"/>
            <p:cNvGrpSpPr/>
            <p:nvPr/>
          </p:nvGrpSpPr>
          <p:grpSpPr>
            <a:xfrm>
              <a:off x="7916613" y="445769"/>
              <a:ext cx="741929" cy="340865"/>
              <a:chOff x="4352933" y="3649016"/>
              <a:chExt cx="556447" cy="25564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4352933" y="3669334"/>
                    <a:ext cx="106279" cy="16158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̈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2933" y="3669334"/>
                    <a:ext cx="106279" cy="16158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0435" r="-100000" b="-222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Rectangle 26"/>
                  <p:cNvSpPr/>
                  <p:nvPr/>
                </p:nvSpPr>
                <p:spPr>
                  <a:xfrm>
                    <a:off x="4356969" y="3731540"/>
                    <a:ext cx="552411" cy="17312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𝑠𝑖𝑚𝑢𝑙𝑎𝑡𝑒𝑑</m:t>
                          </m:r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 xmlns="">
              <p:sp>
                <p:nvSpPr>
                  <p:cNvPr id="71" name="Rectangle 7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6969" y="3731540"/>
                    <a:ext cx="552411" cy="17312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Rectangle 27"/>
                  <p:cNvSpPr/>
                  <p:nvPr/>
                </p:nvSpPr>
                <p:spPr>
                  <a:xfrm>
                    <a:off x="4387627" y="3649016"/>
                    <a:ext cx="485037" cy="17312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𝑝𝑟𝑖𝑚𝑎𝑟𝑦</m:t>
                          </m:r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 xmlns="">
              <p:sp>
                <p:nvSpPr>
                  <p:cNvPr id="72" name="Rectangle 7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87627" y="3649016"/>
                    <a:ext cx="485037" cy="17312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7048546" y="429823"/>
              <a:ext cx="722013" cy="371269"/>
              <a:chOff x="3543339" y="3636264"/>
              <a:chExt cx="541510" cy="27845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3543339" y="3670955"/>
                    <a:ext cx="106279" cy="16158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̈"/>
                              <m:ctrlPr>
                                <a:rPr lang="en-US" sz="14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oMath>
                      </m:oMathPara>
                    </a14:m>
                    <a:endParaRPr lang="en-US" sz="1400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7" name="TextBox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43339" y="3670955"/>
                    <a:ext cx="106279" cy="161583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4783" r="-95652" b="-228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3567303" y="3741591"/>
                    <a:ext cx="517546" cy="173124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𝑜𝑏𝑠𝑒𝑟𝑣𝑒𝑑</m:t>
                          </m:r>
                        </m:oMath>
                      </m:oMathPara>
                    </a14:m>
                    <a:endParaRPr lang="en-US" sz="900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8" name="Rectangle 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67303" y="3741591"/>
                    <a:ext cx="517546" cy="17312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Rectangle 24"/>
                  <p:cNvSpPr/>
                  <p:nvPr/>
                </p:nvSpPr>
                <p:spPr>
                  <a:xfrm>
                    <a:off x="3588529" y="3636264"/>
                    <a:ext cx="485037" cy="17312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𝑝𝑟𝑖𝑚𝑎𝑟𝑦</m:t>
                          </m:r>
                        </m:oMath>
                      </m:oMathPara>
                    </a14:m>
                    <a:endParaRPr lang="en-US" sz="900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9" name="Rectangle 6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88529" y="3636264"/>
                    <a:ext cx="485037" cy="17312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263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7617576" y="445364"/>
                  <a:ext cx="359393" cy="30777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7576" y="445364"/>
                  <a:ext cx="359393" cy="307778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/>
          <p:cNvGrpSpPr/>
          <p:nvPr/>
        </p:nvGrpSpPr>
        <p:grpSpPr>
          <a:xfrm>
            <a:off x="6665987" y="1326612"/>
            <a:ext cx="1474147" cy="355873"/>
            <a:chOff x="3660557" y="4010237"/>
            <a:chExt cx="1105609" cy="266905"/>
          </a:xfrm>
        </p:grpSpPr>
        <p:grpSp>
          <p:nvGrpSpPr>
            <p:cNvPr id="30" name="Group 29"/>
            <p:cNvGrpSpPr/>
            <p:nvPr/>
          </p:nvGrpSpPr>
          <p:grpSpPr>
            <a:xfrm>
              <a:off x="3934242" y="4010237"/>
              <a:ext cx="831924" cy="266905"/>
              <a:chOff x="3478878" y="4010207"/>
              <a:chExt cx="831924" cy="26690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3478878" y="4065058"/>
                    <a:ext cx="343219" cy="16158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̇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̈"/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</m:d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76" name="TextBox 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78878" y="4065058"/>
                    <a:ext cx="343219" cy="161583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r="-36000" b="-228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Rectangle 32"/>
                  <p:cNvSpPr/>
                  <p:nvPr/>
                </p:nvSpPr>
                <p:spPr>
                  <a:xfrm>
                    <a:off x="3748810" y="4103988"/>
                    <a:ext cx="552411" cy="17312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𝑠𝑖𝑚𝑢𝑙𝑎𝑡𝑒𝑑</m:t>
                          </m:r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 xmlns="">
              <p:sp>
                <p:nvSpPr>
                  <p:cNvPr id="77" name="Rectangle 7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8810" y="4103988"/>
                    <a:ext cx="552411" cy="17312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Rectangle 33"/>
                  <p:cNvSpPr/>
                  <p:nvPr/>
                </p:nvSpPr>
                <p:spPr>
                  <a:xfrm>
                    <a:off x="3746416" y="4010207"/>
                    <a:ext cx="564386" cy="17312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𝑠𝑒𝑐𝑜𝑛𝑑𝑎𝑟𝑦</m:t>
                          </m:r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 xmlns="">
              <p:sp>
                <p:nvSpPr>
                  <p:cNvPr id="78" name="Rectangle 7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6416" y="4010207"/>
                    <a:ext cx="564386" cy="17312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3660557" y="4047757"/>
                  <a:ext cx="347306" cy="2077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0=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0557" y="4047757"/>
                  <a:ext cx="347306" cy="207749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6983101" y="884824"/>
                <a:ext cx="75136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0&lt;</m:t>
                      </m:r>
                      <m:sSub>
                        <m:sSubPr>
                          <m:ctrlPr>
                            <a:rPr lang="en-US" sz="1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101" y="884824"/>
                <a:ext cx="751360" cy="184666"/>
              </a:xfrm>
              <a:prstGeom prst="rect">
                <a:avLst/>
              </a:prstGeom>
              <a:blipFill>
                <a:blip r:embed="rId15"/>
                <a:stretch>
                  <a:fillRect l="-4878" r="-4878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1451575" y="1969759"/>
            <a:ext cx="1236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1) Set States: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775182" y="1935247"/>
            <a:ext cx="1645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2) Calculate Forces: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034068" y="1935393"/>
            <a:ext cx="2353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3) Solve Equations of Motion: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 38"/>
              <p:cNvSpPr/>
              <p:nvPr/>
            </p:nvSpPr>
            <p:spPr>
              <a:xfrm>
                <a:off x="6642762" y="2168598"/>
                <a:ext cx="775019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𝑝𝑟𝑒𝑠𝑐𝑟𝑖𝑏𝑒𝑑</m:t>
                      </m:r>
                    </m:oMath>
                  </m:oMathPara>
                </a14:m>
                <a:endParaRPr lang="en-US" sz="9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2762" y="2168598"/>
                <a:ext cx="775019" cy="2308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/>
          <p:cNvGrpSpPr/>
          <p:nvPr/>
        </p:nvGrpSpPr>
        <p:grpSpPr>
          <a:xfrm>
            <a:off x="6562107" y="2223942"/>
            <a:ext cx="770888" cy="307220"/>
            <a:chOff x="10418249" y="2822204"/>
            <a:chExt cx="578166" cy="2304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/>
                <p:cNvSpPr/>
                <p:nvPr/>
              </p:nvSpPr>
              <p:spPr>
                <a:xfrm>
                  <a:off x="10478869" y="2879495"/>
                  <a:ext cx="517546" cy="17312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𝑜𝑏𝑠𝑒𝑟𝑣𝑒𝑑</m:t>
                        </m:r>
                      </m:oMath>
                    </m:oMathPara>
                  </a14:m>
                  <a:endParaRPr lang="en-US" sz="9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09" name="Rectangle 1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78869" y="2879495"/>
                  <a:ext cx="517546" cy="17312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10418249" y="2822204"/>
                  <a:ext cx="136336" cy="1615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̈"/>
                            <m:ctrlPr>
                              <a:rPr lang="en-US" sz="1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oMath>
                    </m:oMathPara>
                  </a14:m>
                  <a:endParaRPr lang="en-US" sz="14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10" name="TextBox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18249" y="2822204"/>
                  <a:ext cx="136336" cy="161583"/>
                </a:xfrm>
                <a:prstGeom prst="rect">
                  <a:avLst/>
                </a:prstGeom>
                <a:blipFill>
                  <a:blip r:embed="rId18"/>
                  <a:stretch>
                    <a:fillRect r="-100000" b="-2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/>
              <p:cNvSpPr/>
              <p:nvPr/>
            </p:nvSpPr>
            <p:spPr>
              <a:xfrm>
                <a:off x="1534145" y="1214709"/>
                <a:ext cx="1483098" cy="3786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11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muscle activations</a:t>
                </a:r>
                <a:r>
                  <a:rPr lang="en-US" sz="11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algn="ctr">
                  <a:lnSpc>
                    <a:spcPct val="8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145" y="1214709"/>
                <a:ext cx="1483098" cy="378693"/>
              </a:xfrm>
              <a:prstGeom prst="rect">
                <a:avLst/>
              </a:prstGeom>
              <a:blipFill>
                <a:blip r:embed="rId19"/>
                <a:stretch>
                  <a:fillRect t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4027406" y="2601779"/>
                <a:ext cx="78316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𝑐𝑜𝑛𝑡𝑎𝑐𝑡</m:t>
                          </m:r>
                        </m:sup>
                      </m:sSup>
                      <m:r>
                        <a:rPr lang="en-US" sz="1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406" y="2601779"/>
                <a:ext cx="783163" cy="184666"/>
              </a:xfrm>
              <a:prstGeom prst="rect">
                <a:avLst/>
              </a:prstGeom>
              <a:blipFill>
                <a:blip r:embed="rId20"/>
                <a:stretch>
                  <a:fillRect l="-4688" t="-3333" r="-7031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angle 44"/>
              <p:cNvSpPr/>
              <p:nvPr/>
            </p:nvSpPr>
            <p:spPr>
              <a:xfrm>
                <a:off x="4158443" y="2939355"/>
                <a:ext cx="50629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1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𝑒𝑥𝑡</m:t>
                          </m:r>
                        </m:sup>
                      </m:sSup>
                    </m:oMath>
                  </m:oMathPara>
                </a14:m>
                <a:endParaRPr lang="en-US" sz="12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443" y="2939355"/>
                <a:ext cx="506292" cy="27699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3973377" y="2789450"/>
                <a:ext cx="867032" cy="1906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𝑑𝑎𝑚𝑝𝑖𝑛𝑔</m:t>
                          </m:r>
                        </m:sup>
                      </m:sSup>
                      <m:r>
                        <a:rPr lang="en-US" sz="1200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sz="1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377" y="2789450"/>
                <a:ext cx="867032" cy="190693"/>
              </a:xfrm>
              <a:prstGeom prst="rect">
                <a:avLst/>
              </a:prstGeom>
              <a:blipFill>
                <a:blip r:embed="rId22"/>
                <a:stretch>
                  <a:fillRect l="-3521" t="-6452" r="-5634" b="-38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3992417" y="2413227"/>
                <a:ext cx="1016753" cy="1906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𝑙𝑖𝑔𝑎𝑚𝑒𝑛𝑡</m:t>
                          </m:r>
                        </m:sup>
                      </m:sSup>
                      <m:r>
                        <a:rPr lang="en-US" sz="1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sz="1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417" y="2413227"/>
                <a:ext cx="1016753" cy="190693"/>
              </a:xfrm>
              <a:prstGeom prst="rect">
                <a:avLst/>
              </a:prstGeom>
              <a:blipFill>
                <a:blip r:embed="rId23"/>
                <a:stretch>
                  <a:fillRect l="-2994" t="-6452" r="-4790" b="-38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6143486" y="2502321"/>
                <a:ext cx="18178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̈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3486" y="2502321"/>
                <a:ext cx="181781" cy="215444"/>
              </a:xfrm>
              <a:prstGeom prst="rect">
                <a:avLst/>
              </a:prstGeom>
              <a:blipFill>
                <a:blip r:embed="rId24"/>
                <a:stretch>
                  <a:fillRect l="-3333" r="-96667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9" name="Picture 48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482768" y="2227469"/>
            <a:ext cx="118244" cy="77087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/>
              <p:cNvSpPr/>
              <p:nvPr/>
            </p:nvSpPr>
            <p:spPr>
              <a:xfrm>
                <a:off x="6203857" y="2452681"/>
                <a:ext cx="35939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857" y="2452681"/>
                <a:ext cx="359393" cy="30777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3F9FE6C1-7C6B-4A12-AD18-83A8F76C8466}"/>
              </a:ext>
            </a:extLst>
          </p:cNvPr>
          <p:cNvGrpSpPr/>
          <p:nvPr/>
        </p:nvGrpSpPr>
        <p:grpSpPr>
          <a:xfrm>
            <a:off x="6579792" y="2676739"/>
            <a:ext cx="1691769" cy="338801"/>
            <a:chOff x="5657627" y="7419323"/>
            <a:chExt cx="1691769" cy="338801"/>
          </a:xfrm>
        </p:grpSpPr>
        <p:grpSp>
          <p:nvGrpSpPr>
            <p:cNvPr id="52" name="Group 51"/>
            <p:cNvGrpSpPr/>
            <p:nvPr/>
          </p:nvGrpSpPr>
          <p:grpSpPr>
            <a:xfrm>
              <a:off x="5657627" y="7419323"/>
              <a:ext cx="1691769" cy="308786"/>
              <a:chOff x="9592650" y="4232398"/>
              <a:chExt cx="1268827" cy="23159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9592650" y="4266957"/>
                    <a:ext cx="106279" cy="16158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̈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89" name="TextBox 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92650" y="4266957"/>
                    <a:ext cx="106279" cy="16158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l="-34783" r="-95652" b="-2571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Rectangle 54"/>
                  <p:cNvSpPr/>
                  <p:nvPr/>
                </p:nvSpPr>
                <p:spPr>
                  <a:xfrm>
                    <a:off x="9627433" y="4232398"/>
                    <a:ext cx="564386" cy="17312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𝑠𝑒𝑐𝑜𝑛𝑑𝑎𝑟𝑦</m:t>
                          </m:r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 xmlns="">
              <p:sp>
                <p:nvSpPr>
                  <p:cNvPr id="90" name="Rectangle 8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27433" y="4232398"/>
                    <a:ext cx="564386" cy="173124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b="-263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Rectangle 55"/>
                  <p:cNvSpPr/>
                  <p:nvPr/>
                </p:nvSpPr>
                <p:spPr>
                  <a:xfrm>
                    <a:off x="10022209" y="4256239"/>
                    <a:ext cx="839268" cy="20774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𝑒𝑥𝑡</m:t>
                              </m:r>
                            </m:sup>
                          </m:s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91" name="Rectangle 9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22209" y="4256239"/>
                    <a:ext cx="839268" cy="207749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5698673" y="7527292"/>
                  <a:ext cx="736548" cy="2308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𝑠𝑖𝑚𝑢𝑙𝑎𝑡𝑒𝑑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134" name="Rectangle 1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8673" y="7527292"/>
                  <a:ext cx="736548" cy="2308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57" name="Picture 56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 flipH="1">
            <a:off x="8122261" y="2217292"/>
            <a:ext cx="117838" cy="76823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8" name="Rectangle 57"/>
              <p:cNvSpPr/>
              <p:nvPr/>
            </p:nvSpPr>
            <p:spPr>
              <a:xfrm>
                <a:off x="1519111" y="2497575"/>
                <a:ext cx="64229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111" y="2497575"/>
                <a:ext cx="642292" cy="307777"/>
              </a:xfrm>
              <a:prstGeom prst="rect">
                <a:avLst/>
              </a:prstGeom>
              <a:blipFill>
                <a:blip r:embed="rId3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9" name="Picture 58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167398" y="2328665"/>
            <a:ext cx="104700" cy="682584"/>
          </a:xfrm>
          <a:prstGeom prst="rect">
            <a:avLst/>
          </a:prstGeom>
        </p:spPr>
      </p:pic>
      <p:grpSp>
        <p:nvGrpSpPr>
          <p:cNvPr id="60" name="Group 59"/>
          <p:cNvGrpSpPr/>
          <p:nvPr/>
        </p:nvGrpSpPr>
        <p:grpSpPr>
          <a:xfrm>
            <a:off x="2232789" y="2476372"/>
            <a:ext cx="1018231" cy="357645"/>
            <a:chOff x="9043348" y="3451686"/>
            <a:chExt cx="763674" cy="2682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tangle 60"/>
                <p:cNvSpPr/>
                <p:nvPr/>
              </p:nvSpPr>
              <p:spPr>
                <a:xfrm>
                  <a:off x="9289476" y="3546795"/>
                  <a:ext cx="517546" cy="17312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𝑜𝑏𝑠𝑒𝑟𝑣𝑒𝑑</m:t>
                        </m:r>
                      </m:oMath>
                    </m:oMathPara>
                  </a14:m>
                  <a:endParaRPr lang="en-US" sz="9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Rectangle 1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9476" y="3546795"/>
                  <a:ext cx="517546" cy="173124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/>
                <p:cNvSpPr/>
                <p:nvPr/>
              </p:nvSpPr>
              <p:spPr>
                <a:xfrm>
                  <a:off x="9301858" y="3451686"/>
                  <a:ext cx="485038" cy="17312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𝑝𝑟𝑖𝑚𝑎𝑟𝑦</m:t>
                        </m:r>
                      </m:oMath>
                    </m:oMathPara>
                  </a14:m>
                  <a:endParaRPr lang="en-US" sz="9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Rectangle 1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1858" y="3451686"/>
                  <a:ext cx="485038" cy="173124"/>
                </a:xfrm>
                <a:prstGeom prst="rect">
                  <a:avLst/>
                </a:prstGeom>
                <a:blipFill>
                  <a:blip r:embed="rId32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9043348" y="3493771"/>
                  <a:ext cx="343219" cy="1615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1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en-US" sz="1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  <m:r>
                          <a:rPr lang="en-US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TextBox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3348" y="3493771"/>
                  <a:ext cx="343219" cy="161583"/>
                </a:xfrm>
                <a:prstGeom prst="rect">
                  <a:avLst/>
                </a:prstGeom>
                <a:blipFill>
                  <a:blip r:embed="rId33"/>
                  <a:stretch>
                    <a:fillRect l="-13333" r="-13333" b="-3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4" name="Group 63"/>
          <p:cNvGrpSpPr/>
          <p:nvPr/>
        </p:nvGrpSpPr>
        <p:grpSpPr>
          <a:xfrm>
            <a:off x="2237067" y="2231788"/>
            <a:ext cx="1107285" cy="338241"/>
            <a:chOff x="9108024" y="2844828"/>
            <a:chExt cx="830463" cy="253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Rectangle 64"/>
                <p:cNvSpPr/>
                <p:nvPr/>
              </p:nvSpPr>
              <p:spPr>
                <a:xfrm>
                  <a:off x="9383534" y="2925384"/>
                  <a:ext cx="517545" cy="17312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𝑜𝑏𝑠𝑒𝑟𝑣𝑒𝑑</m:t>
                        </m:r>
                      </m:oMath>
                    </m:oMathPara>
                  </a14:m>
                  <a:endParaRPr lang="en-US" sz="9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45" name="Rectangle 1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3534" y="2925384"/>
                  <a:ext cx="517545" cy="173124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/>
                <p:cNvSpPr/>
                <p:nvPr/>
              </p:nvSpPr>
              <p:spPr>
                <a:xfrm>
                  <a:off x="9357223" y="2844828"/>
                  <a:ext cx="581264" cy="17312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𝑝𝑟𝑒𝑠𝑐𝑟𝑖𝑏𝑒𝑑</m:t>
                        </m:r>
                      </m:oMath>
                    </m:oMathPara>
                  </a14:m>
                  <a:endParaRPr lang="en-US" sz="9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Rectangle 1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7223" y="2844828"/>
                  <a:ext cx="581264" cy="173123"/>
                </a:xfrm>
                <a:prstGeom prst="rect">
                  <a:avLst/>
                </a:prstGeom>
                <a:blipFill>
                  <a:blip r:embed="rId34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9108024" y="2895059"/>
                  <a:ext cx="343219" cy="1615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en-US" sz="1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  <m:r>
                          <a:rPr lang="en-US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47" name="TextBox 1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8024" y="2895059"/>
                  <a:ext cx="343219" cy="161583"/>
                </a:xfrm>
                <a:prstGeom prst="rect">
                  <a:avLst/>
                </a:prstGeom>
                <a:blipFill>
                  <a:blip r:embed="rId35"/>
                  <a:stretch>
                    <a:fillRect l="-13333" r="-13333" b="-30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00BF10D-DF00-407F-AD68-F1D8D87C7492}"/>
              </a:ext>
            </a:extLst>
          </p:cNvPr>
          <p:cNvGrpSpPr/>
          <p:nvPr/>
        </p:nvGrpSpPr>
        <p:grpSpPr>
          <a:xfrm>
            <a:off x="2222637" y="2744953"/>
            <a:ext cx="1092625" cy="341750"/>
            <a:chOff x="6174362" y="4166249"/>
            <a:chExt cx="1092625" cy="3417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/>
                <p:cNvSpPr/>
                <p:nvPr/>
              </p:nvSpPr>
              <p:spPr>
                <a:xfrm>
                  <a:off x="6511639" y="4277167"/>
                  <a:ext cx="728083" cy="2308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𝑠𝑖𝑚𝑢𝑙𝑎𝑡</m:t>
                        </m:r>
                        <m:r>
                          <m:rPr>
                            <m:sty m:val="p"/>
                          </m:rPr>
                          <a:rPr lang="en-US" sz="900">
                            <a:latin typeface="Cambria Math" panose="02040503050406030204" pitchFamily="18" charset="0"/>
                          </a:rPr>
                          <m:t>ed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137" name="Rectangle 1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1639" y="4277167"/>
                  <a:ext cx="728083" cy="230832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0" name="Group 69"/>
            <p:cNvGrpSpPr/>
            <p:nvPr/>
          </p:nvGrpSpPr>
          <p:grpSpPr>
            <a:xfrm>
              <a:off x="6174362" y="4166249"/>
              <a:ext cx="1092625" cy="258998"/>
              <a:chOff x="9036438" y="3468018"/>
              <a:chExt cx="819468" cy="19424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Rectangle 70"/>
                  <p:cNvSpPr/>
                  <p:nvPr/>
                </p:nvSpPr>
                <p:spPr>
                  <a:xfrm>
                    <a:off x="9291521" y="3468018"/>
                    <a:ext cx="564385" cy="17312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𝑠𝑒𝑐𝑜𝑛𝑑𝑎𝑟𝑦</m:t>
                          </m:r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 xmlns="">
              <p:sp>
                <p:nvSpPr>
                  <p:cNvPr id="149" name="Rectangle 14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91521" y="3468018"/>
                    <a:ext cx="564385" cy="173124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9036438" y="3500684"/>
                    <a:ext cx="348749" cy="16158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50" name="TextBox 1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36438" y="3500684"/>
                    <a:ext cx="348749" cy="161583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 l="-11842" r="-14474" b="-314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Rectangle 72"/>
              <p:cNvSpPr/>
              <p:nvPr/>
            </p:nvSpPr>
            <p:spPr>
              <a:xfrm>
                <a:off x="1923123" y="2496342"/>
                <a:ext cx="35939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123" y="2496342"/>
                <a:ext cx="359393" cy="307777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/>
              <p:cNvSpPr txBox="1"/>
              <p:nvPr/>
            </p:nvSpPr>
            <p:spPr>
              <a:xfrm>
                <a:off x="3831751" y="2179163"/>
                <a:ext cx="1367233" cy="1996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𝑚𝑢𝑠𝑐𝑙𝑒</m:t>
                          </m:r>
                        </m:sup>
                      </m:sSubSup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p>
                      </m:sSubSup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751" y="2179163"/>
                <a:ext cx="1367233" cy="199606"/>
              </a:xfrm>
              <a:prstGeom prst="rect">
                <a:avLst/>
              </a:prstGeom>
              <a:blipFill>
                <a:blip r:embed="rId40"/>
                <a:stretch>
                  <a:fillRect l="-2679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5" name="Group 74">
            <a:extLst>
              <a:ext uri="{FF2B5EF4-FFF2-40B4-BE49-F238E27FC236}">
                <a16:creationId xmlns:a16="http://schemas.microsoft.com/office/drawing/2014/main" id="{7CFEBD8A-B170-4D1A-9704-3AE319D6A553}"/>
              </a:ext>
            </a:extLst>
          </p:cNvPr>
          <p:cNvGrpSpPr/>
          <p:nvPr/>
        </p:nvGrpSpPr>
        <p:grpSpPr>
          <a:xfrm>
            <a:off x="6597415" y="2429062"/>
            <a:ext cx="1686748" cy="336174"/>
            <a:chOff x="5594007" y="7010356"/>
            <a:chExt cx="1686748" cy="336174"/>
          </a:xfrm>
        </p:grpSpPr>
        <p:grpSp>
          <p:nvGrpSpPr>
            <p:cNvPr id="76" name="Group 75"/>
            <p:cNvGrpSpPr/>
            <p:nvPr/>
          </p:nvGrpSpPr>
          <p:grpSpPr>
            <a:xfrm>
              <a:off x="5594007" y="7010356"/>
              <a:ext cx="1686748" cy="294131"/>
              <a:chOff x="7403590" y="4142777"/>
              <a:chExt cx="1265061" cy="22059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7403590" y="4179152"/>
                    <a:ext cx="106279" cy="16158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̈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85" name="TextBox 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03590" y="4179152"/>
                    <a:ext cx="106279" cy="161583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 l="-34783" r="-95652" b="-228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Rectangle 78"/>
                  <p:cNvSpPr/>
                  <p:nvPr/>
                </p:nvSpPr>
                <p:spPr>
                  <a:xfrm>
                    <a:off x="7442074" y="4142777"/>
                    <a:ext cx="485037" cy="17312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𝑝𝑟𝑖𝑚𝑎𝑟𝑦</m:t>
                          </m:r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 xmlns="">
              <p:sp>
                <p:nvSpPr>
                  <p:cNvPr id="86" name="Rectangle 8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42074" y="4142777"/>
                    <a:ext cx="485037" cy="17312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Rectangle 79"/>
                  <p:cNvSpPr/>
                  <p:nvPr/>
                </p:nvSpPr>
                <p:spPr>
                  <a:xfrm>
                    <a:off x="7829383" y="4155626"/>
                    <a:ext cx="839268" cy="20774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𝑒𝑥𝑡</m:t>
                              </m:r>
                            </m:sup>
                          </m:s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87" name="Rectangle 8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29383" y="4155626"/>
                    <a:ext cx="839268" cy="207749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76"/>
                <p:cNvSpPr/>
                <p:nvPr/>
              </p:nvSpPr>
              <p:spPr>
                <a:xfrm>
                  <a:off x="5630687" y="7115698"/>
                  <a:ext cx="736548" cy="2308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𝑠𝑖𝑚𝑢𝑙𝑎𝑡𝑒𝑑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178" name="Rectangle 1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0687" y="7115698"/>
                  <a:ext cx="736548" cy="2308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AB447F3C-4FC7-4EBE-AB58-D021AE0A2609}"/>
              </a:ext>
            </a:extLst>
          </p:cNvPr>
          <p:cNvSpPr txBox="1"/>
          <p:nvPr/>
        </p:nvSpPr>
        <p:spPr>
          <a:xfrm>
            <a:off x="4289150" y="423516"/>
            <a:ext cx="1268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Optimization</a:t>
            </a:r>
          </a:p>
        </p:txBody>
      </p:sp>
      <p:pic>
        <p:nvPicPr>
          <p:cNvPr id="82" name="Picture 81" descr="A close up of a device&#10;&#10;Description generated with high confidence">
            <a:extLst>
              <a:ext uri="{FF2B5EF4-FFF2-40B4-BE49-F238E27FC236}">
                <a16:creationId xmlns:a16="http://schemas.microsoft.com/office/drawing/2014/main" id="{2C24F251-42F4-42F0-AB31-7E6D69BC61E8}"/>
              </a:ext>
            </a:extLst>
          </p:cNvPr>
          <p:cNvPicPr>
            <a:picLocks noChangeAspect="1"/>
          </p:cNvPicPr>
          <p:nvPr/>
        </p:nvPicPr>
        <p:blipFill rotWithShape="1"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85" r="35579"/>
          <a:stretch/>
        </p:blipFill>
        <p:spPr>
          <a:xfrm>
            <a:off x="6078796" y="3231118"/>
            <a:ext cx="1390448" cy="2007828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4C988C07-383D-47D6-ABC6-EAF0070BBCAA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 flipH="1">
            <a:off x="3309941" y="2334617"/>
            <a:ext cx="104700" cy="682584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CF28A538-1A87-47B3-A8CF-F438FCB82441}"/>
              </a:ext>
            </a:extLst>
          </p:cNvPr>
          <p:cNvPicPr>
            <a:picLocks noChangeAspect="1"/>
          </p:cNvPicPr>
          <p:nvPr/>
        </p:nvPicPr>
        <p:blipFill rotWithShape="1">
          <a:blip r:embed="rId44"/>
          <a:srcRect l="13440" t="3288" r="6857" b="2700"/>
          <a:stretch/>
        </p:blipFill>
        <p:spPr>
          <a:xfrm>
            <a:off x="7386892" y="3273036"/>
            <a:ext cx="843207" cy="177472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B57BBB72-DD2D-4AF9-95BA-349891F4BFAC}"/>
                  </a:ext>
                </a:extLst>
              </p:cNvPr>
              <p:cNvSpPr/>
              <p:nvPr/>
            </p:nvSpPr>
            <p:spPr>
              <a:xfrm>
                <a:off x="1958442" y="918347"/>
                <a:ext cx="752515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𝑠𝑒𝑐𝑜𝑛𝑑𝑎𝑟𝑦</m:t>
                      </m:r>
                    </m:oMath>
                  </m:oMathPara>
                </a14:m>
                <a:endParaRPr lang="en-US" sz="9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B57BBB72-DD2D-4AF9-95BA-349891F4BF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8442" y="918347"/>
                <a:ext cx="752515" cy="230832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396E037-3A22-4677-B9B1-D489822A09D6}"/>
                  </a:ext>
                </a:extLst>
              </p:cNvPr>
              <p:cNvSpPr txBox="1"/>
              <p:nvPr/>
            </p:nvSpPr>
            <p:spPr>
              <a:xfrm>
                <a:off x="1921020" y="960506"/>
                <a:ext cx="14170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396E037-3A22-4677-B9B1-D489822A0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020" y="960506"/>
                <a:ext cx="141705" cy="215444"/>
              </a:xfrm>
              <a:prstGeom prst="rect">
                <a:avLst/>
              </a:prstGeom>
              <a:blipFill>
                <a:blip r:embed="rId46"/>
                <a:stretch>
                  <a:fillRect l="-30435" r="-30435"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Rounded Rectangle 1">
            <a:extLst>
              <a:ext uri="{FF2B5EF4-FFF2-40B4-BE49-F238E27FC236}">
                <a16:creationId xmlns:a16="http://schemas.microsoft.com/office/drawing/2014/main" id="{29118C9A-A6F7-4658-925D-EEC780251872}"/>
              </a:ext>
            </a:extLst>
          </p:cNvPr>
          <p:cNvSpPr/>
          <p:nvPr/>
        </p:nvSpPr>
        <p:spPr>
          <a:xfrm>
            <a:off x="7357386" y="3267476"/>
            <a:ext cx="892880" cy="1780282"/>
          </a:xfrm>
          <a:prstGeom prst="roundRect">
            <a:avLst>
              <a:gd name="adj" fmla="val 962"/>
            </a:avLst>
          </a:prstGeom>
          <a:noFill/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88" name="Rounded Rectangle 1">
            <a:extLst>
              <a:ext uri="{FF2B5EF4-FFF2-40B4-BE49-F238E27FC236}">
                <a16:creationId xmlns:a16="http://schemas.microsoft.com/office/drawing/2014/main" id="{2FD1B078-9172-4C78-995C-C30DF358AD8F}"/>
              </a:ext>
            </a:extLst>
          </p:cNvPr>
          <p:cNvSpPr/>
          <p:nvPr/>
        </p:nvSpPr>
        <p:spPr>
          <a:xfrm>
            <a:off x="6974784" y="4137287"/>
            <a:ext cx="228088" cy="441449"/>
          </a:xfrm>
          <a:prstGeom prst="roundRect">
            <a:avLst>
              <a:gd name="adj" fmla="val 962"/>
            </a:avLst>
          </a:prstGeom>
          <a:noFill/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958188" y="3527014"/>
            <a:ext cx="1984839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secondary coordinates</a:t>
            </a:r>
          </a:p>
          <a:p>
            <a:r>
              <a:rPr lang="en-US" sz="1200" dirty="0">
                <a:solidFill>
                  <a:srgbClr val="C00000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muscle activations</a:t>
            </a:r>
          </a:p>
          <a:p>
            <a:r>
              <a:rPr lang="en-US" sz="1200" dirty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ligament forces</a:t>
            </a:r>
          </a:p>
          <a:p>
            <a:r>
              <a:rPr lang="en-US" sz="1200" dirty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articular contact pressures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E4F038F-6F56-4E02-80DF-9A97ABB443C2}"/>
              </a:ext>
            </a:extLst>
          </p:cNvPr>
          <p:cNvSpPr txBox="1"/>
          <p:nvPr/>
        </p:nvSpPr>
        <p:spPr>
          <a:xfrm>
            <a:off x="4064030" y="3166416"/>
            <a:ext cx="8002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Inputs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C09D05F-5C4B-4C90-B890-64B0B57630A0}"/>
              </a:ext>
            </a:extLst>
          </p:cNvPr>
          <p:cNvCxnSpPr>
            <a:cxnSpLocks/>
          </p:cNvCxnSpPr>
          <p:nvPr/>
        </p:nvCxnSpPr>
        <p:spPr>
          <a:xfrm flipV="1">
            <a:off x="4828720" y="3221080"/>
            <a:ext cx="0" cy="20279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174"/>
          <p:cNvSpPr/>
          <p:nvPr/>
        </p:nvSpPr>
        <p:spPr>
          <a:xfrm>
            <a:off x="1796104" y="3345926"/>
            <a:ext cx="91983" cy="307187"/>
          </a:xfrm>
          <a:prstGeom prst="roundRect">
            <a:avLst>
              <a:gd name="adj" fmla="val 3225"/>
            </a:avLst>
          </a:prstGeom>
          <a:solidFill>
            <a:schemeClr val="bg1"/>
          </a:solidFill>
          <a:ln cmpd="dbl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3" name="Rectangle 92"/>
          <p:cNvSpPr/>
          <p:nvPr/>
        </p:nvSpPr>
        <p:spPr>
          <a:xfrm>
            <a:off x="1491516" y="3300445"/>
            <a:ext cx="1047139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prescribed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3490290-5E71-47DC-A45B-7AA80CBEB488}"/>
              </a:ext>
            </a:extLst>
          </p:cNvPr>
          <p:cNvCxnSpPr>
            <a:cxnSpLocks/>
          </p:cNvCxnSpPr>
          <p:nvPr/>
        </p:nvCxnSpPr>
        <p:spPr>
          <a:xfrm>
            <a:off x="1838681" y="4356143"/>
            <a:ext cx="0" cy="46416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52"/>
          <p:cNvSpPr/>
          <p:nvPr/>
        </p:nvSpPr>
        <p:spPr>
          <a:xfrm>
            <a:off x="1488764" y="4492816"/>
            <a:ext cx="770689" cy="106945"/>
          </a:xfrm>
          <a:prstGeom prst="roundRect">
            <a:avLst>
              <a:gd name="adj" fmla="val 3225"/>
            </a:avLst>
          </a:prstGeom>
          <a:solidFill>
            <a:schemeClr val="bg1"/>
          </a:solidFill>
          <a:ln cmpd="dbl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6" name="Rounded Rectangle 54"/>
          <p:cNvSpPr/>
          <p:nvPr/>
        </p:nvSpPr>
        <p:spPr>
          <a:xfrm>
            <a:off x="1498645" y="4492814"/>
            <a:ext cx="760808" cy="106947"/>
          </a:xfrm>
          <a:prstGeom prst="roundRect">
            <a:avLst>
              <a:gd name="adj" fmla="val 3225"/>
            </a:avLst>
          </a:prstGeom>
          <a:solidFill>
            <a:schemeClr val="bg1"/>
          </a:solidFill>
          <a:ln cmpd="dbl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7" name="Rectangle 96"/>
          <p:cNvSpPr/>
          <p:nvPr/>
        </p:nvSpPr>
        <p:spPr>
          <a:xfrm>
            <a:off x="1441081" y="4400106"/>
            <a:ext cx="873957" cy="2616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secondary </a:t>
            </a:r>
          </a:p>
        </p:txBody>
      </p:sp>
      <p:sp>
        <p:nvSpPr>
          <p:cNvPr id="98" name="Rectangle 97"/>
          <p:cNvSpPr/>
          <p:nvPr/>
        </p:nvSpPr>
        <p:spPr>
          <a:xfrm>
            <a:off x="1557108" y="3430788"/>
            <a:ext cx="654346" cy="2616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3B3B1A5-0DF3-4FBB-99F5-1637F5578D38}"/>
              </a:ext>
            </a:extLst>
          </p:cNvPr>
          <p:cNvCxnSpPr/>
          <p:nvPr/>
        </p:nvCxnSpPr>
        <p:spPr>
          <a:xfrm flipV="1">
            <a:off x="7202872" y="3900893"/>
            <a:ext cx="154514" cy="3241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F41432D5-7332-4D0D-87E5-FE628D14E4DA}"/>
                  </a:ext>
                </a:extLst>
              </p:cNvPr>
              <p:cNvSpPr/>
              <p:nvPr/>
            </p:nvSpPr>
            <p:spPr>
              <a:xfrm>
                <a:off x="1943398" y="1046666"/>
                <a:ext cx="736548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𝑠𝑖𝑚𝑢𝑙𝑎𝑡𝑒𝑑</m:t>
                      </m:r>
                    </m:oMath>
                  </m:oMathPara>
                </a14:m>
                <a:endParaRPr lang="en-US" sz="9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F41432D5-7332-4D0D-87E5-FE628D14E4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398" y="1046666"/>
                <a:ext cx="736548" cy="230832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6C76E4B-58E1-4143-BA8B-26C0F27ACE36}"/>
              </a:ext>
            </a:extLst>
          </p:cNvPr>
          <p:cNvCxnSpPr>
            <a:cxnSpLocks/>
          </p:cNvCxnSpPr>
          <p:nvPr/>
        </p:nvCxnSpPr>
        <p:spPr>
          <a:xfrm>
            <a:off x="4386818" y="657455"/>
            <a:ext cx="11092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40BD0DB-B296-4118-9B8F-9FE1E16AD5D9}"/>
              </a:ext>
            </a:extLst>
          </p:cNvPr>
          <p:cNvCxnSpPr>
            <a:cxnSpLocks/>
          </p:cNvCxnSpPr>
          <p:nvPr/>
        </p:nvCxnSpPr>
        <p:spPr>
          <a:xfrm>
            <a:off x="4158443" y="1841404"/>
            <a:ext cx="17288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EBE03B07-49AD-45FD-B121-6FEF8BA97B2D}"/>
              </a:ext>
            </a:extLst>
          </p:cNvPr>
          <p:cNvCxnSpPr>
            <a:cxnSpLocks/>
          </p:cNvCxnSpPr>
          <p:nvPr/>
        </p:nvCxnSpPr>
        <p:spPr>
          <a:xfrm flipV="1">
            <a:off x="3448790" y="3216354"/>
            <a:ext cx="0" cy="642607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8F143DB-252A-47AB-8DFE-225921E6A924}"/>
              </a:ext>
            </a:extLst>
          </p:cNvPr>
          <p:cNvGrpSpPr/>
          <p:nvPr/>
        </p:nvGrpSpPr>
        <p:grpSpPr>
          <a:xfrm>
            <a:off x="3137073" y="3715001"/>
            <a:ext cx="658572" cy="1060258"/>
            <a:chOff x="343689" y="2287629"/>
            <a:chExt cx="1188947" cy="1914126"/>
          </a:xfrm>
        </p:grpSpPr>
        <p:sp>
          <p:nvSpPr>
            <p:cNvPr id="105" name="Rounded Rectangle 11">
              <a:extLst>
                <a:ext uri="{FF2B5EF4-FFF2-40B4-BE49-F238E27FC236}">
                  <a16:creationId xmlns:a16="http://schemas.microsoft.com/office/drawing/2014/main" id="{78CAF8D3-2C49-472C-98A2-63150E2DE9F6}"/>
                </a:ext>
              </a:extLst>
            </p:cNvPr>
            <p:cNvSpPr/>
            <p:nvPr/>
          </p:nvSpPr>
          <p:spPr>
            <a:xfrm>
              <a:off x="405471" y="4024007"/>
              <a:ext cx="526254" cy="175502"/>
            </a:xfrm>
            <a:prstGeom prst="roundRect">
              <a:avLst>
                <a:gd name="adj" fmla="val 1585"/>
              </a:avLst>
            </a:prstGeom>
            <a:solidFill>
              <a:sysClr val="windowText" lastClr="000000">
                <a:lumMod val="85000"/>
                <a:lumOff val="15000"/>
              </a:sys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  <a:scene3d>
              <a:camera prst="perspectiveRelaxed"/>
              <a:lightRig rig="threePt" dir="t"/>
            </a:scene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Rounded Rectangle 19">
              <a:extLst>
                <a:ext uri="{FF2B5EF4-FFF2-40B4-BE49-F238E27FC236}">
                  <a16:creationId xmlns:a16="http://schemas.microsoft.com/office/drawing/2014/main" id="{91DA737D-255E-4308-9E42-B63BE52E03FD}"/>
                </a:ext>
              </a:extLst>
            </p:cNvPr>
            <p:cNvSpPr/>
            <p:nvPr/>
          </p:nvSpPr>
          <p:spPr>
            <a:xfrm>
              <a:off x="972978" y="4026253"/>
              <a:ext cx="526254" cy="175502"/>
            </a:xfrm>
            <a:prstGeom prst="roundRect">
              <a:avLst>
                <a:gd name="adj" fmla="val 1585"/>
              </a:avLst>
            </a:prstGeom>
            <a:solidFill>
              <a:sysClr val="windowText" lastClr="000000">
                <a:lumMod val="85000"/>
                <a:lumOff val="15000"/>
              </a:sys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  <a:scene3d>
              <a:camera prst="perspectiveRelaxed"/>
              <a:lightRig rig="threePt" dir="t"/>
            </a:scene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D88DC183-146F-496D-B023-BFFD6E088D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8"/>
            <a:srcRect l="70713" t="8482" b="20312"/>
            <a:stretch/>
          </p:blipFill>
          <p:spPr>
            <a:xfrm>
              <a:off x="1341341" y="2356232"/>
              <a:ext cx="165428" cy="200652"/>
            </a:xfrm>
            <a:prstGeom prst="rect">
              <a:avLst/>
            </a:prstGeom>
          </p:spPr>
        </p:pic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7852C478-B754-4425-9278-0F168C74A2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8"/>
            <a:srcRect l="70713" t="8482" b="20312"/>
            <a:stretch/>
          </p:blipFill>
          <p:spPr>
            <a:xfrm flipH="1">
              <a:off x="409982" y="2371941"/>
              <a:ext cx="172807" cy="209603"/>
            </a:xfrm>
            <a:prstGeom prst="rect">
              <a:avLst/>
            </a:prstGeom>
          </p:spPr>
        </p:pic>
        <p:sp>
          <p:nvSpPr>
            <p:cNvPr id="109" name="Trapezoid 108">
              <a:extLst>
                <a:ext uri="{FF2B5EF4-FFF2-40B4-BE49-F238E27FC236}">
                  <a16:creationId xmlns:a16="http://schemas.microsoft.com/office/drawing/2014/main" id="{9F39A4B7-02FC-4426-8EC6-A4907F48397C}"/>
                </a:ext>
              </a:extLst>
            </p:cNvPr>
            <p:cNvSpPr/>
            <p:nvPr/>
          </p:nvSpPr>
          <p:spPr>
            <a:xfrm rot="851927">
              <a:off x="343689" y="2359174"/>
              <a:ext cx="954067" cy="1000726"/>
            </a:xfrm>
            <a:prstGeom prst="trapezoid">
              <a:avLst>
                <a:gd name="adj" fmla="val 42750"/>
              </a:avLst>
            </a:prstGeom>
            <a:gradFill>
              <a:gsLst>
                <a:gs pos="0">
                  <a:sysClr val="window" lastClr="FFFFFF">
                    <a:lumMod val="75000"/>
                  </a:sysClr>
                </a:gs>
                <a:gs pos="100000">
                  <a:sysClr val="window" lastClr="FFFFFF">
                    <a:lumMod val="85000"/>
                    <a:alpha val="0"/>
                  </a:sysClr>
                </a:gs>
              </a:gsLst>
              <a:lin ang="5400000" scaled="1"/>
            </a:gradFill>
            <a:ln w="12700" cap="flat" cmpd="sng" algn="ctr">
              <a:noFill/>
              <a:prstDash val="solid"/>
              <a:miter lim="800000"/>
            </a:ln>
            <a:effectLst/>
            <a:scene3d>
              <a:camera prst="isometricTopUp"/>
              <a:lightRig rig="threePt" dir="t"/>
            </a:scene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Trapezoid 109">
              <a:extLst>
                <a:ext uri="{FF2B5EF4-FFF2-40B4-BE49-F238E27FC236}">
                  <a16:creationId xmlns:a16="http://schemas.microsoft.com/office/drawing/2014/main" id="{133D1381-E565-4F4F-88FD-C6CF81EAB28A}"/>
                </a:ext>
              </a:extLst>
            </p:cNvPr>
            <p:cNvSpPr/>
            <p:nvPr/>
          </p:nvSpPr>
          <p:spPr>
            <a:xfrm rot="21219872">
              <a:off x="578569" y="2287629"/>
              <a:ext cx="954067" cy="1000726"/>
            </a:xfrm>
            <a:prstGeom prst="trapezoid">
              <a:avLst>
                <a:gd name="adj" fmla="val 42750"/>
              </a:avLst>
            </a:prstGeom>
            <a:gradFill>
              <a:gsLst>
                <a:gs pos="0">
                  <a:sysClr val="window" lastClr="FFFFFF">
                    <a:lumMod val="75000"/>
                  </a:sysClr>
                </a:gs>
                <a:gs pos="100000">
                  <a:sysClr val="window" lastClr="FFFFFF">
                    <a:lumMod val="85000"/>
                    <a:alpha val="0"/>
                  </a:sysClr>
                </a:gs>
              </a:gsLst>
              <a:lin ang="5400000" scaled="1"/>
            </a:gradFill>
            <a:ln w="12700" cap="flat" cmpd="sng" algn="ctr">
              <a:noFill/>
              <a:prstDash val="solid"/>
              <a:miter lim="800000"/>
            </a:ln>
            <a:effectLst/>
            <a:scene3d>
              <a:camera prst="isometricBottomDown"/>
              <a:lightRig rig="threePt" dir="t"/>
            </a:scene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4ADE51C4-D4D3-4C0B-991B-E1768F45B611}"/>
                </a:ext>
              </a:extLst>
            </p:cNvPr>
            <p:cNvCxnSpPr/>
            <p:nvPr/>
          </p:nvCxnSpPr>
          <p:spPr>
            <a:xfrm flipH="1" flipV="1">
              <a:off x="1188647" y="3734034"/>
              <a:ext cx="51823" cy="364018"/>
            </a:xfrm>
            <a:prstGeom prst="straightConnector1">
              <a:avLst/>
            </a:prstGeom>
            <a:noFill/>
            <a:ln w="28575" cap="flat" cmpd="sng" algn="ctr">
              <a:solidFill>
                <a:srgbClr val="00CC00"/>
              </a:solidFill>
              <a:prstDash val="solid"/>
              <a:miter lim="800000"/>
              <a:tailEnd type="triangle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A31A68EA-8F81-4300-B12C-38D628D36C01}"/>
                </a:ext>
              </a:extLst>
            </p:cNvPr>
            <p:cNvCxnSpPr/>
            <p:nvPr/>
          </p:nvCxnSpPr>
          <p:spPr>
            <a:xfrm flipV="1">
              <a:off x="720845" y="3726889"/>
              <a:ext cx="204707" cy="381289"/>
            </a:xfrm>
            <a:prstGeom prst="straightConnector1">
              <a:avLst/>
            </a:prstGeom>
            <a:noFill/>
            <a:ln w="28575" cap="flat" cmpd="sng" algn="ctr">
              <a:solidFill>
                <a:srgbClr val="00CC00"/>
              </a:solidFill>
              <a:prstDash val="solid"/>
              <a:miter lim="800000"/>
              <a:tailEnd type="triangle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cxnSp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D8E5E542-B3AD-49E5-8CF4-9784F9F28F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46" t="484" r="-1135" b="496"/>
            <a:stretch/>
          </p:blipFill>
          <p:spPr>
            <a:xfrm>
              <a:off x="553633" y="2653531"/>
              <a:ext cx="802195" cy="1484698"/>
            </a:xfrm>
            <a:prstGeom prst="roundRect">
              <a:avLst>
                <a:gd name="adj" fmla="val 0"/>
              </a:avLst>
            </a:prstGeom>
            <a:ln w="38100">
              <a:noFill/>
            </a:ln>
          </p:spPr>
        </p:pic>
      </p:grp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460C948-FABC-49BB-BA43-08418291B1DF}"/>
              </a:ext>
            </a:extLst>
          </p:cNvPr>
          <p:cNvSpPr/>
          <p:nvPr/>
        </p:nvSpPr>
        <p:spPr>
          <a:xfrm>
            <a:off x="3197781" y="3363837"/>
            <a:ext cx="471126" cy="301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5ADCCA3-6505-4F8F-9664-B08CB4014F2E}"/>
              </a:ext>
            </a:extLst>
          </p:cNvPr>
          <p:cNvSpPr txBox="1"/>
          <p:nvPr/>
        </p:nvSpPr>
        <p:spPr>
          <a:xfrm>
            <a:off x="2731709" y="3312647"/>
            <a:ext cx="148127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002060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ground reactions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42CEB00B-971D-4953-9FA9-AE5B2A80A56C}"/>
                  </a:ext>
                </a:extLst>
              </p:cNvPr>
              <p:cNvSpPr/>
              <p:nvPr/>
            </p:nvSpPr>
            <p:spPr>
              <a:xfrm>
                <a:off x="3220909" y="3440603"/>
                <a:ext cx="50629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1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𝑒𝑥𝑡</m:t>
                          </m:r>
                        </m:sup>
                      </m:sSup>
                    </m:oMath>
                  </m:oMathPara>
                </a14:m>
                <a:endParaRPr lang="en-US" sz="12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42CEB00B-971D-4953-9FA9-AE5B2A80A5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909" y="3440603"/>
                <a:ext cx="506292" cy="27699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5B95522-31F7-47AB-8135-EC8F4CACDC80}"/>
              </a:ext>
            </a:extLst>
          </p:cNvPr>
          <p:cNvCxnSpPr>
            <a:cxnSpLocks/>
          </p:cNvCxnSpPr>
          <p:nvPr/>
        </p:nvCxnSpPr>
        <p:spPr>
          <a:xfrm rot="16200000" flipV="1">
            <a:off x="3039385" y="3859225"/>
            <a:ext cx="0" cy="46416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Picture 2" descr="Image result for garbage truck black and white">
            <a:extLst>
              <a:ext uri="{FF2B5EF4-FFF2-40B4-BE49-F238E27FC236}">
                <a16:creationId xmlns:a16="http://schemas.microsoft.com/office/drawing/2014/main" id="{D3EC61AF-905D-4BC0-9385-448E1133E9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0" t="1525" r="4356" b="4763"/>
          <a:stretch/>
        </p:blipFill>
        <p:spPr bwMode="auto">
          <a:xfrm>
            <a:off x="1553560" y="4627102"/>
            <a:ext cx="708523" cy="72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D3ECFA12-B634-4766-9983-725F273CE779}"/>
              </a:ext>
            </a:extLst>
          </p:cNvPr>
          <p:cNvCxnSpPr>
            <a:cxnSpLocks/>
          </p:cNvCxnSpPr>
          <p:nvPr/>
        </p:nvCxnSpPr>
        <p:spPr>
          <a:xfrm>
            <a:off x="7212106" y="4494485"/>
            <a:ext cx="154619" cy="2621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460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556</Words>
  <Application>Microsoft Office PowerPoint</Application>
  <PresentationFormat>Widescreen</PresentationFormat>
  <Paragraphs>124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4" baseType="lpstr">
      <vt:lpstr>Adobe Fan Heiti Std B</vt:lpstr>
      <vt:lpstr>Adobe Gothic Std B</vt:lpstr>
      <vt:lpstr>Adobe Heiti Std R</vt:lpstr>
      <vt:lpstr>Arial</vt:lpstr>
      <vt:lpstr>Calibri</vt:lpstr>
      <vt:lpstr>Calibri Light</vt:lpstr>
      <vt:lpstr>Cambria Math</vt:lpstr>
      <vt:lpstr>Gadugi</vt:lpstr>
      <vt:lpstr>Kozuka Gothic Pro H</vt:lpstr>
      <vt:lpstr>Myriad Pro Light</vt:lpstr>
      <vt:lpstr>Office Theme</vt:lpstr>
      <vt:lpstr>PowerPoint Presentation</vt:lpstr>
      <vt:lpstr>PowerPoint Presentation</vt:lpstr>
      <vt:lpstr>PowerPoint Presentation</vt:lpstr>
    </vt:vector>
  </TitlesOfParts>
  <Company>ETH Zuerich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Smith  Colin</dc:creator>
  <cp:lastModifiedBy>Smith  Colin</cp:lastModifiedBy>
  <cp:revision>3</cp:revision>
  <dcterms:created xsi:type="dcterms:W3CDTF">2020-02-04T08:38:41Z</dcterms:created>
  <dcterms:modified xsi:type="dcterms:W3CDTF">2020-02-04T09:23:50Z</dcterms:modified>
</cp:coreProperties>
</file>