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11"/>
  </p:notesMasterIdLst>
  <p:handoutMasterIdLst>
    <p:handoutMasterId r:id="rId12"/>
  </p:handoutMasterIdLst>
  <p:sldIdLst>
    <p:sldId id="1745" r:id="rId5"/>
    <p:sldId id="1818" r:id="rId6"/>
    <p:sldId id="1788" r:id="rId7"/>
    <p:sldId id="1816" r:id="rId8"/>
    <p:sldId id="1819" r:id="rId9"/>
    <p:sldId id="1820" r:id="rId10"/>
  </p:sldIdLst>
  <p:sldSz cx="12188825" cy="6858000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">
          <p15:clr>
            <a:srgbClr val="A4A3A4"/>
          </p15:clr>
        </p15:guide>
        <p15:guide id="2" pos="322">
          <p15:clr>
            <a:srgbClr val="A4A3A4"/>
          </p15:clr>
        </p15:guide>
        <p15:guide id="3" pos="5406">
          <p15:clr>
            <a:srgbClr val="A4A3A4"/>
          </p15:clr>
        </p15:guide>
        <p15:guide id="4" pos="429">
          <p15:clr>
            <a:srgbClr val="A4A3A4"/>
          </p15:clr>
        </p15:guide>
        <p15:guide id="5" pos="7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576023" initials="MvLC" lastIdx="10" clrIdx="0"/>
  <p:cmAuthor id="1" name="Vivienne Schneider" initials="VS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CD4F"/>
    <a:srgbClr val="FFAF4F"/>
    <a:srgbClr val="C8D200"/>
    <a:srgbClr val="E6F200"/>
    <a:srgbClr val="A3D000"/>
    <a:srgbClr val="CED686"/>
    <a:srgbClr val="E4E3AF"/>
    <a:srgbClr val="AAB4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697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381"/>
        <p:guide pos="322"/>
        <p:guide pos="5406"/>
        <p:guide pos="429"/>
        <p:guide pos="7206"/>
      </p:guideLst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572"/>
    </p:cViewPr>
  </p:sorterViewPr>
  <p:notesViewPr>
    <p:cSldViewPr snapToGrid="0">
      <p:cViewPr>
        <p:scale>
          <a:sx n="89" d="100"/>
          <a:sy n="89" d="100"/>
        </p:scale>
        <p:origin x="3732" y="-4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inier Thomas CHST" userId="70aaefd7-5541-4516-aecc-b3deb07cdda8" providerId="ADAL" clId="{2C27F5EE-5786-42A2-816A-FDE9A519611E}"/>
    <pc:docChg chg="custSel modSld">
      <pc:chgData name="Galinier Thomas CHST" userId="70aaefd7-5541-4516-aecc-b3deb07cdda8" providerId="ADAL" clId="{2C27F5EE-5786-42A2-816A-FDE9A519611E}" dt="2022-06-01T13:49:20.027" v="28" actId="1076"/>
      <pc:docMkLst>
        <pc:docMk/>
      </pc:docMkLst>
      <pc:sldChg chg="addSp modSp mod">
        <pc:chgData name="Galinier Thomas CHST" userId="70aaefd7-5541-4516-aecc-b3deb07cdda8" providerId="ADAL" clId="{2C27F5EE-5786-42A2-816A-FDE9A519611E}" dt="2022-06-01T13:49:20.027" v="28" actId="1076"/>
        <pc:sldMkLst>
          <pc:docMk/>
          <pc:sldMk cId="222687325" sldId="1819"/>
        </pc:sldMkLst>
        <pc:spChg chg="add mod">
          <ac:chgData name="Galinier Thomas CHST" userId="70aaefd7-5541-4516-aecc-b3deb07cdda8" providerId="ADAL" clId="{2C27F5EE-5786-42A2-816A-FDE9A519611E}" dt="2022-06-01T13:49:20.027" v="28" actId="1076"/>
          <ac:spMkLst>
            <pc:docMk/>
            <pc:sldMk cId="222687325" sldId="1819"/>
            <ac:spMk id="25" creationId="{71375B06-2E8E-481C-9585-B0DA3BBA75CF}"/>
          </ac:spMkLst>
        </pc:spChg>
        <pc:spChg chg="mod">
          <ac:chgData name="Galinier Thomas CHST" userId="70aaefd7-5541-4516-aecc-b3deb07cdda8" providerId="ADAL" clId="{2C27F5EE-5786-42A2-816A-FDE9A519611E}" dt="2022-06-01T13:48:43.075" v="0" actId="1076"/>
          <ac:spMkLst>
            <pc:docMk/>
            <pc:sldMk cId="222687325" sldId="1819"/>
            <ac:spMk id="35" creationId="{B75EE2E1-EEC9-4781-80E2-43DF02B6CCD7}"/>
          </ac:spMkLst>
        </pc:spChg>
        <pc:spChg chg="mod">
          <ac:chgData name="Galinier Thomas CHST" userId="70aaefd7-5541-4516-aecc-b3deb07cdda8" providerId="ADAL" clId="{2C27F5EE-5786-42A2-816A-FDE9A519611E}" dt="2022-06-01T13:48:43.075" v="0" actId="1076"/>
          <ac:spMkLst>
            <pc:docMk/>
            <pc:sldMk cId="222687325" sldId="1819"/>
            <ac:spMk id="36" creationId="{A34E2C20-B250-4647-A85B-E3811B911890}"/>
          </ac:spMkLst>
        </pc:spChg>
        <pc:spChg chg="mod">
          <ac:chgData name="Galinier Thomas CHST" userId="70aaefd7-5541-4516-aecc-b3deb07cdda8" providerId="ADAL" clId="{2C27F5EE-5786-42A2-816A-FDE9A519611E}" dt="2022-06-01T13:48:43.075" v="0" actId="1076"/>
          <ac:spMkLst>
            <pc:docMk/>
            <pc:sldMk cId="222687325" sldId="1819"/>
            <ac:spMk id="38" creationId="{73F89DF8-BA76-47E0-BD38-0F4E2EC3CDA5}"/>
          </ac:spMkLst>
        </pc:spChg>
        <pc:spChg chg="mod">
          <ac:chgData name="Galinier Thomas CHST" userId="70aaefd7-5541-4516-aecc-b3deb07cdda8" providerId="ADAL" clId="{2C27F5EE-5786-42A2-816A-FDE9A519611E}" dt="2022-06-01T13:48:43.075" v="0" actId="1076"/>
          <ac:spMkLst>
            <pc:docMk/>
            <pc:sldMk cId="222687325" sldId="1819"/>
            <ac:spMk id="44" creationId="{93166798-BA6E-4C39-9DC7-7389909F3C60}"/>
          </ac:spMkLst>
        </pc:spChg>
        <pc:spChg chg="mod">
          <ac:chgData name="Galinier Thomas CHST" userId="70aaefd7-5541-4516-aecc-b3deb07cdda8" providerId="ADAL" clId="{2C27F5EE-5786-42A2-816A-FDE9A519611E}" dt="2022-06-01T13:48:43.075" v="0" actId="1076"/>
          <ac:spMkLst>
            <pc:docMk/>
            <pc:sldMk cId="222687325" sldId="1819"/>
            <ac:spMk id="51" creationId="{540DF1E4-B89A-42B8-93D3-DD39D368962B}"/>
          </ac:spMkLst>
        </pc:spChg>
        <pc:spChg chg="mod">
          <ac:chgData name="Galinier Thomas CHST" userId="70aaefd7-5541-4516-aecc-b3deb07cdda8" providerId="ADAL" clId="{2C27F5EE-5786-42A2-816A-FDE9A519611E}" dt="2022-06-01T13:48:43.075" v="0" actId="1076"/>
          <ac:spMkLst>
            <pc:docMk/>
            <pc:sldMk cId="222687325" sldId="1819"/>
            <ac:spMk id="52" creationId="{155CE595-D2CC-47E1-A3B6-FD5F5B3E95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F6EE3-7F2F-4BB9-AE0E-3009E69D7DCA}" type="datetimeFigureOut">
              <a:rPr lang="de-CH" smtClean="0"/>
              <a:t>01.06.2022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A8C5B-0464-4761-90A4-EF1A6F607A7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879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1CD21647-3907-48F4-8324-BD5C5AE4467A}" type="datetimeFigureOut">
              <a:rPr lang="de-DE"/>
              <a:pPr>
                <a:defRPr/>
              </a:pPr>
              <a:t>01.06.2022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201A48D2-05E1-427F-86AE-0CBA5B27E11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2812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endParaRPr lang="de-CH" dirty="0"/>
          </a:p>
          <a:p>
            <a:pPr marL="171450" indent="-171450">
              <a:buFont typeface="Arial" pitchFamily="34" charset="0"/>
              <a:buChar char="•"/>
            </a:pPr>
            <a:endParaRPr lang="de-CH" baseline="0" dirty="0"/>
          </a:p>
          <a:p>
            <a:pPr marL="171450" indent="-171450">
              <a:buFont typeface="Arial" pitchFamily="34" charset="0"/>
              <a:buChar char="•"/>
            </a:pP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34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Raw hourly/sub-hourly environmental data do not describe the environment that the plant experiences in physiological terms</a:t>
            </a:r>
          </a:p>
          <a:p>
            <a:pPr lvl="1"/>
            <a:r>
              <a:rPr lang="en-US"/>
              <a:t>Hourly/sub-hourly environmental data is difficult to analyze, generating unbalanced datasets with billions of datapoints describing the environment on one hand and limited phenotypic observations on the other hand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1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>
            <a:off x="0" y="2744928"/>
            <a:ext cx="12188825" cy="108008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2852936"/>
            <a:ext cx="12188825" cy="576064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1186" y="6237352"/>
            <a:ext cx="6911417" cy="360000"/>
          </a:xfrm>
        </p:spPr>
        <p:txBody>
          <a:bodyPr wrap="none" anchor="t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09836" y="3933056"/>
            <a:ext cx="6912768" cy="1481807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8447598" y="6237351"/>
            <a:ext cx="3551470" cy="360000"/>
          </a:xfrm>
        </p:spPr>
        <p:txBody>
          <a:bodyPr anchor="t">
            <a:normAutofit/>
          </a:bodyPr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Classification: INTERNAL USE ONLY </a:t>
            </a:r>
          </a:p>
        </p:txBody>
      </p:sp>
      <p:pic>
        <p:nvPicPr>
          <p:cNvPr id="10" name="Bild 9" descr="Syngenta icon-01.png"/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8409" y="0"/>
            <a:ext cx="2772000" cy="5544000"/>
          </a:xfrm>
          <a:prstGeom prst="rect">
            <a:avLst/>
          </a:prstGeom>
        </p:spPr>
      </p:pic>
      <p:pic>
        <p:nvPicPr>
          <p:cNvPr id="4" name="Bild 3" descr="Syngenta logo-ne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167" y="2890757"/>
            <a:ext cx="1440162" cy="51312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1" y="1196753"/>
            <a:ext cx="11377263" cy="4820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7D717-EBD7-4547-9BED-5BE954E6784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05780" y="260648"/>
            <a:ext cx="11377264" cy="719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196753"/>
            <a:ext cx="5472608" cy="4820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7D717-EBD7-4547-9BED-5BE954E6784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05780" y="260648"/>
            <a:ext cx="11377264" cy="719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310436" y="1196753"/>
            <a:ext cx="5472608" cy="4820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34044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1" y="2060848"/>
            <a:ext cx="5472608" cy="3956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7D717-EBD7-4547-9BED-5BE954E6784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310436" y="2060848"/>
            <a:ext cx="5472608" cy="3956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405781" y="1196752"/>
            <a:ext cx="5472608" cy="575394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4"/>
          </p:nvPr>
        </p:nvSpPr>
        <p:spPr>
          <a:xfrm>
            <a:off x="6310436" y="1196752"/>
            <a:ext cx="5472608" cy="575394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860761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7D717-EBD7-4547-9BED-5BE954E6784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7D717-EBD7-4547-9BED-5BE954E6784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5780" y="260648"/>
            <a:ext cx="11377264" cy="71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Titelmasterformat durch Klicken bearbeiten</a:t>
            </a:r>
            <a:endParaRPr lang="en-US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5781" y="1196752"/>
            <a:ext cx="1137726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Textmasterformate durch Klicken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  <a:p>
            <a:pPr lvl="3"/>
            <a:r>
              <a:rPr lang="de-DE" altLang="en-US" dirty="0"/>
              <a:t>Vierte Ebene</a:t>
            </a:r>
          </a:p>
          <a:p>
            <a:pPr lvl="4"/>
            <a:r>
              <a:rPr lang="de-DE" altLang="en-US" dirty="0"/>
              <a:t>Fünfte Ebene</a:t>
            </a:r>
            <a:endParaRPr lang="en-US" alt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7171" y="6381328"/>
            <a:ext cx="767800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09320"/>
            <a:ext cx="12188825" cy="72008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405780" y="6381328"/>
            <a:ext cx="601392" cy="4766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607D717-EBD7-4547-9BED-5BE954E67841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Bild 8" descr="Syngenta logo-01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3310" y="6418524"/>
            <a:ext cx="1134258" cy="404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57" r:id="rId2"/>
    <p:sldLayoutId id="2147484781" r:id="rId3"/>
    <p:sldLayoutId id="2147484782" r:id="rId4"/>
    <p:sldLayoutId id="2147484761" r:id="rId5"/>
    <p:sldLayoutId id="2147484762" r:id="rId6"/>
  </p:sldLayoutIdLst>
  <p:transition>
    <p:wipe dir="r"/>
  </p:transition>
  <p:hf hdr="0" dt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ts val="60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ts val="600"/>
        </a:spcAft>
        <a:buClr>
          <a:schemeClr val="tx2"/>
        </a:buClr>
        <a:buFont typeface="Arial" charset="0"/>
        <a:buChar char="●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ts val="600"/>
        </a:spcAft>
        <a:buClr>
          <a:schemeClr val="tx2"/>
        </a:buClr>
        <a:buFont typeface="Arial" charset="0"/>
        <a:buChar char="-"/>
        <a:defRPr sz="18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ts val="600"/>
        </a:spcAft>
        <a:buClr>
          <a:schemeClr val="tx2"/>
        </a:buClr>
        <a:buChar char="•"/>
        <a:defRPr sz="18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ts val="600"/>
        </a:spcAft>
        <a:buClr>
          <a:schemeClr val="tx2"/>
        </a:buClr>
        <a:buFont typeface="Arial" charset="0"/>
        <a:buChar char="-"/>
        <a:defRPr sz="18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ts val="600"/>
        </a:spcAft>
        <a:buClr>
          <a:schemeClr val="tx2"/>
        </a:buClr>
        <a:buChar char="•"/>
        <a:defRPr sz="18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18" Type="http://schemas.openxmlformats.org/officeDocument/2006/relationships/image" Target="../media/image14.svg"/><Relationship Id="rId26" Type="http://schemas.openxmlformats.org/officeDocument/2006/relationships/image" Target="../media/image36.png"/><Relationship Id="rId3" Type="http://schemas.openxmlformats.org/officeDocument/2006/relationships/image" Target="../media/image27.jpeg"/><Relationship Id="rId21" Type="http://schemas.openxmlformats.org/officeDocument/2006/relationships/image" Target="../media/image15.png"/><Relationship Id="rId7" Type="http://schemas.openxmlformats.org/officeDocument/2006/relationships/image" Target="../media/image12.svg"/><Relationship Id="rId12" Type="http://schemas.openxmlformats.org/officeDocument/2006/relationships/image" Target="../media/image30.png"/><Relationship Id="rId17" Type="http://schemas.openxmlformats.org/officeDocument/2006/relationships/image" Target="../media/image13.png"/><Relationship Id="rId25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29.svg"/><Relationship Id="rId24" Type="http://schemas.openxmlformats.org/officeDocument/2006/relationships/image" Target="../media/image21.png"/><Relationship Id="rId5" Type="http://schemas.openxmlformats.org/officeDocument/2006/relationships/image" Target="../media/image18.svg"/><Relationship Id="rId15" Type="http://schemas.openxmlformats.org/officeDocument/2006/relationships/image" Target="../media/image33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28.png"/><Relationship Id="rId19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4.svg"/><Relationship Id="rId14" Type="http://schemas.openxmlformats.org/officeDocument/2006/relationships/image" Target="../media/image32.svg"/><Relationship Id="rId22" Type="http://schemas.openxmlformats.org/officeDocument/2006/relationships/image" Target="../media/image16.svg"/><Relationship Id="rId27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yngenta.sharepoint.com/sites/cropFactdocuments/SitePages/Crop-Physiology-Service-Documentation.aspx" TargetMode="Externa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911187" y="5949280"/>
            <a:ext cx="6911417" cy="505958"/>
          </a:xfrm>
        </p:spPr>
        <p:txBody>
          <a:bodyPr/>
          <a:lstStyle/>
          <a:p>
            <a:r>
              <a:rPr lang="de-CH" dirty="0"/>
              <a:t>2022-06-05</a:t>
            </a:r>
          </a:p>
          <a:p>
            <a:r>
              <a:rPr lang="de-CH" dirty="0"/>
              <a:t>Contacts: Thomas Galinier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marL="0" lvl="3" indent="0" defTabSz="957239">
              <a:lnSpc>
                <a:spcPct val="100000"/>
              </a:lnSpc>
              <a:spcAft>
                <a:spcPts val="600"/>
              </a:spcAft>
            </a:pPr>
            <a:r>
              <a:rPr lang="de-CH" sz="2800" dirty="0"/>
              <a:t>Crop physiology service of cropFact</a:t>
            </a:r>
            <a:br>
              <a:rPr lang="de-CH" sz="2800" dirty="0"/>
            </a:br>
            <a:br>
              <a:rPr lang="de-CH" sz="2800" dirty="0"/>
            </a:br>
            <a:endParaRPr lang="de-CH" b="0" i="1" dirty="0">
              <a:solidFill>
                <a:schemeClr val="accent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396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7B9643-0A19-446B-8C91-51C3847C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1018774"/>
            <a:ext cx="11377263" cy="4820451"/>
          </a:xfrm>
        </p:spPr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Give access to standard descriptors of Environmental conditions for field crops, globally</a:t>
            </a:r>
          </a:p>
          <a:p>
            <a:r>
              <a:rPr lang="en-US" b="1" dirty="0"/>
              <a:t>Execution options</a:t>
            </a:r>
            <a:r>
              <a:rPr lang="en-US" dirty="0"/>
              <a:t>: Pre-season, in-season, post season</a:t>
            </a:r>
          </a:p>
          <a:p>
            <a:r>
              <a:rPr lang="en-US" b="1" dirty="0"/>
              <a:t>Geographical coverage</a:t>
            </a:r>
            <a:r>
              <a:rPr lang="en-US" dirty="0"/>
              <a:t>: Global</a:t>
            </a:r>
          </a:p>
          <a:p>
            <a:r>
              <a:rPr lang="en-US" b="1" dirty="0"/>
              <a:t>Temporal coverage</a:t>
            </a:r>
            <a:r>
              <a:rPr lang="en-US" dirty="0"/>
              <a:t>: 2000 to 2023</a:t>
            </a:r>
          </a:p>
          <a:p>
            <a:r>
              <a:rPr lang="en-US" b="1" dirty="0"/>
              <a:t>Execution time</a:t>
            </a:r>
            <a:r>
              <a:rPr lang="en-US" dirty="0"/>
              <a:t>: less than 4 seconds per scenario</a:t>
            </a:r>
          </a:p>
          <a:p>
            <a:r>
              <a:rPr lang="en-US" b="1" dirty="0"/>
              <a:t>Supported crops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Corn grain</a:t>
            </a:r>
          </a:p>
          <a:p>
            <a:pPr lvl="1"/>
            <a:r>
              <a:rPr lang="en-US" dirty="0"/>
              <a:t>Corn silage</a:t>
            </a:r>
          </a:p>
          <a:p>
            <a:pPr lvl="1"/>
            <a:r>
              <a:rPr lang="en-US" dirty="0"/>
              <a:t>Soybean</a:t>
            </a:r>
          </a:p>
          <a:p>
            <a:pPr lvl="1"/>
            <a:r>
              <a:rPr lang="en-US" dirty="0"/>
              <a:t>Sunflower</a:t>
            </a:r>
          </a:p>
          <a:p>
            <a:pPr lvl="1"/>
            <a:r>
              <a:rPr lang="en-US" dirty="0"/>
              <a:t>Winter wheat</a:t>
            </a:r>
          </a:p>
          <a:p>
            <a:pPr lvl="1"/>
            <a:r>
              <a:rPr lang="en-US" dirty="0"/>
              <a:t>Winter barley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71CE4-F32D-4D79-B26B-7BFE7B68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301E-36FE-426A-BFE9-CF1F34B86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7D717-EBD7-4547-9BED-5BE954E6784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B9923D-EFAB-4FAB-B9BB-A19E78A6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scope of the Crop physiology of cropFact?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5846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08B3E63F-930C-4527-8441-2FEA2E20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03" y="986676"/>
            <a:ext cx="8485750" cy="2190485"/>
          </a:xfrm>
          <a:prstGeom prst="rect">
            <a:avLst/>
          </a:prstGeom>
        </p:spPr>
      </p:pic>
      <p:sp>
        <p:nvSpPr>
          <p:cNvPr id="154" name="Arrow: Chevron 153">
            <a:extLst>
              <a:ext uri="{FF2B5EF4-FFF2-40B4-BE49-F238E27FC236}">
                <a16:creationId xmlns:a16="http://schemas.microsoft.com/office/drawing/2014/main" id="{C3E9C3A4-3657-4FB5-B158-629DB93C8B6A}"/>
              </a:ext>
            </a:extLst>
          </p:cNvPr>
          <p:cNvSpPr/>
          <p:nvPr/>
        </p:nvSpPr>
        <p:spPr bwMode="auto">
          <a:xfrm>
            <a:off x="10070393" y="2964676"/>
            <a:ext cx="726118" cy="1860122"/>
          </a:xfrm>
          <a:prstGeom prst="chevron">
            <a:avLst>
              <a:gd name="adj" fmla="val 60277"/>
            </a:avLst>
          </a:prstGeom>
          <a:solidFill>
            <a:srgbClr val="AAB4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43963" tIns="143963" rIns="143963" bIns="1439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664" indent="-285664" defTabSz="956976">
              <a:spcAft>
                <a:spcPts val="600"/>
              </a:spcAft>
              <a:buClr>
                <a:srgbClr val="5F7800"/>
              </a:buClr>
              <a:buFont typeface="Arial" charset="0"/>
              <a:buChar char="●"/>
            </a:pPr>
            <a:endParaRPr lang="en-US" sz="1799" kern="0" err="1">
              <a:solidFill>
                <a:srgbClr val="626469"/>
              </a:solid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D4413-CA70-44B5-B07E-B587565669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</a:p>
        </p:txBody>
      </p:sp>
      <p:pic>
        <p:nvPicPr>
          <p:cNvPr id="73" name="Graphic 72" descr="Marker with solid fill">
            <a:extLst>
              <a:ext uri="{FF2B5EF4-FFF2-40B4-BE49-F238E27FC236}">
                <a16:creationId xmlns:a16="http://schemas.microsoft.com/office/drawing/2014/main" id="{BCBDEF68-E1D5-4E87-A6E3-520F0C4A5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9" y="1248198"/>
            <a:ext cx="588038" cy="588038"/>
          </a:xfrm>
          <a:prstGeom prst="rect">
            <a:avLst/>
          </a:prstGeom>
        </p:spPr>
      </p:pic>
      <p:pic>
        <p:nvPicPr>
          <p:cNvPr id="74" name="Graphic 73" descr="Daily calendar with solid fill">
            <a:extLst>
              <a:ext uri="{FF2B5EF4-FFF2-40B4-BE49-F238E27FC236}">
                <a16:creationId xmlns:a16="http://schemas.microsoft.com/office/drawing/2014/main" id="{E9270E24-341A-4EAF-BBA6-B2F801AE9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9" y="1851603"/>
            <a:ext cx="588038" cy="588038"/>
          </a:xfrm>
          <a:prstGeom prst="rect">
            <a:avLst/>
          </a:prstGeom>
        </p:spPr>
      </p:pic>
      <p:pic>
        <p:nvPicPr>
          <p:cNvPr id="75" name="Graphic 74" descr="Arrow: Rotate right outline">
            <a:extLst>
              <a:ext uri="{FF2B5EF4-FFF2-40B4-BE49-F238E27FC236}">
                <a16:creationId xmlns:a16="http://schemas.microsoft.com/office/drawing/2014/main" id="{52E49C22-72C3-41BB-8BAD-6DE2BF23A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503" y="1546890"/>
            <a:ext cx="913924" cy="91392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8AC4388-D119-4210-A061-37E9FE871C13}"/>
              </a:ext>
            </a:extLst>
          </p:cNvPr>
          <p:cNvSpPr txBox="1"/>
          <p:nvPr/>
        </p:nvSpPr>
        <p:spPr>
          <a:xfrm>
            <a:off x="8247014" y="3170220"/>
            <a:ext cx="835587" cy="3849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>
                <a:solidFill>
                  <a:srgbClr val="626469"/>
                </a:solidFill>
              </a:rPr>
              <a:t>Harvest</a:t>
            </a:r>
            <a:endParaRPr lang="fr-FR" b="1" err="1">
              <a:solidFill>
                <a:srgbClr val="626469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FA260A-0A65-46B7-B58D-4DB40924ADAA}"/>
              </a:ext>
            </a:extLst>
          </p:cNvPr>
          <p:cNvSpPr txBox="1"/>
          <p:nvPr/>
        </p:nvSpPr>
        <p:spPr>
          <a:xfrm>
            <a:off x="6495115" y="3162735"/>
            <a:ext cx="1824521" cy="39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Physiological Maturity</a:t>
            </a:r>
          </a:p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R6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A9AD4B-E718-4431-94D6-4C6D4E733CAE}"/>
              </a:ext>
            </a:extLst>
          </p:cNvPr>
          <p:cNvSpPr txBox="1"/>
          <p:nvPr/>
        </p:nvSpPr>
        <p:spPr>
          <a:xfrm>
            <a:off x="1754438" y="3162735"/>
            <a:ext cx="1223497" cy="39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1 Leaves</a:t>
            </a:r>
          </a:p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V1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85A85C-7EB9-4960-B9C9-56ACEB4C6832}"/>
              </a:ext>
            </a:extLst>
          </p:cNvPr>
          <p:cNvSpPr txBox="1"/>
          <p:nvPr/>
        </p:nvSpPr>
        <p:spPr>
          <a:xfrm>
            <a:off x="4072524" y="3162735"/>
            <a:ext cx="1223497" cy="39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Flowering</a:t>
            </a:r>
          </a:p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VT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D7E8F6-2B63-45FD-8806-4011A74B34A2}"/>
              </a:ext>
            </a:extLst>
          </p:cNvPr>
          <p:cNvSpPr txBox="1"/>
          <p:nvPr/>
        </p:nvSpPr>
        <p:spPr>
          <a:xfrm>
            <a:off x="5161842" y="3162735"/>
            <a:ext cx="1660335" cy="39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Fruit Development</a:t>
            </a:r>
          </a:p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R2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3D09E9-3422-4265-910B-9C9DE23013E9}"/>
              </a:ext>
            </a:extLst>
          </p:cNvPr>
          <p:cNvSpPr/>
          <p:nvPr/>
        </p:nvSpPr>
        <p:spPr>
          <a:xfrm>
            <a:off x="2732369" y="3162735"/>
            <a:ext cx="1517493" cy="399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Floral Initiation</a:t>
            </a:r>
          </a:p>
          <a:p>
            <a:pPr algn="ctr"/>
            <a:r>
              <a:rPr lang="en-US" b="1">
                <a:solidFill>
                  <a:srgbClr val="626469"/>
                </a:solidFill>
                <a:latin typeface="Arial"/>
              </a:rPr>
              <a:t>V6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21BCDA-C4D2-4DAD-BA5A-EDA86A231FE3}"/>
              </a:ext>
            </a:extLst>
          </p:cNvPr>
          <p:cNvSpPr txBox="1"/>
          <p:nvPr/>
        </p:nvSpPr>
        <p:spPr>
          <a:xfrm>
            <a:off x="1091453" y="3177162"/>
            <a:ext cx="693759" cy="3710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>
                <a:solidFill>
                  <a:srgbClr val="626469"/>
                </a:solidFill>
              </a:rPr>
              <a:t>Sowing</a:t>
            </a:r>
            <a:endParaRPr lang="fr-FR" b="1" err="1">
              <a:solidFill>
                <a:srgbClr val="626469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B25365-9387-4C12-B7DF-6AC49382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71" y="252813"/>
            <a:ext cx="11644197" cy="719809"/>
          </a:xfrm>
        </p:spPr>
        <p:txBody>
          <a:bodyPr/>
          <a:lstStyle/>
          <a:p>
            <a:r>
              <a:rPr lang="en-US" b="0" dirty="0">
                <a:solidFill>
                  <a:schemeClr val="bg2"/>
                </a:solidFill>
              </a:rPr>
              <a:t>crop</a:t>
            </a:r>
            <a:r>
              <a:rPr lang="en-US" dirty="0">
                <a:solidFill>
                  <a:schemeClr val="accent3"/>
                </a:solidFill>
              </a:rPr>
              <a:t>Fact</a:t>
            </a:r>
            <a:r>
              <a:rPr lang="en-US" dirty="0"/>
              <a:t> – 3 services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295A47-DDE9-4160-A91B-54A374AE05A0}"/>
              </a:ext>
            </a:extLst>
          </p:cNvPr>
          <p:cNvCxnSpPr>
            <a:cxnSpLocks/>
          </p:cNvCxnSpPr>
          <p:nvPr/>
        </p:nvCxnSpPr>
        <p:spPr bwMode="auto">
          <a:xfrm>
            <a:off x="2378421" y="4010779"/>
            <a:ext cx="0" cy="1819413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B40FD3-3D82-461B-8265-21BA5B0D30AF}"/>
              </a:ext>
            </a:extLst>
          </p:cNvPr>
          <p:cNvCxnSpPr>
            <a:cxnSpLocks/>
          </p:cNvCxnSpPr>
          <p:nvPr/>
        </p:nvCxnSpPr>
        <p:spPr bwMode="auto">
          <a:xfrm>
            <a:off x="7413990" y="4033875"/>
            <a:ext cx="0" cy="1819413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4F3AE3-48E8-4F60-B728-C0DD903F119D}"/>
              </a:ext>
            </a:extLst>
          </p:cNvPr>
          <p:cNvCxnSpPr>
            <a:cxnSpLocks/>
          </p:cNvCxnSpPr>
          <p:nvPr/>
        </p:nvCxnSpPr>
        <p:spPr bwMode="auto">
          <a:xfrm>
            <a:off x="6051620" y="4033875"/>
            <a:ext cx="0" cy="1819413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B0CF08-18B5-4777-9C72-9B34CEFFD4D2}"/>
              </a:ext>
            </a:extLst>
          </p:cNvPr>
          <p:cNvCxnSpPr>
            <a:cxnSpLocks/>
          </p:cNvCxnSpPr>
          <p:nvPr/>
        </p:nvCxnSpPr>
        <p:spPr bwMode="auto">
          <a:xfrm>
            <a:off x="4699493" y="4033875"/>
            <a:ext cx="0" cy="1819413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06CE85-469E-4F84-B8ED-F35DF059BE24}"/>
              </a:ext>
            </a:extLst>
          </p:cNvPr>
          <p:cNvCxnSpPr>
            <a:cxnSpLocks/>
          </p:cNvCxnSpPr>
          <p:nvPr/>
        </p:nvCxnSpPr>
        <p:spPr bwMode="auto">
          <a:xfrm>
            <a:off x="3519086" y="4033876"/>
            <a:ext cx="0" cy="1819413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4FFE053-9FAC-40D0-9D3C-875B287EA292}"/>
              </a:ext>
            </a:extLst>
          </p:cNvPr>
          <p:cNvGrpSpPr/>
          <p:nvPr/>
        </p:nvGrpSpPr>
        <p:grpSpPr>
          <a:xfrm>
            <a:off x="2530606" y="4493960"/>
            <a:ext cx="913696" cy="848085"/>
            <a:chOff x="1495114" y="4842019"/>
            <a:chExt cx="867205" cy="834500"/>
          </a:xfrm>
        </p:grpSpPr>
        <p:pic>
          <p:nvPicPr>
            <p:cNvPr id="109" name="Graphic 108" descr="Water outline">
              <a:extLst>
                <a:ext uri="{FF2B5EF4-FFF2-40B4-BE49-F238E27FC236}">
                  <a16:creationId xmlns:a16="http://schemas.microsoft.com/office/drawing/2014/main" id="{2DFABCD1-18B0-4F78-8784-EA67E938E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6201" y="4877183"/>
              <a:ext cx="309175" cy="309175"/>
            </a:xfrm>
            <a:prstGeom prst="rect">
              <a:avLst/>
            </a:prstGeom>
          </p:spPr>
        </p:pic>
        <p:pic>
          <p:nvPicPr>
            <p:cNvPr id="110" name="Graphic 109" descr="Thermometer outline">
              <a:extLst>
                <a:ext uri="{FF2B5EF4-FFF2-40B4-BE49-F238E27FC236}">
                  <a16:creationId xmlns:a16="http://schemas.microsoft.com/office/drawing/2014/main" id="{769708CF-1450-4888-8890-C2D0642E4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76506" y="4842019"/>
              <a:ext cx="379504" cy="379504"/>
            </a:xfrm>
            <a:prstGeom prst="rect">
              <a:avLst/>
            </a:prstGeom>
          </p:spPr>
        </p:pic>
        <p:pic>
          <p:nvPicPr>
            <p:cNvPr id="111" name="Graphic 110" descr="Windy outline">
              <a:extLst>
                <a:ext uri="{FF2B5EF4-FFF2-40B4-BE49-F238E27FC236}">
                  <a16:creationId xmlns:a16="http://schemas.microsoft.com/office/drawing/2014/main" id="{6936FAE5-91F3-4E27-98EF-B9987F4E0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5114" y="5300281"/>
              <a:ext cx="376238" cy="376238"/>
            </a:xfrm>
            <a:prstGeom prst="rect">
              <a:avLst/>
            </a:prstGeom>
          </p:spPr>
        </p:pic>
        <p:pic>
          <p:nvPicPr>
            <p:cNvPr id="112" name="Graphic 111" descr="Sun outline">
              <a:extLst>
                <a:ext uri="{FF2B5EF4-FFF2-40B4-BE49-F238E27FC236}">
                  <a16:creationId xmlns:a16="http://schemas.microsoft.com/office/drawing/2014/main" id="{C2C47C34-2FF8-4E24-8C8E-237FC918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6081" y="5300281"/>
              <a:ext cx="376238" cy="376238"/>
            </a:xfrm>
            <a:prstGeom prst="rect">
              <a:avLst/>
            </a:prstGeom>
          </p:spPr>
        </p:pic>
      </p:grpSp>
      <p:pic>
        <p:nvPicPr>
          <p:cNvPr id="123" name="Graphic 122" descr="Plant outline">
            <a:extLst>
              <a:ext uri="{FF2B5EF4-FFF2-40B4-BE49-F238E27FC236}">
                <a16:creationId xmlns:a16="http://schemas.microsoft.com/office/drawing/2014/main" id="{92EDB2B9-CBAE-4541-98DB-E0547EE6D46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48525" y="4202999"/>
            <a:ext cx="557383" cy="557383"/>
          </a:xfrm>
          <a:prstGeom prst="rect">
            <a:avLst/>
          </a:prstGeom>
        </p:spPr>
      </p:pic>
      <p:pic>
        <p:nvPicPr>
          <p:cNvPr id="124" name="Graphic 123" descr="Gauge outline">
            <a:extLst>
              <a:ext uri="{FF2B5EF4-FFF2-40B4-BE49-F238E27FC236}">
                <a16:creationId xmlns:a16="http://schemas.microsoft.com/office/drawing/2014/main" id="{300FB8D9-4321-4942-B5ED-9FEFF0B6E46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05472" y="5043777"/>
            <a:ext cx="557383" cy="557383"/>
          </a:xfrm>
          <a:prstGeom prst="rect">
            <a:avLst/>
          </a:prstGeom>
        </p:spPr>
      </p:pic>
      <p:pic>
        <p:nvPicPr>
          <p:cNvPr id="8" name="Graphic 7" descr="Partial sun outline">
            <a:extLst>
              <a:ext uri="{FF2B5EF4-FFF2-40B4-BE49-F238E27FC236}">
                <a16:creationId xmlns:a16="http://schemas.microsoft.com/office/drawing/2014/main" id="{DCC13EC7-FBFB-41F5-9DC9-936C81E613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957207" y="3203564"/>
            <a:ext cx="914162" cy="914162"/>
          </a:xfrm>
          <a:prstGeom prst="rect">
            <a:avLst/>
          </a:prstGeom>
        </p:spPr>
      </p:pic>
      <p:pic>
        <p:nvPicPr>
          <p:cNvPr id="10" name="Graphic 9" descr="Tag outline">
            <a:extLst>
              <a:ext uri="{FF2B5EF4-FFF2-40B4-BE49-F238E27FC236}">
                <a16:creationId xmlns:a16="http://schemas.microsoft.com/office/drawing/2014/main" id="{F301675C-1A80-422A-A036-F862C72168C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214092" y="3929744"/>
            <a:ext cx="914162" cy="914162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FD9EE72-9679-4EE3-9218-45003A03085C}"/>
              </a:ext>
            </a:extLst>
          </p:cNvPr>
          <p:cNvGrpSpPr/>
          <p:nvPr/>
        </p:nvGrpSpPr>
        <p:grpSpPr>
          <a:xfrm>
            <a:off x="4938264" y="4493960"/>
            <a:ext cx="913696" cy="848085"/>
            <a:chOff x="1495114" y="4842019"/>
            <a:chExt cx="867205" cy="834500"/>
          </a:xfrm>
        </p:grpSpPr>
        <p:pic>
          <p:nvPicPr>
            <p:cNvPr id="130" name="Graphic 129" descr="Water outline">
              <a:extLst>
                <a:ext uri="{FF2B5EF4-FFF2-40B4-BE49-F238E27FC236}">
                  <a16:creationId xmlns:a16="http://schemas.microsoft.com/office/drawing/2014/main" id="{ACAE8B5B-34EC-4C61-BAFF-70E5AABEA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6201" y="4877183"/>
              <a:ext cx="309175" cy="309175"/>
            </a:xfrm>
            <a:prstGeom prst="rect">
              <a:avLst/>
            </a:prstGeom>
          </p:spPr>
        </p:pic>
        <p:pic>
          <p:nvPicPr>
            <p:cNvPr id="131" name="Graphic 130" descr="Thermometer outline">
              <a:extLst>
                <a:ext uri="{FF2B5EF4-FFF2-40B4-BE49-F238E27FC236}">
                  <a16:creationId xmlns:a16="http://schemas.microsoft.com/office/drawing/2014/main" id="{37FD30E1-C151-4CDA-9AE3-B88079F8C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76506" y="4842019"/>
              <a:ext cx="379504" cy="379504"/>
            </a:xfrm>
            <a:prstGeom prst="rect">
              <a:avLst/>
            </a:prstGeom>
          </p:spPr>
        </p:pic>
        <p:pic>
          <p:nvPicPr>
            <p:cNvPr id="132" name="Graphic 131" descr="Windy outline">
              <a:extLst>
                <a:ext uri="{FF2B5EF4-FFF2-40B4-BE49-F238E27FC236}">
                  <a16:creationId xmlns:a16="http://schemas.microsoft.com/office/drawing/2014/main" id="{EB1B6514-E53E-4FE3-9491-4FCBF6CB0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5114" y="5300281"/>
              <a:ext cx="376238" cy="376238"/>
            </a:xfrm>
            <a:prstGeom prst="rect">
              <a:avLst/>
            </a:prstGeom>
          </p:spPr>
        </p:pic>
        <p:pic>
          <p:nvPicPr>
            <p:cNvPr id="133" name="Graphic 132" descr="Sun outline">
              <a:extLst>
                <a:ext uri="{FF2B5EF4-FFF2-40B4-BE49-F238E27FC236}">
                  <a16:creationId xmlns:a16="http://schemas.microsoft.com/office/drawing/2014/main" id="{FE75ED62-1475-4699-989E-804D4CC6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6081" y="5300281"/>
              <a:ext cx="376238" cy="376238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A8D02BF-A19A-4A5A-92A1-54F6298A9183}"/>
              </a:ext>
            </a:extLst>
          </p:cNvPr>
          <p:cNvGrpSpPr/>
          <p:nvPr/>
        </p:nvGrpSpPr>
        <p:grpSpPr>
          <a:xfrm>
            <a:off x="3671692" y="4493960"/>
            <a:ext cx="913696" cy="848085"/>
            <a:chOff x="1495114" y="4842019"/>
            <a:chExt cx="867205" cy="834500"/>
          </a:xfrm>
        </p:grpSpPr>
        <p:pic>
          <p:nvPicPr>
            <p:cNvPr id="135" name="Graphic 134" descr="Water outline">
              <a:extLst>
                <a:ext uri="{FF2B5EF4-FFF2-40B4-BE49-F238E27FC236}">
                  <a16:creationId xmlns:a16="http://schemas.microsoft.com/office/drawing/2014/main" id="{2378A5A0-46E2-44C6-AC4C-9EDD78A31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6201" y="4877183"/>
              <a:ext cx="309175" cy="309175"/>
            </a:xfrm>
            <a:prstGeom prst="rect">
              <a:avLst/>
            </a:prstGeom>
          </p:spPr>
        </p:pic>
        <p:pic>
          <p:nvPicPr>
            <p:cNvPr id="136" name="Graphic 135" descr="Thermometer outline">
              <a:extLst>
                <a:ext uri="{FF2B5EF4-FFF2-40B4-BE49-F238E27FC236}">
                  <a16:creationId xmlns:a16="http://schemas.microsoft.com/office/drawing/2014/main" id="{F0931AA9-F427-4C44-A48C-2FD57BB8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76506" y="4842019"/>
              <a:ext cx="379504" cy="379504"/>
            </a:xfrm>
            <a:prstGeom prst="rect">
              <a:avLst/>
            </a:prstGeom>
          </p:spPr>
        </p:pic>
        <p:pic>
          <p:nvPicPr>
            <p:cNvPr id="137" name="Graphic 136" descr="Windy outline">
              <a:extLst>
                <a:ext uri="{FF2B5EF4-FFF2-40B4-BE49-F238E27FC236}">
                  <a16:creationId xmlns:a16="http://schemas.microsoft.com/office/drawing/2014/main" id="{15206615-1746-43EB-9FD2-6EC154D2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5114" y="5300281"/>
              <a:ext cx="376238" cy="376238"/>
            </a:xfrm>
            <a:prstGeom prst="rect">
              <a:avLst/>
            </a:prstGeom>
          </p:spPr>
        </p:pic>
        <p:pic>
          <p:nvPicPr>
            <p:cNvPr id="138" name="Graphic 137" descr="Sun outline">
              <a:extLst>
                <a:ext uri="{FF2B5EF4-FFF2-40B4-BE49-F238E27FC236}">
                  <a16:creationId xmlns:a16="http://schemas.microsoft.com/office/drawing/2014/main" id="{5BE23DDC-300B-47C7-84B8-ACCA7BD9D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6081" y="5300281"/>
              <a:ext cx="376238" cy="376238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AA8E266-587E-43E1-8DAD-4C3453E4DDA7}"/>
              </a:ext>
            </a:extLst>
          </p:cNvPr>
          <p:cNvGrpSpPr/>
          <p:nvPr/>
        </p:nvGrpSpPr>
        <p:grpSpPr>
          <a:xfrm>
            <a:off x="1325105" y="4493960"/>
            <a:ext cx="913696" cy="848085"/>
            <a:chOff x="1495114" y="4842019"/>
            <a:chExt cx="867205" cy="834500"/>
          </a:xfrm>
        </p:grpSpPr>
        <p:pic>
          <p:nvPicPr>
            <p:cNvPr id="140" name="Graphic 139" descr="Water outline">
              <a:extLst>
                <a:ext uri="{FF2B5EF4-FFF2-40B4-BE49-F238E27FC236}">
                  <a16:creationId xmlns:a16="http://schemas.microsoft.com/office/drawing/2014/main" id="{92660959-D39C-453C-9FCD-D0CEA6281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6201" y="4877183"/>
              <a:ext cx="309175" cy="309175"/>
            </a:xfrm>
            <a:prstGeom prst="rect">
              <a:avLst/>
            </a:prstGeom>
          </p:spPr>
        </p:pic>
        <p:pic>
          <p:nvPicPr>
            <p:cNvPr id="141" name="Graphic 140" descr="Thermometer outline">
              <a:extLst>
                <a:ext uri="{FF2B5EF4-FFF2-40B4-BE49-F238E27FC236}">
                  <a16:creationId xmlns:a16="http://schemas.microsoft.com/office/drawing/2014/main" id="{CC0249D3-BF4D-4B51-BB73-7B285546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76506" y="4842019"/>
              <a:ext cx="379504" cy="379504"/>
            </a:xfrm>
            <a:prstGeom prst="rect">
              <a:avLst/>
            </a:prstGeom>
          </p:spPr>
        </p:pic>
        <p:pic>
          <p:nvPicPr>
            <p:cNvPr id="142" name="Graphic 141" descr="Windy outline">
              <a:extLst>
                <a:ext uri="{FF2B5EF4-FFF2-40B4-BE49-F238E27FC236}">
                  <a16:creationId xmlns:a16="http://schemas.microsoft.com/office/drawing/2014/main" id="{0CE4382F-B417-4CF4-B1C8-34514B5C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5114" y="5300281"/>
              <a:ext cx="376238" cy="376238"/>
            </a:xfrm>
            <a:prstGeom prst="rect">
              <a:avLst/>
            </a:prstGeom>
          </p:spPr>
        </p:pic>
        <p:pic>
          <p:nvPicPr>
            <p:cNvPr id="143" name="Graphic 142" descr="Sun outline">
              <a:extLst>
                <a:ext uri="{FF2B5EF4-FFF2-40B4-BE49-F238E27FC236}">
                  <a16:creationId xmlns:a16="http://schemas.microsoft.com/office/drawing/2014/main" id="{2F4383B5-2163-4290-9DCB-A3EC12B6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6081" y="5300281"/>
              <a:ext cx="376238" cy="376238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DC13F7B-187E-4F73-9362-2882671E4C2A}"/>
              </a:ext>
            </a:extLst>
          </p:cNvPr>
          <p:cNvGrpSpPr/>
          <p:nvPr/>
        </p:nvGrpSpPr>
        <p:grpSpPr>
          <a:xfrm>
            <a:off x="6275958" y="4493960"/>
            <a:ext cx="913696" cy="848085"/>
            <a:chOff x="1495114" y="4842019"/>
            <a:chExt cx="867205" cy="834500"/>
          </a:xfrm>
        </p:grpSpPr>
        <p:pic>
          <p:nvPicPr>
            <p:cNvPr id="145" name="Graphic 144" descr="Water outline">
              <a:extLst>
                <a:ext uri="{FF2B5EF4-FFF2-40B4-BE49-F238E27FC236}">
                  <a16:creationId xmlns:a16="http://schemas.microsoft.com/office/drawing/2014/main" id="{0746FE12-8A66-42E3-9507-A5D582E08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6201" y="4877183"/>
              <a:ext cx="309175" cy="309175"/>
            </a:xfrm>
            <a:prstGeom prst="rect">
              <a:avLst/>
            </a:prstGeom>
          </p:spPr>
        </p:pic>
        <p:pic>
          <p:nvPicPr>
            <p:cNvPr id="146" name="Graphic 145" descr="Thermometer outline">
              <a:extLst>
                <a:ext uri="{FF2B5EF4-FFF2-40B4-BE49-F238E27FC236}">
                  <a16:creationId xmlns:a16="http://schemas.microsoft.com/office/drawing/2014/main" id="{B7A81898-6F08-44C7-BD8C-F94B2EE97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76506" y="4842019"/>
              <a:ext cx="379504" cy="379504"/>
            </a:xfrm>
            <a:prstGeom prst="rect">
              <a:avLst/>
            </a:prstGeom>
          </p:spPr>
        </p:pic>
        <p:pic>
          <p:nvPicPr>
            <p:cNvPr id="147" name="Graphic 146" descr="Windy outline">
              <a:extLst>
                <a:ext uri="{FF2B5EF4-FFF2-40B4-BE49-F238E27FC236}">
                  <a16:creationId xmlns:a16="http://schemas.microsoft.com/office/drawing/2014/main" id="{1DB52D89-5CE3-4348-96BF-28CAA46EC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5114" y="5300281"/>
              <a:ext cx="376238" cy="376238"/>
            </a:xfrm>
            <a:prstGeom prst="rect">
              <a:avLst/>
            </a:prstGeom>
          </p:spPr>
        </p:pic>
        <p:pic>
          <p:nvPicPr>
            <p:cNvPr id="148" name="Graphic 147" descr="Sun outline">
              <a:extLst>
                <a:ext uri="{FF2B5EF4-FFF2-40B4-BE49-F238E27FC236}">
                  <a16:creationId xmlns:a16="http://schemas.microsoft.com/office/drawing/2014/main" id="{8F0CE6D1-4833-4504-8226-008EA03F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6081" y="5300281"/>
              <a:ext cx="376238" cy="376238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07A13C5-48C1-400A-A4DA-156F5F7EF566}"/>
              </a:ext>
            </a:extLst>
          </p:cNvPr>
          <p:cNvGrpSpPr/>
          <p:nvPr/>
        </p:nvGrpSpPr>
        <p:grpSpPr>
          <a:xfrm>
            <a:off x="7632911" y="4493960"/>
            <a:ext cx="913696" cy="848085"/>
            <a:chOff x="1495114" y="4842019"/>
            <a:chExt cx="867205" cy="834500"/>
          </a:xfrm>
        </p:grpSpPr>
        <p:pic>
          <p:nvPicPr>
            <p:cNvPr id="150" name="Graphic 149" descr="Water outline">
              <a:extLst>
                <a:ext uri="{FF2B5EF4-FFF2-40B4-BE49-F238E27FC236}">
                  <a16:creationId xmlns:a16="http://schemas.microsoft.com/office/drawing/2014/main" id="{6182C893-68F4-432D-8887-2139BFE20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6201" y="4877183"/>
              <a:ext cx="309175" cy="309175"/>
            </a:xfrm>
            <a:prstGeom prst="rect">
              <a:avLst/>
            </a:prstGeom>
          </p:spPr>
        </p:pic>
        <p:pic>
          <p:nvPicPr>
            <p:cNvPr id="151" name="Graphic 150" descr="Thermometer outline">
              <a:extLst>
                <a:ext uri="{FF2B5EF4-FFF2-40B4-BE49-F238E27FC236}">
                  <a16:creationId xmlns:a16="http://schemas.microsoft.com/office/drawing/2014/main" id="{9CA0698C-A47F-44D1-938A-E35275B57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76506" y="4842019"/>
              <a:ext cx="379504" cy="379504"/>
            </a:xfrm>
            <a:prstGeom prst="rect">
              <a:avLst/>
            </a:prstGeom>
          </p:spPr>
        </p:pic>
        <p:pic>
          <p:nvPicPr>
            <p:cNvPr id="152" name="Graphic 151" descr="Windy outline">
              <a:extLst>
                <a:ext uri="{FF2B5EF4-FFF2-40B4-BE49-F238E27FC236}">
                  <a16:creationId xmlns:a16="http://schemas.microsoft.com/office/drawing/2014/main" id="{17F376D1-1E17-4245-A6C3-439629419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5114" y="5300281"/>
              <a:ext cx="376238" cy="376238"/>
            </a:xfrm>
            <a:prstGeom prst="rect">
              <a:avLst/>
            </a:prstGeom>
          </p:spPr>
        </p:pic>
        <p:pic>
          <p:nvPicPr>
            <p:cNvPr id="153" name="Graphic 152" descr="Sun outline">
              <a:extLst>
                <a:ext uri="{FF2B5EF4-FFF2-40B4-BE49-F238E27FC236}">
                  <a16:creationId xmlns:a16="http://schemas.microsoft.com/office/drawing/2014/main" id="{A5E9D081-AA8C-45EB-9BA1-02C232C6E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6081" y="5300281"/>
              <a:ext cx="376238" cy="376238"/>
            </a:xfrm>
            <a:prstGeom prst="rect">
              <a:avLst/>
            </a:prstGeom>
          </p:spPr>
        </p:pic>
      </p:grp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7E265ED-8B8D-41A9-B879-A904F9B70803}"/>
              </a:ext>
            </a:extLst>
          </p:cNvPr>
          <p:cNvSpPr/>
          <p:nvPr/>
        </p:nvSpPr>
        <p:spPr bwMode="auto">
          <a:xfrm>
            <a:off x="8754756" y="4449260"/>
            <a:ext cx="567543" cy="994360"/>
          </a:xfrm>
          <a:prstGeom prst="chevron">
            <a:avLst>
              <a:gd name="adj" fmla="val 58993"/>
            </a:avLst>
          </a:prstGeom>
          <a:solidFill>
            <a:srgbClr val="AAB400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43963" tIns="143963" rIns="143963" bIns="1439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664" indent="-285664" defTabSz="956976">
              <a:spcAft>
                <a:spcPts val="600"/>
              </a:spcAft>
              <a:buClr>
                <a:srgbClr val="5F7800"/>
              </a:buClr>
              <a:buFont typeface="Arial" charset="0"/>
              <a:buChar char="●"/>
            </a:pPr>
            <a:endParaRPr lang="en-US" sz="1799" kern="0" err="1">
              <a:solidFill>
                <a:srgbClr val="626469"/>
              </a:solidFill>
              <a:latin typeface="Arial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E17CFC-721D-448B-950E-ED7C83831E34}"/>
              </a:ext>
            </a:extLst>
          </p:cNvPr>
          <p:cNvSpPr txBox="1"/>
          <p:nvPr/>
        </p:nvSpPr>
        <p:spPr>
          <a:xfrm>
            <a:off x="-20809" y="4690857"/>
            <a:ext cx="1239140" cy="5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1">
                <a:solidFill>
                  <a:srgbClr val="626469"/>
                </a:solidFill>
              </a:rPr>
              <a:t>Stress indicators</a:t>
            </a:r>
            <a:endParaRPr lang="fr-FR" sz="1400" b="1" err="1">
              <a:solidFill>
                <a:srgbClr val="62646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CEDE5-0327-48D4-8D5A-4400CC8404C5}"/>
              </a:ext>
            </a:extLst>
          </p:cNvPr>
          <p:cNvSpPr txBox="1"/>
          <p:nvPr/>
        </p:nvSpPr>
        <p:spPr>
          <a:xfrm>
            <a:off x="10565064" y="4813234"/>
            <a:ext cx="1533404" cy="5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1">
                <a:solidFill>
                  <a:srgbClr val="626469"/>
                </a:solidFill>
              </a:rPr>
              <a:t>Environment Type</a:t>
            </a:r>
            <a:endParaRPr lang="fr-FR" sz="1400" b="1" err="1">
              <a:solidFill>
                <a:srgbClr val="626469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91CBF0-C52D-48CD-BE11-31F2A24587FD}"/>
              </a:ext>
            </a:extLst>
          </p:cNvPr>
          <p:cNvSpPr/>
          <p:nvPr/>
        </p:nvSpPr>
        <p:spPr bwMode="auto">
          <a:xfrm>
            <a:off x="837829" y="980644"/>
            <a:ext cx="9209216" cy="2689236"/>
          </a:xfrm>
          <a:prstGeom prst="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defTabSz="957263">
              <a:spcAft>
                <a:spcPts val="600"/>
              </a:spcAft>
              <a:buClr>
                <a:srgbClr val="5F7800"/>
              </a:buClr>
              <a:buFont typeface="Arial" charset="0"/>
              <a:buChar char="●"/>
            </a:pPr>
            <a:endParaRPr lang="en-US" sz="1800" kern="0" err="1">
              <a:solidFill>
                <a:srgbClr val="626469"/>
              </a:solidFill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515340-424F-4DA4-AF6A-C4D422B6C9BC}"/>
              </a:ext>
            </a:extLst>
          </p:cNvPr>
          <p:cNvSpPr txBox="1"/>
          <p:nvPr/>
        </p:nvSpPr>
        <p:spPr bwMode="auto">
          <a:xfrm>
            <a:off x="7666074" y="983883"/>
            <a:ext cx="2548810" cy="36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57263">
              <a:spcAft>
                <a:spcPts val="600"/>
              </a:spcAft>
              <a:buClr>
                <a:srgbClr val="5F7800"/>
              </a:buClr>
            </a:pPr>
            <a:r>
              <a:rPr lang="en-US" sz="1800" kern="0" dirty="0">
                <a:solidFill>
                  <a:schemeClr val="accent3"/>
                </a:solidFill>
                <a:latin typeface="Arial"/>
              </a:rPr>
              <a:t>Crop calendar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88A67E-08ED-497B-9D73-C2B1E4942100}"/>
              </a:ext>
            </a:extLst>
          </p:cNvPr>
          <p:cNvSpPr/>
          <p:nvPr/>
        </p:nvSpPr>
        <p:spPr bwMode="auto">
          <a:xfrm>
            <a:off x="88795" y="3912008"/>
            <a:ext cx="9966057" cy="2206143"/>
          </a:xfrm>
          <a:prstGeom prst="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defTabSz="957263">
              <a:spcAft>
                <a:spcPts val="600"/>
              </a:spcAft>
              <a:buClr>
                <a:srgbClr val="5F7800"/>
              </a:buClr>
              <a:buFont typeface="Arial" charset="0"/>
              <a:buChar char="●"/>
            </a:pPr>
            <a:endParaRPr lang="en-US" sz="1800" kern="0" err="1">
              <a:solidFill>
                <a:srgbClr val="626469"/>
              </a:solidFill>
              <a:latin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15B707-5BCE-42FB-B829-DA3B29E1F39B}"/>
              </a:ext>
            </a:extLst>
          </p:cNvPr>
          <p:cNvSpPr txBox="1"/>
          <p:nvPr/>
        </p:nvSpPr>
        <p:spPr bwMode="auto">
          <a:xfrm>
            <a:off x="7498234" y="5754471"/>
            <a:ext cx="2548810" cy="36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57263">
              <a:spcAft>
                <a:spcPts val="600"/>
              </a:spcAft>
              <a:buClr>
                <a:srgbClr val="5F7800"/>
              </a:buClr>
            </a:pPr>
            <a:r>
              <a:rPr lang="en-US" sz="1800" kern="0">
                <a:solidFill>
                  <a:schemeClr val="accent3"/>
                </a:solidFill>
                <a:latin typeface="Arial"/>
              </a:rPr>
              <a:t>Crop Physiology 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2ED56E-2AF5-4FD1-AEB6-B5A3DFE19FC3}"/>
              </a:ext>
            </a:extLst>
          </p:cNvPr>
          <p:cNvSpPr/>
          <p:nvPr/>
        </p:nvSpPr>
        <p:spPr bwMode="auto">
          <a:xfrm>
            <a:off x="10213438" y="980645"/>
            <a:ext cx="1842761" cy="5137506"/>
          </a:xfrm>
          <a:prstGeom prst="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defTabSz="957263">
              <a:spcAft>
                <a:spcPts val="600"/>
              </a:spcAft>
              <a:buClr>
                <a:srgbClr val="5F7800"/>
              </a:buClr>
              <a:buFont typeface="Arial" charset="0"/>
              <a:buChar char="●"/>
            </a:pPr>
            <a:endParaRPr lang="en-US" sz="1800" kern="0" err="1">
              <a:solidFill>
                <a:srgbClr val="626469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5F7938-F05C-4D47-A725-EFFEDF8468CB}"/>
              </a:ext>
            </a:extLst>
          </p:cNvPr>
          <p:cNvSpPr txBox="1"/>
          <p:nvPr/>
        </p:nvSpPr>
        <p:spPr bwMode="auto">
          <a:xfrm>
            <a:off x="10350935" y="1017225"/>
            <a:ext cx="1738964" cy="100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57263">
              <a:spcAft>
                <a:spcPts val="600"/>
              </a:spcAft>
              <a:buClr>
                <a:srgbClr val="5F7800"/>
              </a:buClr>
            </a:pPr>
            <a:r>
              <a:rPr lang="en-US" sz="1800" kern="0">
                <a:solidFill>
                  <a:schemeClr val="accent3"/>
                </a:solidFill>
                <a:latin typeface="Arial"/>
              </a:rPr>
              <a:t>Environmental classification </a:t>
            </a:r>
            <a:br>
              <a:rPr lang="en-US" sz="1800" kern="0">
                <a:solidFill>
                  <a:schemeClr val="accent3"/>
                </a:solidFill>
                <a:latin typeface="Arial"/>
              </a:rPr>
            </a:br>
            <a:r>
              <a:rPr lang="en-US" sz="1800" kern="0">
                <a:solidFill>
                  <a:schemeClr val="accent3"/>
                </a:solidFill>
                <a:latin typeface="Arial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9019404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F720-3FEB-406E-9BDB-BE9E3D9A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3" y="188640"/>
            <a:ext cx="11268314" cy="812588"/>
          </a:xfrm>
        </p:spPr>
        <p:txBody>
          <a:bodyPr/>
          <a:lstStyle/>
          <a:p>
            <a:r>
              <a:rPr lang="en-US" b="0" err="1">
                <a:solidFill>
                  <a:srgbClr val="FFB400"/>
                </a:solidFill>
              </a:rPr>
              <a:t>crop</a:t>
            </a:r>
            <a:r>
              <a:rPr lang="en-US" err="1">
                <a:solidFill>
                  <a:srgbClr val="EB8200"/>
                </a:solidFill>
              </a:rPr>
              <a:t>Fact</a:t>
            </a:r>
            <a:r>
              <a:rPr lang="en-US">
                <a:solidFill>
                  <a:srgbClr val="EB8200"/>
                </a:solidFill>
              </a:rPr>
              <a:t> </a:t>
            </a:r>
            <a:r>
              <a:rPr lang="en-US"/>
              <a:t>Crop Physiology service overview</a:t>
            </a:r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3D2FE-A3D7-45EB-9999-A64F88682F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1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41325" algn="l"/>
              </a:tabLst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Classification: INTERNAL USE ONLY</a:t>
            </a:r>
          </a:p>
        </p:txBody>
      </p:sp>
      <p:pic>
        <p:nvPicPr>
          <p:cNvPr id="5" name="Picture 4" descr="Close-up of a field of green grass&#10;&#10;Description automatically generated with medium confidence">
            <a:extLst>
              <a:ext uri="{FF2B5EF4-FFF2-40B4-BE49-F238E27FC236}">
                <a16:creationId xmlns:a16="http://schemas.microsoft.com/office/drawing/2014/main" id="{2397F1FE-48A0-4C7F-9860-0E6278209F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3" y="794161"/>
            <a:ext cx="7831775" cy="5200220"/>
          </a:xfrm>
          <a:prstGeom prst="rect">
            <a:avLst/>
          </a:prstGeom>
        </p:spPr>
      </p:pic>
      <p:grpSp>
        <p:nvGrpSpPr>
          <p:cNvPr id="37" name="Group 3">
            <a:extLst>
              <a:ext uri="{FF2B5EF4-FFF2-40B4-BE49-F238E27FC236}">
                <a16:creationId xmlns:a16="http://schemas.microsoft.com/office/drawing/2014/main" id="{7AA9EA47-A5A9-4EC4-BEFB-2456AAA91371}"/>
              </a:ext>
            </a:extLst>
          </p:cNvPr>
          <p:cNvGrpSpPr/>
          <p:nvPr/>
        </p:nvGrpSpPr>
        <p:grpSpPr>
          <a:xfrm>
            <a:off x="6308508" y="3501098"/>
            <a:ext cx="1060428" cy="914162"/>
            <a:chOff x="7718508" y="3107622"/>
            <a:chExt cx="1060704" cy="914400"/>
          </a:xfrm>
        </p:grpSpPr>
        <p:sp>
          <p:nvSpPr>
            <p:cNvPr id="17" name="Hexagon 7">
              <a:extLst>
                <a:ext uri="{FF2B5EF4-FFF2-40B4-BE49-F238E27FC236}">
                  <a16:creationId xmlns:a16="http://schemas.microsoft.com/office/drawing/2014/main" id="{3BFA9057-3BA5-4BA5-A18E-A121990180FE}"/>
                </a:ext>
              </a:extLst>
            </p:cNvPr>
            <p:cNvSpPr/>
            <p:nvPr/>
          </p:nvSpPr>
          <p:spPr bwMode="auto">
            <a:xfrm>
              <a:off x="7718508" y="3107622"/>
              <a:ext cx="1060704" cy="914400"/>
            </a:xfrm>
            <a:prstGeom prst="hexagon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9" name="Graphic 8" descr="Sun outline">
              <a:extLst>
                <a:ext uri="{FF2B5EF4-FFF2-40B4-BE49-F238E27FC236}">
                  <a16:creationId xmlns:a16="http://schemas.microsoft.com/office/drawing/2014/main" id="{4E0B1B21-363A-43E1-8886-8A06EE5A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2425" y="3186177"/>
              <a:ext cx="439163" cy="439163"/>
            </a:xfrm>
            <a:prstGeom prst="rect">
              <a:avLst/>
            </a:prstGeom>
          </p:spPr>
        </p:pic>
      </p:grpSp>
      <p:grpSp>
        <p:nvGrpSpPr>
          <p:cNvPr id="39" name="Group 21">
            <a:extLst>
              <a:ext uri="{FF2B5EF4-FFF2-40B4-BE49-F238E27FC236}">
                <a16:creationId xmlns:a16="http://schemas.microsoft.com/office/drawing/2014/main" id="{BAF3D427-6317-4B98-877D-660818FF8860}"/>
              </a:ext>
            </a:extLst>
          </p:cNvPr>
          <p:cNvGrpSpPr/>
          <p:nvPr/>
        </p:nvGrpSpPr>
        <p:grpSpPr>
          <a:xfrm>
            <a:off x="6308508" y="2556041"/>
            <a:ext cx="1060428" cy="914162"/>
            <a:chOff x="8613427" y="2320288"/>
            <a:chExt cx="1060704" cy="914400"/>
          </a:xfrm>
        </p:grpSpPr>
        <p:sp>
          <p:nvSpPr>
            <p:cNvPr id="23" name="Hexagon 26">
              <a:extLst>
                <a:ext uri="{FF2B5EF4-FFF2-40B4-BE49-F238E27FC236}">
                  <a16:creationId xmlns:a16="http://schemas.microsoft.com/office/drawing/2014/main" id="{89BD3742-2933-4DBF-AD4F-970E92D57122}"/>
                </a:ext>
              </a:extLst>
            </p:cNvPr>
            <p:cNvSpPr/>
            <p:nvPr/>
          </p:nvSpPr>
          <p:spPr bwMode="auto">
            <a:xfrm>
              <a:off x="8613427" y="2320288"/>
              <a:ext cx="1060704" cy="914400"/>
            </a:xfrm>
            <a:prstGeom prst="hexagon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26" name="Graphic 25" descr="Water outline">
              <a:extLst>
                <a:ext uri="{FF2B5EF4-FFF2-40B4-BE49-F238E27FC236}">
                  <a16:creationId xmlns:a16="http://schemas.microsoft.com/office/drawing/2014/main" id="{70968CE0-1073-4709-B15E-2A39B8D6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92512" y="2354709"/>
              <a:ext cx="514564" cy="514564"/>
            </a:xfrm>
            <a:prstGeom prst="rect">
              <a:avLst/>
            </a:prstGeom>
          </p:spPr>
        </p:pic>
      </p:grpSp>
      <p:sp>
        <p:nvSpPr>
          <p:cNvPr id="33" name="Hexagon 32">
            <a:extLst>
              <a:ext uri="{FF2B5EF4-FFF2-40B4-BE49-F238E27FC236}">
                <a16:creationId xmlns:a16="http://schemas.microsoft.com/office/drawing/2014/main" id="{CC637931-1D95-43A6-924D-31CD85B0A517}"/>
              </a:ext>
            </a:extLst>
          </p:cNvPr>
          <p:cNvSpPr/>
          <p:nvPr/>
        </p:nvSpPr>
        <p:spPr bwMode="auto">
          <a:xfrm>
            <a:off x="733976" y="1920988"/>
            <a:ext cx="1060428" cy="914162"/>
          </a:xfrm>
          <a:prstGeom prst="hexagon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457E19D1-BC7F-4DA0-96FD-C675C220519C}"/>
              </a:ext>
            </a:extLst>
          </p:cNvPr>
          <p:cNvSpPr/>
          <p:nvPr/>
        </p:nvSpPr>
        <p:spPr bwMode="auto">
          <a:xfrm>
            <a:off x="691516" y="2919859"/>
            <a:ext cx="1060428" cy="914162"/>
          </a:xfrm>
          <a:prstGeom prst="hexagon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43F8676-A0AA-4C8D-9FF4-4E2F1DFE7927}"/>
              </a:ext>
            </a:extLst>
          </p:cNvPr>
          <p:cNvSpPr/>
          <p:nvPr/>
        </p:nvSpPr>
        <p:spPr bwMode="auto">
          <a:xfrm>
            <a:off x="693392" y="3918729"/>
            <a:ext cx="1060428" cy="914162"/>
          </a:xfrm>
          <a:prstGeom prst="hexagon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9BA50BE-62FF-49EA-B5DD-0326FA1EDA2F}"/>
              </a:ext>
            </a:extLst>
          </p:cNvPr>
          <p:cNvSpPr/>
          <p:nvPr/>
        </p:nvSpPr>
        <p:spPr bwMode="auto">
          <a:xfrm>
            <a:off x="670648" y="4917600"/>
            <a:ext cx="1060428" cy="914162"/>
          </a:xfrm>
          <a:prstGeom prst="hexagon">
            <a:avLst/>
          </a:prstGeom>
          <a:solidFill>
            <a:srgbClr val="FFFFFF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60691-7979-4976-A948-A7806BAAE30D}"/>
              </a:ext>
            </a:extLst>
          </p:cNvPr>
          <p:cNvCxnSpPr>
            <a:cxnSpLocks/>
          </p:cNvCxnSpPr>
          <p:nvPr/>
        </p:nvCxnSpPr>
        <p:spPr bwMode="auto">
          <a:xfrm>
            <a:off x="1964854" y="2327851"/>
            <a:ext cx="1668048" cy="112722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D13BEB-020C-4D75-B7E8-BBF2431A6769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4853" y="4011784"/>
            <a:ext cx="1721474" cy="1621386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1B9759-ECE8-4DAC-BC4F-C1AAC0C437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8251" y="2327852"/>
            <a:ext cx="1806774" cy="111551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2E5D53-33EC-4C62-B0C8-D01DDB558148}"/>
              </a:ext>
            </a:extLst>
          </p:cNvPr>
          <p:cNvCxnSpPr>
            <a:cxnSpLocks/>
          </p:cNvCxnSpPr>
          <p:nvPr/>
        </p:nvCxnSpPr>
        <p:spPr bwMode="auto">
          <a:xfrm>
            <a:off x="4727761" y="4065722"/>
            <a:ext cx="1867264" cy="1567448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78" name="Graphic 77" descr="Partial sun outline">
            <a:extLst>
              <a:ext uri="{FF2B5EF4-FFF2-40B4-BE49-F238E27FC236}">
                <a16:creationId xmlns:a16="http://schemas.microsoft.com/office/drawing/2014/main" id="{DA99064F-186E-4C65-BEF2-FAB04CCB4D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248" y="2020376"/>
            <a:ext cx="461598" cy="46159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CA1CD28-398F-4CF9-88A6-22E590274EDD}"/>
              </a:ext>
            </a:extLst>
          </p:cNvPr>
          <p:cNvSpPr txBox="1"/>
          <p:nvPr/>
        </p:nvSpPr>
        <p:spPr>
          <a:xfrm>
            <a:off x="3414236" y="2696813"/>
            <a:ext cx="1614372" cy="630101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Environmental &amp; Crop Modeling</a:t>
            </a:r>
            <a:endParaRPr kumimoji="0" lang="fr-FR" sz="1999" b="0" i="0" u="none" strike="noStrike" kern="1200" cap="none" spc="0" normalizeH="0" baseline="0" noProof="0" err="1">
              <a:ln>
                <a:noFill/>
              </a:ln>
              <a:solidFill>
                <a:srgbClr val="62646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1" name="Graphic 80" descr="Crops outline">
            <a:extLst>
              <a:ext uri="{FF2B5EF4-FFF2-40B4-BE49-F238E27FC236}">
                <a16:creationId xmlns:a16="http://schemas.microsoft.com/office/drawing/2014/main" id="{5DF448B7-733A-4F3B-8F01-3876ED034B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98" y="5000839"/>
            <a:ext cx="533154" cy="533154"/>
          </a:xfrm>
          <a:prstGeom prst="rect">
            <a:avLst/>
          </a:prstGeom>
        </p:spPr>
      </p:pic>
      <p:pic>
        <p:nvPicPr>
          <p:cNvPr id="1026" name="Picture 2" descr="outline spade and soil vector icon. isolated black simple line element illustration from buildings concept. editable vector stroke spade and soil icon on white background">
            <a:extLst>
              <a:ext uri="{FF2B5EF4-FFF2-40B4-BE49-F238E27FC236}">
                <a16:creationId xmlns:a16="http://schemas.microsoft.com/office/drawing/2014/main" id="{183D1E60-839E-4DB9-8842-7C623F6FB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17922" r="22634" b="40774"/>
          <a:stretch/>
        </p:blipFill>
        <p:spPr bwMode="auto">
          <a:xfrm>
            <a:off x="1034223" y="3045031"/>
            <a:ext cx="398375" cy="3218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5" name="Graphic 84" descr="Tractor outline">
            <a:extLst>
              <a:ext uri="{FF2B5EF4-FFF2-40B4-BE49-F238E27FC236}">
                <a16:creationId xmlns:a16="http://schemas.microsoft.com/office/drawing/2014/main" id="{3BD6F9E6-A8F4-429F-8C40-03784FCEE01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4215" y="3903631"/>
            <a:ext cx="546782" cy="54678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54BFE34-CC9C-4C15-9A4A-6A98CDE518C3}"/>
              </a:ext>
            </a:extLst>
          </p:cNvPr>
          <p:cNvSpPr txBox="1"/>
          <p:nvPr/>
        </p:nvSpPr>
        <p:spPr>
          <a:xfrm>
            <a:off x="670647" y="1224830"/>
            <a:ext cx="2309282" cy="5225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raw environmental data…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2646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54D240-3983-4800-997F-E24FEF3E7CBB}"/>
              </a:ext>
            </a:extLst>
          </p:cNvPr>
          <p:cNvSpPr txBox="1"/>
          <p:nvPr/>
        </p:nvSpPr>
        <p:spPr>
          <a:xfrm>
            <a:off x="5484971" y="1224830"/>
            <a:ext cx="2814598" cy="7095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…to abiotic &amp; biotic stress and crop performance indicators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62646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FB839E-701E-4BED-B8DE-4C8946A83E47}"/>
              </a:ext>
            </a:extLst>
          </p:cNvPr>
          <p:cNvSpPr/>
          <p:nvPr/>
        </p:nvSpPr>
        <p:spPr bwMode="auto">
          <a:xfrm>
            <a:off x="3645754" y="3104883"/>
            <a:ext cx="1130515" cy="1064521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0" name="Graphic 29" descr="Single gear outline">
            <a:extLst>
              <a:ext uri="{FF2B5EF4-FFF2-40B4-BE49-F238E27FC236}">
                <a16:creationId xmlns:a16="http://schemas.microsoft.com/office/drawing/2014/main" id="{60C053CF-6671-4900-A16A-4B531B54ECA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41149" y="2967570"/>
            <a:ext cx="1352863" cy="1352863"/>
          </a:xfrm>
          <a:prstGeom prst="rect">
            <a:avLst/>
          </a:prstGeom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16410681-7C26-4A89-8B03-D55D258467D8}"/>
              </a:ext>
            </a:extLst>
          </p:cNvPr>
          <p:cNvSpPr txBox="1"/>
          <p:nvPr/>
        </p:nvSpPr>
        <p:spPr>
          <a:xfrm>
            <a:off x="956160" y="2458602"/>
            <a:ext cx="737489" cy="3585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Weather </a:t>
            </a:r>
            <a:endParaRPr kumimoji="0" lang="fr-FR" sz="1000" b="0" i="0" u="none" strike="noStrike" kern="1200" cap="none" spc="0" normalizeH="0" baseline="0" noProof="0" err="1">
              <a:ln>
                <a:noFill/>
              </a:ln>
              <a:solidFill>
                <a:srgbClr val="62646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EA97E9-2097-4F38-B4E4-7FDDB7C0FDC4}"/>
              </a:ext>
            </a:extLst>
          </p:cNvPr>
          <p:cNvSpPr txBox="1"/>
          <p:nvPr/>
        </p:nvSpPr>
        <p:spPr>
          <a:xfrm>
            <a:off x="873175" y="3455832"/>
            <a:ext cx="737489" cy="3585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Soil </a:t>
            </a:r>
            <a:endParaRPr kumimoji="0" lang="fr-FR" sz="1000" b="0" i="0" u="none" strike="noStrike" kern="1200" cap="none" spc="0" normalizeH="0" baseline="0" noProof="0" err="1">
              <a:ln>
                <a:noFill/>
              </a:ln>
              <a:solidFill>
                <a:srgbClr val="62646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9ED22C-9496-4E96-BC71-BC047A8F21EF}"/>
              </a:ext>
            </a:extLst>
          </p:cNvPr>
          <p:cNvSpPr txBox="1"/>
          <p:nvPr/>
        </p:nvSpPr>
        <p:spPr>
          <a:xfrm>
            <a:off x="946314" y="4400272"/>
            <a:ext cx="737489" cy="35857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Crop practices</a:t>
            </a: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62646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E12935-1F9A-4B23-83AA-8B047CC85236}"/>
              </a:ext>
            </a:extLst>
          </p:cNvPr>
          <p:cNvSpPr txBox="1"/>
          <p:nvPr/>
        </p:nvSpPr>
        <p:spPr>
          <a:xfrm>
            <a:off x="919955" y="5496314"/>
            <a:ext cx="737489" cy="3585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Yield</a:t>
            </a:r>
            <a:endParaRPr kumimoji="0" lang="fr-FR" sz="1000" b="0" i="0" u="none" strike="noStrike" kern="1200" cap="none" spc="0" normalizeH="0" baseline="0" noProof="0" err="1">
              <a:ln>
                <a:noFill/>
              </a:ln>
              <a:solidFill>
                <a:srgbClr val="62646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0AC11E2-0736-49E6-B86D-9C731BC87B72}"/>
              </a:ext>
            </a:extLst>
          </p:cNvPr>
          <p:cNvSpPr txBox="1"/>
          <p:nvPr/>
        </p:nvSpPr>
        <p:spPr>
          <a:xfrm>
            <a:off x="6406090" y="3064286"/>
            <a:ext cx="920209" cy="396883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Soil water deficit &amp; excess</a:t>
            </a: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62646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2DE76C44-70FA-4CBD-8FB1-1BC02ED76F3C}"/>
              </a:ext>
            </a:extLst>
          </p:cNvPr>
          <p:cNvGrpSpPr/>
          <p:nvPr/>
        </p:nvGrpSpPr>
        <p:grpSpPr>
          <a:xfrm>
            <a:off x="7186705" y="4917310"/>
            <a:ext cx="1060428" cy="914162"/>
            <a:chOff x="6328160" y="4454224"/>
            <a:chExt cx="1060704" cy="914400"/>
          </a:xfrm>
        </p:grpSpPr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3B49BC5C-BB9D-4153-810B-5CDCF6D19DAC}"/>
                </a:ext>
              </a:extLst>
            </p:cNvPr>
            <p:cNvSpPr/>
            <p:nvPr/>
          </p:nvSpPr>
          <p:spPr bwMode="auto">
            <a:xfrm>
              <a:off x="6328160" y="4454224"/>
              <a:ext cx="1060704" cy="914400"/>
            </a:xfrm>
            <a:prstGeom prst="hexagon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296F21-A19D-4BD4-8669-2B9CDF0D9015}"/>
                </a:ext>
              </a:extLst>
            </p:cNvPr>
            <p:cNvSpPr txBox="1"/>
            <p:nvPr/>
          </p:nvSpPr>
          <p:spPr>
            <a:xfrm>
              <a:off x="6510438" y="4956278"/>
              <a:ext cx="737681" cy="358663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Crop efficiency</a:t>
              </a: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33" name="Group 40">
            <a:extLst>
              <a:ext uri="{FF2B5EF4-FFF2-40B4-BE49-F238E27FC236}">
                <a16:creationId xmlns:a16="http://schemas.microsoft.com/office/drawing/2014/main" id="{13A1B2C9-E4C3-4BA9-AD4D-B739E1B83B15}"/>
              </a:ext>
            </a:extLst>
          </p:cNvPr>
          <p:cNvGrpSpPr/>
          <p:nvPr/>
        </p:nvGrpSpPr>
        <p:grpSpPr>
          <a:xfrm>
            <a:off x="7199017" y="3021950"/>
            <a:ext cx="1060428" cy="939824"/>
            <a:chOff x="5188325" y="3362830"/>
            <a:chExt cx="1060704" cy="940069"/>
          </a:xfrm>
        </p:grpSpPr>
        <p:grpSp>
          <p:nvGrpSpPr>
            <p:cNvPr id="15" name="Group 41">
              <a:extLst>
                <a:ext uri="{FF2B5EF4-FFF2-40B4-BE49-F238E27FC236}">
                  <a16:creationId xmlns:a16="http://schemas.microsoft.com/office/drawing/2014/main" id="{45513A7A-9469-4317-9728-3EE1040B57ED}"/>
                </a:ext>
              </a:extLst>
            </p:cNvPr>
            <p:cNvGrpSpPr/>
            <p:nvPr/>
          </p:nvGrpSpPr>
          <p:grpSpPr>
            <a:xfrm>
              <a:off x="5188325" y="3362830"/>
              <a:ext cx="1060704" cy="914400"/>
              <a:chOff x="8042480" y="4284566"/>
              <a:chExt cx="1060704" cy="914400"/>
            </a:xfrm>
          </p:grpSpPr>
          <p:sp>
            <p:nvSpPr>
              <p:cNvPr id="14" name="Hexagon 43">
                <a:extLst>
                  <a:ext uri="{FF2B5EF4-FFF2-40B4-BE49-F238E27FC236}">
                    <a16:creationId xmlns:a16="http://schemas.microsoft.com/office/drawing/2014/main" id="{0C2CD126-2260-4EE3-8772-432B504975FD}"/>
                  </a:ext>
                </a:extLst>
              </p:cNvPr>
              <p:cNvSpPr/>
              <p:nvPr/>
            </p:nvSpPr>
            <p:spPr bwMode="auto">
              <a:xfrm>
                <a:off x="8042480" y="4284566"/>
                <a:ext cx="1060704" cy="914400"/>
              </a:xfrm>
              <a:prstGeom prst="hexagon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62646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pic>
            <p:nvPicPr>
              <p:cNvPr id="11" name="Graphic 10" descr="Thermometer outline">
                <a:extLst>
                  <a:ext uri="{FF2B5EF4-FFF2-40B4-BE49-F238E27FC236}">
                    <a16:creationId xmlns:a16="http://schemas.microsoft.com/office/drawing/2014/main" id="{F6C65AEC-63FC-4BA3-BD10-D774F1A93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290070" y="4340436"/>
                <a:ext cx="522755" cy="522755"/>
              </a:xfrm>
              <a:prstGeom prst="rect">
                <a:avLst/>
              </a:prstGeom>
            </p:spPr>
          </p:pic>
        </p:grpSp>
        <p:sp>
          <p:nvSpPr>
            <p:cNvPr id="106" name="TextBox 42">
              <a:extLst>
                <a:ext uri="{FF2B5EF4-FFF2-40B4-BE49-F238E27FC236}">
                  <a16:creationId xmlns:a16="http://schemas.microsoft.com/office/drawing/2014/main" id="{47AC3E46-D5A1-4AF7-9730-73FDEC979E9D}"/>
                </a:ext>
              </a:extLst>
            </p:cNvPr>
            <p:cNvSpPr txBox="1"/>
            <p:nvPr/>
          </p:nvSpPr>
          <p:spPr>
            <a:xfrm>
              <a:off x="5322269" y="3944236"/>
              <a:ext cx="737681" cy="358663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Heat &amp; Cold</a:t>
              </a: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D5B4A3E-165A-49C2-A227-A675092F23A6}"/>
              </a:ext>
            </a:extLst>
          </p:cNvPr>
          <p:cNvSpPr txBox="1"/>
          <p:nvPr/>
        </p:nvSpPr>
        <p:spPr>
          <a:xfrm>
            <a:off x="6405743" y="4036275"/>
            <a:ext cx="844951" cy="35857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Photo thermal ratio</a:t>
            </a: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62646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34" name="Group 50">
            <a:extLst>
              <a:ext uri="{FF2B5EF4-FFF2-40B4-BE49-F238E27FC236}">
                <a16:creationId xmlns:a16="http://schemas.microsoft.com/office/drawing/2014/main" id="{684C8566-DE4F-47C2-AC97-4A5D013F715F}"/>
              </a:ext>
            </a:extLst>
          </p:cNvPr>
          <p:cNvGrpSpPr/>
          <p:nvPr/>
        </p:nvGrpSpPr>
        <p:grpSpPr>
          <a:xfrm>
            <a:off x="7187318" y="3971887"/>
            <a:ext cx="1060428" cy="914162"/>
            <a:chOff x="7191006" y="3023141"/>
            <a:chExt cx="1060704" cy="914400"/>
          </a:xfrm>
        </p:grpSpPr>
        <p:grpSp>
          <p:nvGrpSpPr>
            <p:cNvPr id="38" name="Group 51">
              <a:extLst>
                <a:ext uri="{FF2B5EF4-FFF2-40B4-BE49-F238E27FC236}">
                  <a16:creationId xmlns:a16="http://schemas.microsoft.com/office/drawing/2014/main" id="{88F98905-D774-40F0-8719-C3A11A06D320}"/>
                </a:ext>
              </a:extLst>
            </p:cNvPr>
            <p:cNvGrpSpPr/>
            <p:nvPr/>
          </p:nvGrpSpPr>
          <p:grpSpPr>
            <a:xfrm>
              <a:off x="7191006" y="3023141"/>
              <a:ext cx="1060704" cy="914400"/>
              <a:chOff x="8889181" y="3421895"/>
              <a:chExt cx="1060704" cy="914400"/>
            </a:xfrm>
          </p:grpSpPr>
          <p:sp>
            <p:nvSpPr>
              <p:cNvPr id="20" name="Hexagon 53">
                <a:extLst>
                  <a:ext uri="{FF2B5EF4-FFF2-40B4-BE49-F238E27FC236}">
                    <a16:creationId xmlns:a16="http://schemas.microsoft.com/office/drawing/2014/main" id="{8B654706-87BE-40E1-8834-1C081807F1C0}"/>
                  </a:ext>
                </a:extLst>
              </p:cNvPr>
              <p:cNvSpPr/>
              <p:nvPr/>
            </p:nvSpPr>
            <p:spPr bwMode="auto">
              <a:xfrm>
                <a:off x="8889181" y="3421895"/>
                <a:ext cx="1060704" cy="914400"/>
              </a:xfrm>
              <a:prstGeom prst="hexagon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62646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pic>
            <p:nvPicPr>
              <p:cNvPr id="7" name="Graphic 6" descr="Plant outline">
                <a:extLst>
                  <a:ext uri="{FF2B5EF4-FFF2-40B4-BE49-F238E27FC236}">
                    <a16:creationId xmlns:a16="http://schemas.microsoft.com/office/drawing/2014/main" id="{305478A8-75BF-4065-BE14-594C0753A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172779" y="3485902"/>
                <a:ext cx="458740" cy="458740"/>
              </a:xfrm>
              <a:prstGeom prst="rect">
                <a:avLst/>
              </a:prstGeom>
            </p:spPr>
          </p:pic>
        </p:grpSp>
        <p:sp>
          <p:nvSpPr>
            <p:cNvPr id="108" name="TextBox 52">
              <a:extLst>
                <a:ext uri="{FF2B5EF4-FFF2-40B4-BE49-F238E27FC236}">
                  <a16:creationId xmlns:a16="http://schemas.microsoft.com/office/drawing/2014/main" id="{CCF48B0A-3AA2-4673-9CE0-A93A50FDAE1C}"/>
                </a:ext>
              </a:extLst>
            </p:cNvPr>
            <p:cNvSpPr txBox="1"/>
            <p:nvPr/>
          </p:nvSpPr>
          <p:spPr>
            <a:xfrm>
              <a:off x="7363019" y="3560194"/>
              <a:ext cx="737681" cy="358663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Potential yield</a:t>
              </a: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31" name="Group 60">
            <a:extLst>
              <a:ext uri="{FF2B5EF4-FFF2-40B4-BE49-F238E27FC236}">
                <a16:creationId xmlns:a16="http://schemas.microsoft.com/office/drawing/2014/main" id="{B5DADACA-49A9-47FF-8A57-5D2CC8B5FA2D}"/>
              </a:ext>
            </a:extLst>
          </p:cNvPr>
          <p:cNvGrpSpPr/>
          <p:nvPr/>
        </p:nvGrpSpPr>
        <p:grpSpPr>
          <a:xfrm>
            <a:off x="6314522" y="4418064"/>
            <a:ext cx="1060428" cy="948021"/>
            <a:chOff x="7191006" y="2049371"/>
            <a:chExt cx="1060704" cy="948268"/>
          </a:xfrm>
        </p:grpSpPr>
        <p:sp>
          <p:nvSpPr>
            <p:cNvPr id="109" name="Hexagon 61">
              <a:extLst>
                <a:ext uri="{FF2B5EF4-FFF2-40B4-BE49-F238E27FC236}">
                  <a16:creationId xmlns:a16="http://schemas.microsoft.com/office/drawing/2014/main" id="{3925C8B9-853D-4854-9962-F1F40A35868B}"/>
                </a:ext>
              </a:extLst>
            </p:cNvPr>
            <p:cNvSpPr/>
            <p:nvPr/>
          </p:nvSpPr>
          <p:spPr bwMode="auto">
            <a:xfrm>
              <a:off x="7191006" y="2083239"/>
              <a:ext cx="1060704" cy="914400"/>
            </a:xfrm>
            <a:prstGeom prst="hexagon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1030" name="Graphic 1029" descr="Windy outline">
              <a:extLst>
                <a:ext uri="{FF2B5EF4-FFF2-40B4-BE49-F238E27FC236}">
                  <a16:creationId xmlns:a16="http://schemas.microsoft.com/office/drawing/2014/main" id="{3A8F815B-3601-46D7-8BA7-DA2CACA6B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401990" y="2049371"/>
              <a:ext cx="608980" cy="608980"/>
            </a:xfrm>
            <a:prstGeom prst="rect">
              <a:avLst/>
            </a:prstGeom>
          </p:spPr>
        </p:pic>
        <p:sp>
          <p:nvSpPr>
            <p:cNvPr id="112" name="TextBox 63">
              <a:extLst>
                <a:ext uri="{FF2B5EF4-FFF2-40B4-BE49-F238E27FC236}">
                  <a16:creationId xmlns:a16="http://schemas.microsoft.com/office/drawing/2014/main" id="{881DB6E3-D377-439D-8500-D05A9FB297F0}"/>
                </a:ext>
              </a:extLst>
            </p:cNvPr>
            <p:cNvSpPr txBox="1"/>
            <p:nvPr/>
          </p:nvSpPr>
          <p:spPr>
            <a:xfrm>
              <a:off x="7315816" y="2584703"/>
              <a:ext cx="843195" cy="358663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Atmospheric drought</a:t>
              </a: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EF568AC-9056-4DCC-A9F2-F1DD5B7F0421}"/>
              </a:ext>
            </a:extLst>
          </p:cNvPr>
          <p:cNvGrpSpPr/>
          <p:nvPr/>
        </p:nvGrpSpPr>
        <p:grpSpPr>
          <a:xfrm>
            <a:off x="3500592" y="5140320"/>
            <a:ext cx="818721" cy="700053"/>
            <a:chOff x="4539138" y="4494775"/>
            <a:chExt cx="603406" cy="471438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547ED156-EBC7-4AC7-9053-96A2A460D5F5}"/>
                </a:ext>
              </a:extLst>
            </p:cNvPr>
            <p:cNvSpPr/>
            <p:nvPr/>
          </p:nvSpPr>
          <p:spPr bwMode="auto">
            <a:xfrm>
              <a:off x="4566062" y="4494775"/>
              <a:ext cx="463856" cy="390661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23360B88-D241-4D95-AE3E-1114F67CB9AE}"/>
                </a:ext>
              </a:extLst>
            </p:cNvPr>
            <p:cNvSpPr txBox="1"/>
            <p:nvPr/>
          </p:nvSpPr>
          <p:spPr>
            <a:xfrm>
              <a:off x="4539138" y="4575552"/>
              <a:ext cx="603406" cy="39066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Resources interception</a:t>
              </a:r>
              <a:endParaRPr kumimoji="0" lang="fr-FR" sz="800" b="0" i="0" u="none" strike="noStrike" kern="1200" cap="none" spc="0" normalizeH="0" baseline="0" noProof="0" err="1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98403B2-749D-4113-9B89-6FA154DE0B32}"/>
              </a:ext>
            </a:extLst>
          </p:cNvPr>
          <p:cNvGrpSpPr/>
          <p:nvPr/>
        </p:nvGrpSpPr>
        <p:grpSpPr>
          <a:xfrm>
            <a:off x="4259231" y="4371126"/>
            <a:ext cx="688622" cy="496243"/>
            <a:chOff x="4533365" y="4494775"/>
            <a:chExt cx="563264" cy="390661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C7FBB21-7F2B-47F0-847B-770AA250C1E4}"/>
                </a:ext>
              </a:extLst>
            </p:cNvPr>
            <p:cNvSpPr/>
            <p:nvPr/>
          </p:nvSpPr>
          <p:spPr bwMode="auto">
            <a:xfrm>
              <a:off x="4566062" y="4494775"/>
              <a:ext cx="463856" cy="390661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E2ACBC-0F1F-4E40-BA47-9984B964ECBF}"/>
                </a:ext>
              </a:extLst>
            </p:cNvPr>
            <p:cNvSpPr txBox="1"/>
            <p:nvPr/>
          </p:nvSpPr>
          <p:spPr>
            <a:xfrm>
              <a:off x="4533365" y="4603156"/>
              <a:ext cx="563264" cy="27625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Phenology</a:t>
              </a:r>
              <a:endParaRPr kumimoji="0" lang="fr-FR" sz="800" b="0" i="0" u="none" strike="noStrike" kern="1200" cap="none" spc="0" normalizeH="0" baseline="0" noProof="0" err="1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2CAC41-0349-47B2-9F97-5D3165FC4887}"/>
              </a:ext>
            </a:extLst>
          </p:cNvPr>
          <p:cNvGrpSpPr/>
          <p:nvPr/>
        </p:nvGrpSpPr>
        <p:grpSpPr>
          <a:xfrm>
            <a:off x="3427022" y="4415270"/>
            <a:ext cx="708446" cy="556595"/>
            <a:chOff x="4539656" y="4494775"/>
            <a:chExt cx="581867" cy="39761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B4146B6-ECD4-4371-8247-1D5B0CC0DD4A}"/>
                </a:ext>
              </a:extLst>
            </p:cNvPr>
            <p:cNvSpPr/>
            <p:nvPr/>
          </p:nvSpPr>
          <p:spPr bwMode="auto">
            <a:xfrm>
              <a:off x="4566062" y="4494775"/>
              <a:ext cx="463856" cy="390661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CB89956-8DE7-4442-B6F5-5AE71B759E8B}"/>
                </a:ext>
              </a:extLst>
            </p:cNvPr>
            <p:cNvSpPr txBox="1"/>
            <p:nvPr/>
          </p:nvSpPr>
          <p:spPr>
            <a:xfrm>
              <a:off x="4539656" y="4563617"/>
              <a:ext cx="581867" cy="32876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Biomass production</a:t>
              </a:r>
              <a:endParaRPr kumimoji="0" lang="fr-FR" sz="800" b="0" i="0" u="none" strike="noStrike" kern="1200" cap="none" spc="0" normalizeH="0" baseline="0" noProof="0" err="1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6570FAF-155F-4B90-A1E3-3264AD3AA8A3}"/>
              </a:ext>
            </a:extLst>
          </p:cNvPr>
          <p:cNvGrpSpPr/>
          <p:nvPr/>
        </p:nvGrpSpPr>
        <p:grpSpPr>
          <a:xfrm>
            <a:off x="4336527" y="5057432"/>
            <a:ext cx="716469" cy="541087"/>
            <a:chOff x="4556028" y="4494775"/>
            <a:chExt cx="563264" cy="40177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5B592E3-7E70-4F75-9C3C-8ED49319BBF9}"/>
                </a:ext>
              </a:extLst>
            </p:cNvPr>
            <p:cNvSpPr/>
            <p:nvPr/>
          </p:nvSpPr>
          <p:spPr bwMode="auto">
            <a:xfrm>
              <a:off x="4566062" y="4494775"/>
              <a:ext cx="463856" cy="390661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88E046B-6FF0-43F3-810F-76DC97D26BF1}"/>
                </a:ext>
              </a:extLst>
            </p:cNvPr>
            <p:cNvSpPr txBox="1"/>
            <p:nvPr/>
          </p:nvSpPr>
          <p:spPr>
            <a:xfrm>
              <a:off x="4556028" y="4549687"/>
              <a:ext cx="563264" cy="34685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 expansion</a:t>
              </a:r>
              <a:endParaRPr kumimoji="0" lang="fr-FR" sz="800" b="0" i="0" u="none" strike="noStrike" kern="1200" cap="none" spc="0" normalizeH="0" baseline="0" noProof="0" err="1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1104E0E-AE89-494E-B56B-AE10A1F181A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93362" y="4240584"/>
            <a:ext cx="714326" cy="1772888"/>
          </a:xfrm>
          <a:prstGeom prst="rect">
            <a:avLst/>
          </a:prstGeom>
        </p:spPr>
      </p:pic>
      <p:pic>
        <p:nvPicPr>
          <p:cNvPr id="18" name="Graphic 17" descr="Gauge outline">
            <a:extLst>
              <a:ext uri="{FF2B5EF4-FFF2-40B4-BE49-F238E27FC236}">
                <a16:creationId xmlns:a16="http://schemas.microsoft.com/office/drawing/2014/main" id="{2FD3D29F-BAEA-4264-810F-912511058A2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51434" y="4893752"/>
            <a:ext cx="549039" cy="549039"/>
          </a:xfrm>
          <a:prstGeom prst="rect">
            <a:avLst/>
          </a:prstGeom>
        </p:spPr>
      </p:pic>
      <p:grpSp>
        <p:nvGrpSpPr>
          <p:cNvPr id="25" name="Group 68">
            <a:extLst>
              <a:ext uri="{FF2B5EF4-FFF2-40B4-BE49-F238E27FC236}">
                <a16:creationId xmlns:a16="http://schemas.microsoft.com/office/drawing/2014/main" id="{F0D05180-A543-4328-9AED-34A9597D9FD2}"/>
              </a:ext>
            </a:extLst>
          </p:cNvPr>
          <p:cNvGrpSpPr/>
          <p:nvPr/>
        </p:nvGrpSpPr>
        <p:grpSpPr>
          <a:xfrm>
            <a:off x="7186705" y="2060746"/>
            <a:ext cx="1060428" cy="914162"/>
            <a:chOff x="7188578" y="2060390"/>
            <a:chExt cx="1060704" cy="914400"/>
          </a:xfrm>
        </p:grpSpPr>
        <p:grpSp>
          <p:nvGrpSpPr>
            <p:cNvPr id="73" name="Group 69">
              <a:extLst>
                <a:ext uri="{FF2B5EF4-FFF2-40B4-BE49-F238E27FC236}">
                  <a16:creationId xmlns:a16="http://schemas.microsoft.com/office/drawing/2014/main" id="{CA4E67CB-4260-41C7-BD4B-6D84AA014919}"/>
                </a:ext>
              </a:extLst>
            </p:cNvPr>
            <p:cNvGrpSpPr/>
            <p:nvPr/>
          </p:nvGrpSpPr>
          <p:grpSpPr>
            <a:xfrm>
              <a:off x="7188578" y="2060390"/>
              <a:ext cx="1060704" cy="914400"/>
              <a:chOff x="6328160" y="4454224"/>
              <a:chExt cx="1060704" cy="914400"/>
            </a:xfrm>
          </p:grpSpPr>
          <p:sp>
            <p:nvSpPr>
              <p:cNvPr id="74" name="Hexagon 71">
                <a:extLst>
                  <a:ext uri="{FF2B5EF4-FFF2-40B4-BE49-F238E27FC236}">
                    <a16:creationId xmlns:a16="http://schemas.microsoft.com/office/drawing/2014/main" id="{286D34E2-AABA-475B-BF7D-497483902B3D}"/>
                  </a:ext>
                </a:extLst>
              </p:cNvPr>
              <p:cNvSpPr/>
              <p:nvPr/>
            </p:nvSpPr>
            <p:spPr bwMode="auto">
              <a:xfrm>
                <a:off x="6328160" y="4454224"/>
                <a:ext cx="1060704" cy="914400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16" tIns="45708" rIns="91416" bIns="4570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62646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89">
                <a:extLst>
                  <a:ext uri="{FF2B5EF4-FFF2-40B4-BE49-F238E27FC236}">
                    <a16:creationId xmlns:a16="http://schemas.microsoft.com/office/drawing/2014/main" id="{35D16D7E-E06E-4A7C-B178-A0F2723A5AD3}"/>
                  </a:ext>
                </a:extLst>
              </p:cNvPr>
              <p:cNvSpPr txBox="1"/>
              <p:nvPr/>
            </p:nvSpPr>
            <p:spPr>
              <a:xfrm>
                <a:off x="6510438" y="4956278"/>
                <a:ext cx="737681" cy="35866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 lnSpcReduction="10000"/>
              </a:bodyPr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626469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Biotic pressure</a:t>
                </a:r>
                <a:endParaRPr kumimoji="0" lang="fr-FR" sz="1000" b="0" i="0" u="none" strike="noStrike" kern="1200" cap="none" spc="0" normalizeH="0" baseline="0" noProof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24" name="Graphic 23" descr="Worm outline">
              <a:extLst>
                <a:ext uri="{FF2B5EF4-FFF2-40B4-BE49-F238E27FC236}">
                  <a16:creationId xmlns:a16="http://schemas.microsoft.com/office/drawing/2014/main" id="{E9F0D708-51F6-4D14-9B43-BAE38534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423639" y="2084409"/>
              <a:ext cx="580611" cy="580611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6235C3-041E-4F8A-931C-AD3C87D69CD5}"/>
              </a:ext>
            </a:extLst>
          </p:cNvPr>
          <p:cNvGrpSpPr/>
          <p:nvPr/>
        </p:nvGrpSpPr>
        <p:grpSpPr>
          <a:xfrm>
            <a:off x="1561138" y="3413442"/>
            <a:ext cx="1060428" cy="1005339"/>
            <a:chOff x="6328160" y="4454224"/>
            <a:chExt cx="1060704" cy="1005601"/>
          </a:xfrm>
        </p:grpSpPr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A3D6C02B-EBDB-49DD-9D7C-A0B4043820F9}"/>
                </a:ext>
              </a:extLst>
            </p:cNvPr>
            <p:cNvSpPr/>
            <p:nvPr/>
          </p:nvSpPr>
          <p:spPr bwMode="auto">
            <a:xfrm>
              <a:off x="6328160" y="4454224"/>
              <a:ext cx="1060704" cy="914400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425EEAC-1687-4373-BB18-7DE729995476}"/>
                </a:ext>
              </a:extLst>
            </p:cNvPr>
            <p:cNvSpPr txBox="1"/>
            <p:nvPr/>
          </p:nvSpPr>
          <p:spPr>
            <a:xfrm>
              <a:off x="6413615" y="4913891"/>
              <a:ext cx="909479" cy="54593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626469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On site weather station &amp; soil sensors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3295BEB-4E65-418F-A965-3C8629BDF9EE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9646" y="3411139"/>
            <a:ext cx="518728" cy="494300"/>
          </a:xfrm>
          <a:prstGeom prst="rect">
            <a:avLst/>
          </a:prstGeom>
        </p:spPr>
      </p:pic>
      <p:sp>
        <p:nvSpPr>
          <p:cNvPr id="90" name="Content Placeholder 1">
            <a:extLst>
              <a:ext uri="{FF2B5EF4-FFF2-40B4-BE49-F238E27FC236}">
                <a16:creationId xmlns:a16="http://schemas.microsoft.com/office/drawing/2014/main" id="{04E6F82E-F896-4AD2-8E30-419921A0B442}"/>
              </a:ext>
            </a:extLst>
          </p:cNvPr>
          <p:cNvSpPr txBox="1">
            <a:spLocks/>
          </p:cNvSpPr>
          <p:nvPr/>
        </p:nvSpPr>
        <p:spPr>
          <a:xfrm>
            <a:off x="8339542" y="794161"/>
            <a:ext cx="3618748" cy="5200220"/>
          </a:xfrm>
          <a:prstGeom prst="rect">
            <a:avLst/>
          </a:prstGeom>
        </p:spPr>
        <p:txBody>
          <a:bodyPr wrap="square" anchor="t">
            <a:normAutofit lnSpcReduction="10000"/>
          </a:bodyPr>
          <a:lstStyle>
            <a:lvl1pPr marL="285750" indent="-285750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6275" indent="-27622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4588" indent="-287338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19250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664" marR="0" lvl="0" indent="-285664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Char char="●"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Primary objective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Simulation of 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A0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potential yield and plant stress indicators per growing stage</a:t>
            </a:r>
          </a:p>
          <a:p>
            <a:pPr marL="0" marR="0" lvl="0" indent="0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664" marR="0" lvl="0" indent="-285664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Char char="●"/>
              <a:tabLst/>
              <a:defRPr/>
            </a:pPr>
            <a:r>
              <a:rPr lang="en-GB" sz="1600" b="1" kern="0" dirty="0">
                <a:solidFill>
                  <a:srgbClr val="626469"/>
                </a:solidFill>
                <a:latin typeface="Arial"/>
              </a:rPr>
              <a:t>Business value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 </a:t>
            </a:r>
          </a:p>
          <a:p>
            <a:pPr marL="676072" marR="0" lvl="1" indent="-276142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Provide holistic 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diagnosis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the growing season</a:t>
            </a:r>
          </a:p>
          <a:p>
            <a:pPr marL="676072" marR="0" lvl="1" indent="-276142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Easy access 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outputs of complex models</a:t>
            </a:r>
          </a:p>
          <a:p>
            <a:pPr marL="399930" marR="0" lvl="1" indent="0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664" marR="0" lvl="0" indent="-285664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Char char="●"/>
              <a:tabLst/>
              <a:defRPr/>
            </a:pPr>
            <a:r>
              <a:rPr lang="en-GB" sz="1600" b="1" kern="0" dirty="0">
                <a:solidFill>
                  <a:srgbClr val="626469"/>
                </a:solidFill>
                <a:latin typeface="Arial"/>
              </a:rPr>
              <a:t>Potential usage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676072" marR="0" lvl="1" indent="-276142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A0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Post-season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replay of the growing season</a:t>
            </a:r>
          </a:p>
          <a:p>
            <a:pPr marL="676072" marR="0" lvl="1" indent="-276142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A0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Pre-season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get prepared for the growing season</a:t>
            </a:r>
          </a:p>
          <a:p>
            <a:pPr marL="676072" marR="0" lvl="1" indent="-276142" algn="l" defTabSz="95697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SzTx/>
              <a:buFont typeface="Arial" charset="0"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A0B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In-season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prediction of stresses</a:t>
            </a:r>
          </a:p>
        </p:txBody>
      </p:sp>
    </p:spTree>
    <p:extLst>
      <p:ext uri="{BB962C8B-B14F-4D97-AF65-F5344CB8AC3E}">
        <p14:creationId xmlns:p14="http://schemas.microsoft.com/office/powerpoint/2010/main" val="229625544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F93F3-1801-4A3F-8CA0-E955BE4DE3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41325" algn="l"/>
              </a:tabLst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Classification: INTERNAL USE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411F3-3656-4771-8DA9-B0E59DDC7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07D717-EBD7-4547-9BED-5BE954E6784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CD9ABD-BED2-4806-924C-D922571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cropFact service availability as API (2022-05-10)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BC25B1-E32D-4B37-A2BF-FE8C6C18748E}"/>
              </a:ext>
            </a:extLst>
          </p:cNvPr>
          <p:cNvGraphicFramePr>
            <a:graphicFrameLocks noGrp="1"/>
          </p:cNvGraphicFramePr>
          <p:nvPr/>
        </p:nvGraphicFramePr>
        <p:xfrm>
          <a:off x="915340" y="1120643"/>
          <a:ext cx="9643568" cy="342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93">
                  <a:extLst>
                    <a:ext uri="{9D8B030D-6E8A-4147-A177-3AD203B41FA5}">
                      <a16:colId xmlns:a16="http://schemas.microsoft.com/office/drawing/2014/main" val="1496597065"/>
                    </a:ext>
                  </a:extLst>
                </a:gridCol>
                <a:gridCol w="1269699">
                  <a:extLst>
                    <a:ext uri="{9D8B030D-6E8A-4147-A177-3AD203B41FA5}">
                      <a16:colId xmlns:a16="http://schemas.microsoft.com/office/drawing/2014/main" val="2979086515"/>
                    </a:ext>
                  </a:extLst>
                </a:gridCol>
                <a:gridCol w="1205446">
                  <a:extLst>
                    <a:ext uri="{9D8B030D-6E8A-4147-A177-3AD203B41FA5}">
                      <a16:colId xmlns:a16="http://schemas.microsoft.com/office/drawing/2014/main" val="314955195"/>
                    </a:ext>
                  </a:extLst>
                </a:gridCol>
                <a:gridCol w="1205446">
                  <a:extLst>
                    <a:ext uri="{9D8B030D-6E8A-4147-A177-3AD203B41FA5}">
                      <a16:colId xmlns:a16="http://schemas.microsoft.com/office/drawing/2014/main" val="3359755280"/>
                    </a:ext>
                  </a:extLst>
                </a:gridCol>
                <a:gridCol w="1205446">
                  <a:extLst>
                    <a:ext uri="{9D8B030D-6E8A-4147-A177-3AD203B41FA5}">
                      <a16:colId xmlns:a16="http://schemas.microsoft.com/office/drawing/2014/main" val="58588338"/>
                    </a:ext>
                  </a:extLst>
                </a:gridCol>
                <a:gridCol w="1205446">
                  <a:extLst>
                    <a:ext uri="{9D8B030D-6E8A-4147-A177-3AD203B41FA5}">
                      <a16:colId xmlns:a16="http://schemas.microsoft.com/office/drawing/2014/main" val="2234265242"/>
                    </a:ext>
                  </a:extLst>
                </a:gridCol>
                <a:gridCol w="1205446">
                  <a:extLst>
                    <a:ext uri="{9D8B030D-6E8A-4147-A177-3AD203B41FA5}">
                      <a16:colId xmlns:a16="http://schemas.microsoft.com/office/drawing/2014/main" val="848510264"/>
                    </a:ext>
                  </a:extLst>
                </a:gridCol>
                <a:gridCol w="1205446">
                  <a:extLst>
                    <a:ext uri="{9D8B030D-6E8A-4147-A177-3AD203B41FA5}">
                      <a16:colId xmlns:a16="http://schemas.microsoft.com/office/drawing/2014/main" val="2097919845"/>
                    </a:ext>
                  </a:extLst>
                </a:gridCol>
              </a:tblGrid>
              <a:tr h="82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Services (API)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Corn Grain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Soybean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Corn Silage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Sunflower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Winter Wheat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Winter Barley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26961"/>
                  </a:ext>
                </a:extLst>
              </a:tr>
              <a:tr h="13005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Calendar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&amp;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Physiology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planting and harvest dates </a:t>
                      </a:r>
                      <a:r>
                        <a:rPr lang="en-US" sz="1400" b="1" dirty="0"/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00080"/>
                  </a:ext>
                </a:extLst>
              </a:tr>
              <a:tr h="13005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planting or harvest date </a:t>
                      </a:r>
                      <a:r>
                        <a:rPr lang="en-US" sz="1400" b="1" dirty="0"/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41050"/>
                  </a:ext>
                </a:extLst>
              </a:tr>
            </a:tbl>
          </a:graphicData>
        </a:graphic>
      </p:graphicFrame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186794AF-8D8D-47B1-AF1C-3408ECCE6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97" y="2243101"/>
            <a:ext cx="1167239" cy="614879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A6331751-3CEF-45DB-9CAF-D34B6267B9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07" y="2243101"/>
            <a:ext cx="1166400" cy="614437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070E5DA9-0BEA-4356-8898-EEF017F49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2" y="2243101"/>
            <a:ext cx="1166400" cy="614437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5C8EE93-FB50-448F-B439-72F854CDE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09" y="3560293"/>
            <a:ext cx="1166400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0F6215F-6E7A-45E7-AD03-FD966544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541" y="3560293"/>
            <a:ext cx="1166400" cy="6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Map&#10;&#10;Description automatically generated">
            <a:extLst>
              <a:ext uri="{FF2B5EF4-FFF2-40B4-BE49-F238E27FC236}">
                <a16:creationId xmlns:a16="http://schemas.microsoft.com/office/drawing/2014/main" id="{94BA97AF-1406-490D-A6C8-6DA079DBB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57" y="2243101"/>
            <a:ext cx="1166400" cy="614437"/>
          </a:xfrm>
          <a:prstGeom prst="rect">
            <a:avLst/>
          </a:prstGeom>
        </p:spPr>
      </p:pic>
      <p:pic>
        <p:nvPicPr>
          <p:cNvPr id="47" name="Picture 46" descr="Map&#10;&#10;Description automatically generated">
            <a:extLst>
              <a:ext uri="{FF2B5EF4-FFF2-40B4-BE49-F238E27FC236}">
                <a16:creationId xmlns:a16="http://schemas.microsoft.com/office/drawing/2014/main" id="{B5DA7753-1799-42FB-A899-288D30DA0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032" y="2243101"/>
            <a:ext cx="1166400" cy="614437"/>
          </a:xfrm>
          <a:prstGeom prst="rect">
            <a:avLst/>
          </a:prstGeom>
        </p:spPr>
      </p:pic>
      <p:pic>
        <p:nvPicPr>
          <p:cNvPr id="48" name="Picture 47" descr="Map&#10;&#10;Description automatically generated">
            <a:extLst>
              <a:ext uri="{FF2B5EF4-FFF2-40B4-BE49-F238E27FC236}">
                <a16:creationId xmlns:a16="http://schemas.microsoft.com/office/drawing/2014/main" id="{2071AC28-5A55-4B9F-9C1F-FB767B55F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07" y="2243101"/>
            <a:ext cx="1166400" cy="614437"/>
          </a:xfrm>
          <a:prstGeom prst="rect">
            <a:avLst/>
          </a:prstGeom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1A602D1E-5FDC-4ED1-A9C2-BCF1B40F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43" y="3560293"/>
            <a:ext cx="1166400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id="{7ADA3C35-7DB6-4355-B8C9-27486484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77" y="3560293"/>
            <a:ext cx="1166400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id="{750A4F6F-9EA6-450F-9020-E3F39225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211" y="3560293"/>
            <a:ext cx="1166400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039637-33C1-470A-A428-BF89E5CB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908" y="3557135"/>
            <a:ext cx="1168499" cy="61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75EE2E1-EEC9-4781-80E2-43DF02B6CCD7}"/>
              </a:ext>
            </a:extLst>
          </p:cNvPr>
          <p:cNvSpPr/>
          <p:nvPr/>
        </p:nvSpPr>
        <p:spPr bwMode="auto">
          <a:xfrm>
            <a:off x="4870276" y="4884404"/>
            <a:ext cx="433577" cy="238396"/>
          </a:xfrm>
          <a:prstGeom prst="rect">
            <a:avLst/>
          </a:prstGeom>
          <a:solidFill>
            <a:srgbClr val="41AE76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F7800"/>
              </a:buClr>
              <a:buSzTx/>
              <a:buFont typeface="Arial" charset="0"/>
              <a:buChar char="●"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4E2C20-B250-4647-A85B-E3811B911890}"/>
              </a:ext>
            </a:extLst>
          </p:cNvPr>
          <p:cNvSpPr/>
          <p:nvPr/>
        </p:nvSpPr>
        <p:spPr bwMode="auto">
          <a:xfrm>
            <a:off x="7138791" y="4872332"/>
            <a:ext cx="433577" cy="238396"/>
          </a:xfrm>
          <a:prstGeom prst="rect">
            <a:avLst/>
          </a:prstGeom>
          <a:solidFill>
            <a:srgbClr val="FEB24C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F7800"/>
              </a:buClr>
              <a:buSzTx/>
              <a:buFont typeface="Arial" charset="0"/>
              <a:buChar char="●"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F89DF8-BA76-47E0-BD38-0F4E2EC3CDA5}"/>
              </a:ext>
            </a:extLst>
          </p:cNvPr>
          <p:cNvSpPr txBox="1"/>
          <p:nvPr/>
        </p:nvSpPr>
        <p:spPr bwMode="auto">
          <a:xfrm>
            <a:off x="5416711" y="4884404"/>
            <a:ext cx="1368152" cy="2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F78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166798-BA6E-4C39-9DC7-7389909F3C60}"/>
              </a:ext>
            </a:extLst>
          </p:cNvPr>
          <p:cNvSpPr txBox="1"/>
          <p:nvPr/>
        </p:nvSpPr>
        <p:spPr bwMode="auto">
          <a:xfrm>
            <a:off x="7683434" y="4875411"/>
            <a:ext cx="1368152" cy="2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F78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Q3/Q4 2022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0DF1E4-B89A-42B8-93D3-DD39D368962B}"/>
              </a:ext>
            </a:extLst>
          </p:cNvPr>
          <p:cNvSpPr/>
          <p:nvPr/>
        </p:nvSpPr>
        <p:spPr bwMode="auto">
          <a:xfrm>
            <a:off x="9622804" y="4861390"/>
            <a:ext cx="433577" cy="2383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F7800"/>
              </a:buClr>
              <a:buSzTx/>
              <a:buFont typeface="Arial" charset="0"/>
              <a:buChar char="●"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5CE595-D2CC-47E1-A3B6-FD5F5B3E95B2}"/>
              </a:ext>
            </a:extLst>
          </p:cNvPr>
          <p:cNvSpPr txBox="1"/>
          <p:nvPr/>
        </p:nvSpPr>
        <p:spPr bwMode="auto">
          <a:xfrm>
            <a:off x="10198868" y="4872332"/>
            <a:ext cx="1368152" cy="2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5F78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375B06-2E8E-481C-9585-B0DA3BBA75CF}"/>
              </a:ext>
            </a:extLst>
          </p:cNvPr>
          <p:cNvSpPr txBox="1"/>
          <p:nvPr/>
        </p:nvSpPr>
        <p:spPr bwMode="auto">
          <a:xfrm>
            <a:off x="91481" y="5602904"/>
            <a:ext cx="12097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Documentation: </a:t>
            </a:r>
            <a:r>
              <a:rPr lang="en-US" sz="1600" dirty="0">
                <a:hlinkClick r:id="rId6"/>
              </a:rPr>
              <a:t>https://syngenta.sharepoint.com/sites/cropFactdocuments/SitePages/Crop-Physiology-Service-Documentation.aspx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8732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0C48-24AC-4B7B-89CB-90DE3475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22" y="239936"/>
            <a:ext cx="11268314" cy="812800"/>
          </a:xfrm>
        </p:spPr>
        <p:txBody>
          <a:bodyPr/>
          <a:lstStyle/>
          <a:p>
            <a:r>
              <a:rPr lang="en-US"/>
              <a:t> Evaluation of abiotic stress indicator: example of soil water deficit</a:t>
            </a:r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6A8E5-E853-4E2E-AA15-6E757A368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41193" algn="l"/>
              </a:tabLst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Classification: INTERNAL USE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BF45B-F3DE-4CEE-93A3-6799D9B68145}"/>
              </a:ext>
            </a:extLst>
          </p:cNvPr>
          <p:cNvSpPr txBox="1"/>
          <p:nvPr/>
        </p:nvSpPr>
        <p:spPr bwMode="auto">
          <a:xfrm>
            <a:off x="9779754" y="5148638"/>
            <a:ext cx="229132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7800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3000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Diodato &amp; Bellocchi, 2008</a:t>
            </a:r>
          </a:p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7800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3000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UNEP, 1992</a:t>
            </a:r>
          </a:p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7800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3000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https://droughtmonitor.unl.edu/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0DD48-C35E-4A49-BC8B-19BA97EB8B63}"/>
              </a:ext>
            </a:extLst>
          </p:cNvPr>
          <p:cNvSpPr txBox="1"/>
          <p:nvPr/>
        </p:nvSpPr>
        <p:spPr>
          <a:xfrm>
            <a:off x="8431688" y="6059510"/>
            <a:ext cx="3829358" cy="376238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Adapted from Wanwan Liang (Modeling Solutions, 2021)</a:t>
            </a:r>
            <a:endParaRPr lang="fr-FR" sz="20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513F8B-09AE-4F9C-9E12-8B0CA09C2A19}"/>
              </a:ext>
            </a:extLst>
          </p:cNvPr>
          <p:cNvSpPr txBox="1">
            <a:spLocks/>
          </p:cNvSpPr>
          <p:nvPr/>
        </p:nvSpPr>
        <p:spPr>
          <a:xfrm>
            <a:off x="119676" y="1179766"/>
            <a:ext cx="5086275" cy="5257166"/>
          </a:xfrm>
          <a:prstGeom prst="rect">
            <a:avLst/>
          </a:prstGeom>
        </p:spPr>
        <p:txBody>
          <a:bodyPr/>
          <a:lstStyle>
            <a:lvl1pPr marL="285750" indent="-285750" algn="l" defTabSz="957263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6275" indent="-276225" algn="l" defTabSz="957263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2pPr>
            <a:lvl3pPr marL="1144588" indent="-287338" algn="l" defTabSz="957263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19250" indent="-295275" algn="l" defTabSz="957263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93913" indent="-295275" algn="l" defTabSz="957263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51113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295275" algn="l" defTabSz="957263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kern="0"/>
              <a:t>Evaluation type:</a:t>
            </a:r>
          </a:p>
          <a:p>
            <a:pPr marL="390525" lvl="1" indent="0">
              <a:buNone/>
            </a:pPr>
            <a:r>
              <a:rPr lang="en-US" sz="1600">
                <a:cs typeface="Arial"/>
              </a:rPr>
              <a:t>“How much of yield variability is explained by soil water deficit indicators?"</a:t>
            </a:r>
            <a:endParaRPr lang="en-US" sz="1600"/>
          </a:p>
          <a:p>
            <a:endParaRPr lang="en-US" sz="1600" b="1" kern="0"/>
          </a:p>
          <a:p>
            <a:r>
              <a:rPr lang="en-US" sz="1600" b="1" kern="0"/>
              <a:t>Approach:</a:t>
            </a:r>
          </a:p>
          <a:p>
            <a:pPr marL="400050" lvl="1" indent="0">
              <a:buNone/>
            </a:pPr>
            <a:r>
              <a:rPr lang="en-US" sz="1600"/>
              <a:t>4 different soil water deficit indicators have been evaluated by the Modeling Solutions team, considering cropFact as one of the candidates.</a:t>
            </a:r>
            <a:endParaRPr lang="en-US" sz="1600" kern="0"/>
          </a:p>
          <a:p>
            <a:pPr marL="400050" lvl="1" indent="0">
              <a:buFont typeface="Arial" charset="0"/>
              <a:buNone/>
            </a:pPr>
            <a:endParaRPr lang="en-US" sz="1600" kern="0"/>
          </a:p>
          <a:p>
            <a:r>
              <a:rPr lang="en-US" sz="1600" b="1" kern="0"/>
              <a:t>Dataset:</a:t>
            </a:r>
          </a:p>
          <a:p>
            <a:pPr marR="0" lvl="1" latinLnBrk="0">
              <a:lnSpc>
                <a:spcPct val="100000"/>
              </a:lnSpc>
              <a:spcAft>
                <a:spcPts val="0"/>
              </a:spcAft>
              <a:buSzTx/>
              <a:tabLst/>
              <a:defRPr/>
            </a:pPr>
            <a:r>
              <a:rPr lang="en-US" sz="1600" kern="0"/>
              <a:t>corn NA water optimization dataset </a:t>
            </a:r>
          </a:p>
          <a:p>
            <a:pPr marR="0" lvl="1" latinLnBrk="0">
              <a:lnSpc>
                <a:spcPct val="100000"/>
              </a:lnSpc>
              <a:spcAft>
                <a:spcPts val="0"/>
              </a:spcAft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1110 trials : ~ 87,000 yield observations </a:t>
            </a:r>
            <a:endParaRPr lang="en-US" sz="1600" kern="0">
              <a:solidFill>
                <a:srgbClr val="626469"/>
              </a:solidFill>
              <a:latin typeface="Arial"/>
            </a:endParaRPr>
          </a:p>
          <a:p>
            <a:pPr marR="0" lvl="1" latinLnBrk="0">
              <a:lnSpc>
                <a:spcPct val="100000"/>
              </a:lnSpc>
              <a:spcAft>
                <a:spcPts val="0"/>
              </a:spcAft>
              <a:buSzTx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Irrigated and non irrigated scenarios</a:t>
            </a:r>
          </a:p>
          <a:p>
            <a:pPr lvl="1">
              <a:spcAft>
                <a:spcPts val="0"/>
              </a:spcAft>
              <a:defRPr/>
            </a:pPr>
            <a:r>
              <a:rPr lang="en-US" sz="1600" kern="0"/>
              <a:t>From 2012 to 2018</a:t>
            </a:r>
          </a:p>
          <a:p>
            <a:pPr lvl="1">
              <a:spcAft>
                <a:spcPts val="0"/>
              </a:spcAft>
            </a:pPr>
            <a:r>
              <a:rPr lang="en-US" sz="1600" kern="0">
                <a:solidFill>
                  <a:srgbClr val="626469"/>
                </a:solidFill>
                <a:latin typeface="Arial"/>
              </a:rPr>
              <a:t>Source: Spirit</a:t>
            </a:r>
          </a:p>
          <a:p>
            <a:endParaRPr lang="en-US" sz="1600" ker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42ED0-6B1A-4468-A1BB-B9EB0F45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341" y="1196170"/>
            <a:ext cx="6047756" cy="373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8479A-7C9E-48E1-97A7-AF49CABD15A2}"/>
              </a:ext>
            </a:extLst>
          </p:cNvPr>
          <p:cNvSpPr txBox="1"/>
          <p:nvPr/>
        </p:nvSpPr>
        <p:spPr bwMode="auto">
          <a:xfrm>
            <a:off x="5650129" y="1274129"/>
            <a:ext cx="6060907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57263">
              <a:spcAft>
                <a:spcPts val="600"/>
              </a:spcAft>
              <a:buClr>
                <a:srgbClr val="5F7800"/>
              </a:buClr>
            </a:pPr>
            <a:r>
              <a:rPr lang="en-US" sz="1600" b="1" kern="0">
                <a:solidFill>
                  <a:srgbClr val="626469"/>
                </a:solidFill>
                <a:latin typeface="Arial"/>
              </a:rPr>
              <a:t>30% of the observed yield variability can be explained by </a:t>
            </a:r>
            <a:br>
              <a:rPr lang="en-US" sz="1600" b="1" kern="0">
                <a:solidFill>
                  <a:srgbClr val="626469"/>
                </a:solidFill>
                <a:latin typeface="Arial"/>
              </a:rPr>
            </a:br>
            <a:r>
              <a:rPr lang="en-US" sz="1600" b="1" kern="0">
                <a:solidFill>
                  <a:srgbClr val="626469"/>
                </a:solidFill>
                <a:latin typeface="Arial"/>
              </a:rPr>
              <a:t>the soil water deficit indicator of cropFact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ED7DC-B5E2-4B75-A3F9-AA5C229A8356}"/>
              </a:ext>
            </a:extLst>
          </p:cNvPr>
          <p:cNvSpPr txBox="1"/>
          <p:nvPr/>
        </p:nvSpPr>
        <p:spPr bwMode="auto">
          <a:xfrm>
            <a:off x="8110636" y="2708920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57263">
              <a:spcAft>
                <a:spcPts val="600"/>
              </a:spcAft>
              <a:buClr>
                <a:srgbClr val="5F7800"/>
              </a:buClr>
            </a:pPr>
            <a:r>
              <a:rPr lang="en-US" sz="1050" kern="0">
                <a:solidFill>
                  <a:srgbClr val="626469"/>
                </a:solidFill>
                <a:latin typeface="Arial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A3E5-1CEB-4233-8C02-EB838D4C5D85}"/>
              </a:ext>
            </a:extLst>
          </p:cNvPr>
          <p:cNvSpPr txBox="1"/>
          <p:nvPr/>
        </p:nvSpPr>
        <p:spPr bwMode="auto">
          <a:xfrm>
            <a:off x="8110636" y="3337560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57263">
              <a:spcAft>
                <a:spcPts val="600"/>
              </a:spcAft>
              <a:buClr>
                <a:srgbClr val="5F7800"/>
              </a:buClr>
            </a:pPr>
            <a:r>
              <a:rPr lang="en-US" sz="1050" kern="0">
                <a:solidFill>
                  <a:srgbClr val="626469"/>
                </a:solidFill>
                <a:latin typeface="Arial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F794C4-E191-4629-8747-880AE5A9AF0B}"/>
              </a:ext>
            </a:extLst>
          </p:cNvPr>
          <p:cNvSpPr txBox="1"/>
          <p:nvPr/>
        </p:nvSpPr>
        <p:spPr bwMode="auto">
          <a:xfrm>
            <a:off x="8110636" y="4001830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57263">
              <a:spcAft>
                <a:spcPts val="600"/>
              </a:spcAft>
              <a:buClr>
                <a:srgbClr val="5F7800"/>
              </a:buClr>
            </a:pPr>
            <a:r>
              <a:rPr lang="en-US" sz="1050" kern="0">
                <a:solidFill>
                  <a:srgbClr val="626469"/>
                </a:solidFill>
                <a:latin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394867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5750" indent="-285750" algn="l" defTabSz="957263">
          <a:spcAft>
            <a:spcPts val="600"/>
          </a:spcAft>
          <a:buClr>
            <a:srgbClr val="5F7800"/>
          </a:buClr>
          <a:buFont typeface="Arial" charset="0"/>
          <a:buChar char="●"/>
          <a:defRPr sz="1800" kern="0" dirty="0" err="1" smtClean="0">
            <a:solidFill>
              <a:srgbClr val="626469"/>
            </a:solidFill>
            <a:latin typeface="Arial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285750" indent="-285750" defTabSz="957263">
          <a:spcAft>
            <a:spcPts val="600"/>
          </a:spcAft>
          <a:buClr>
            <a:srgbClr val="5F7800"/>
          </a:buClr>
          <a:buFont typeface="Arial" charset="0"/>
          <a:buChar char="●"/>
          <a:defRPr sz="1800" kern="0" dirty="0" err="1" smtClean="0">
            <a:solidFill>
              <a:srgbClr val="626469"/>
            </a:solidFill>
            <a:latin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yngenta 16-9 classification IUO5.potm  -  Read-Only" id="{83AC588E-4E50-41E5-96BB-A95A56C1C403}" vid="{70B7A7A1-C887-4253-AF2D-F5DC3662B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7DB7B277B2E4FA214614FBBC77CD2" ma:contentTypeVersion="12" ma:contentTypeDescription="Create a new document." ma:contentTypeScope="" ma:versionID="d80012bd22a1fa5d0ca731fb9fdfb681">
  <xsd:schema xmlns:xsd="http://www.w3.org/2001/XMLSchema" xmlns:xs="http://www.w3.org/2001/XMLSchema" xmlns:p="http://schemas.microsoft.com/office/2006/metadata/properties" xmlns:ns3="0b1a2a01-4378-4029-80c4-e44bac3d3327" xmlns:ns4="d15eca7d-adf0-4822-a4fc-dc89e6b052ac" targetNamespace="http://schemas.microsoft.com/office/2006/metadata/properties" ma:root="true" ma:fieldsID="3a616a7adcd11cc88d41d53978534583" ns3:_="" ns4:_="">
    <xsd:import namespace="0b1a2a01-4378-4029-80c4-e44bac3d3327"/>
    <xsd:import namespace="d15eca7d-adf0-4822-a4fc-dc89e6b052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1a2a01-4378-4029-80c4-e44bac3d33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eca7d-adf0-4822-a4fc-dc89e6b052a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CC847F-825E-4EE6-B77C-D57A39C67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1a2a01-4378-4029-80c4-e44bac3d3327"/>
    <ds:schemaRef ds:uri="d15eca7d-adf0-4822-a4fc-dc89e6b05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50CC2-077E-43A8-B572-2B1C8D11BFC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d15eca7d-adf0-4822-a4fc-dc89e6b052ac"/>
    <ds:schemaRef ds:uri="0b1a2a01-4378-4029-80c4-e44bac3d332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7A67B7-8A1E-4C01-A60E-0D5D4124C1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Syngenta 16-9 classification IUO5</Template>
  <TotalTime>3</TotalTime>
  <Words>504</Words>
  <Application>Microsoft Office PowerPoint</Application>
  <PresentationFormat>Custom</PresentationFormat>
  <Paragraphs>114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Landscape_Template</vt:lpstr>
      <vt:lpstr>Crop physiology service of cropFact  </vt:lpstr>
      <vt:lpstr>What is the scope of the Crop physiology of cropFact?</vt:lpstr>
      <vt:lpstr>cropFact – 3 services</vt:lpstr>
      <vt:lpstr>cropFact Crop Physiology service overview</vt:lpstr>
      <vt:lpstr>cropFact service availability as API (2022-05-10)</vt:lpstr>
      <vt:lpstr> Evaluation of abiotic stress indicator: example of soil water deficit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physiology service of cropFact  </dc:title>
  <dc:creator>Galinier Thomas CHST</dc:creator>
  <cp:lastModifiedBy>Galinier Thomas CHST</cp:lastModifiedBy>
  <cp:revision>1</cp:revision>
  <cp:lastPrinted>2017-08-21T11:01:42Z</cp:lastPrinted>
  <dcterms:created xsi:type="dcterms:W3CDTF">2022-06-01T13:45:52Z</dcterms:created>
  <dcterms:modified xsi:type="dcterms:W3CDTF">2022-06-01T13:49:23Z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0x010100B3F7DB7B277B2E4FA214614FBBC77CD2</vt:lpwstr>
  </property>
  <property fmtid="{D5CDD505-2E9C-101B-9397-08002B2CF9AE}" pid="3" name="Document Use">
    <vt:lpwstr>Global</vt:lpwstr>
  </property>
  <property fmtid="{D5CDD505-2E9C-101B-9397-08002B2CF9AE}" pid="4" name="Domain">
    <vt:lpwstr>Organization</vt:lpwstr>
  </property>
  <property fmtid="{D5CDD505-2E9C-101B-9397-08002B2CF9AE}" pid="5" name="Main Functions">
    <vt:lpwstr>Communication</vt:lpwstr>
  </property>
  <property fmtid="{D5CDD505-2E9C-101B-9397-08002B2CF9AE}" pid="6" name="Business">
    <vt:lpwstr>R&amp;D (general)</vt:lpwstr>
  </property>
  <property fmtid="{D5CDD505-2E9C-101B-9397-08002B2CF9AE}" pid="7" name="To be shared with guests">
    <vt:lpwstr>false</vt:lpwstr>
  </property>
</Properties>
</file>