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2" r:id="rId8"/>
    <p:sldId id="269" r:id="rId9"/>
    <p:sldId id="264" r:id="rId10"/>
    <p:sldId id="265" r:id="rId11"/>
    <p:sldId id="266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E007-779A-2F4F-8D07-3917D238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2B42-1EDE-3342-80AD-D1FCC633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7328-198B-1C49-A7FC-5EBAA3E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A338-E126-DF4D-9CAF-6E3EACF8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5D5F-221C-2B49-8089-680D8CED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D61F-1B7F-E34A-BD62-B7C1619A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2CA7-4093-FC46-83CD-6B64EB41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73BD-1BDA-F947-866F-2BC8672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920D-70AE-8843-863F-B56676D2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7E8F-4F95-F448-AE8B-F2DBD95D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73A4-2363-414F-A4FB-D2CD7F3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DD695-DEFC-FB49-BD3C-8D9D8045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B03-DA5E-0848-A10B-7427D72D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22E5-5408-8941-95E8-2F842BBF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E9F-3BBF-5640-ADA2-E25C2F2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D0D-C282-AD4C-8E84-336E815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C10D-6F8E-D64E-B4C4-4A27B81D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94A9-7F84-1F47-AF18-88127E9B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91C7-0CA8-8143-9485-F81EEC7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850E-9255-C044-9F84-CADA49B0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EF81-56DD-C241-AFF7-A64CBDB3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430C-2CE0-7941-8C49-091B3190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EE10-EC64-594B-9D7E-EE732DF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9DA2-E7AD-EF45-ACC3-6529E374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BB02-4F15-8241-B3D1-7CB42C11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073F-0927-8145-883F-7E0C3FA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FF0C-9708-8E47-9C58-A4A7F1DA7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0253-9A33-6943-85E9-4C40C04B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3E5F-ECE3-7346-94D1-429032C9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BEA1-1C70-E74B-9233-1DB5903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F393-0045-474F-A106-82C37AE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9A18-464D-4344-AD8F-47E0770A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8996-218A-DA4F-8166-FA352335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7FA8-ED49-7846-A410-BF7AEFAA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BFE73-F047-2A49-B706-02EE28C69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F0D6D-5E71-BE40-B027-95A7935A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94676-67C0-BB41-8CB9-D1B2089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4412-CE0F-8D43-8C28-8C1245CE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DE49E-0462-4B44-B249-5B82CEFF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69A-1D61-1745-A918-0B33B6B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6F3A-0AC1-A543-B032-E611E4A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3022-E194-DF42-BC4E-0EB0A15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D672C-F0C5-D043-8575-4AC3854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9C96F-03A5-4E48-A3A3-BBB7BD3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2A69-DC9C-A141-80B2-AB96CE93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A67F-4D45-1E40-9B97-8867084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4852-FF7F-4F44-A1E6-4093294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6C42-A129-004D-A962-4B95634F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3223-92C9-614A-862C-AEA40B24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1511-8EE6-2147-9683-05AAB2F7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4561-2EFC-7D44-BAE4-156D0B68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F2E4-3B0C-154E-88EF-5F5BD8C6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9F5D-0384-0341-BA8F-8A3FA7D5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ADD2F-B019-9646-B289-1D986A8F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A9F1-827A-2D45-9180-D5E93B57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C369-E559-5544-A4BB-E93A83D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0229-D690-2845-8839-25F39AA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4450-0844-B744-B9BE-746B0792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CD0C-D9F9-4F40-AAAA-71E2893B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DD06-A93D-DD47-975E-DE05A761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9A4F-F51D-3848-A907-AF67181F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1A8-BB75-0A46-A697-C261F78E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E787-9F4D-734C-A8F8-C571C82D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147-917B-7346-91F9-BD45B910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Approxposterior</a:t>
            </a:r>
            <a:r>
              <a:rPr lang="en-US" dirty="0"/>
              <a:t> (BAPE) Convergence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ECD9-96A3-684F-897F-43E74183F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After the meeting on 15</a:t>
            </a:r>
            <a:r>
              <a:rPr lang="en-US" baseline="30000" dirty="0"/>
              <a:t>th</a:t>
            </a:r>
            <a:r>
              <a:rPr lang="en-US" dirty="0"/>
              <a:t> March 2021 we decided to look into few things to check the convergence issue of the BAPE implementation in </a:t>
            </a:r>
            <a:r>
              <a:rPr lang="en-US" dirty="0" err="1"/>
              <a:t>Approxpoeterior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04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AB34763-3B85-A940-B3E8-85398ADD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" y="1810701"/>
            <a:ext cx="5084892" cy="477024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0AF3EA-0A12-0046-8238-01844EE2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50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9D1C17-15D4-3E48-8DBC-2FA7F414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04" y="1786914"/>
            <a:ext cx="5258451" cy="4990465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EC557C2-F497-CB46-BFB9-735FAB05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585" y="1690688"/>
            <a:ext cx="3022551" cy="2928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3D5E2-61DB-694C-A4E7-EDA0ACD7D71F}"/>
              </a:ext>
            </a:extLst>
          </p:cNvPr>
          <p:cNvSpPr txBox="1"/>
          <p:nvPr/>
        </p:nvSpPr>
        <p:spPr>
          <a:xfrm>
            <a:off x="9876998" y="915773"/>
            <a:ext cx="2462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Wanted to </a:t>
            </a:r>
            <a:r>
              <a:rPr lang="en-US" dirty="0" err="1">
                <a:solidFill>
                  <a:srgbClr val="FF0000"/>
                </a:solidFill>
              </a:rPr>
              <a:t>cjeck</a:t>
            </a:r>
            <a:r>
              <a:rPr lang="en-US" dirty="0">
                <a:solidFill>
                  <a:srgbClr val="FF0000"/>
                </a:solidFill>
              </a:rPr>
              <a:t> if this is</a:t>
            </a:r>
          </a:p>
          <a:p>
            <a:r>
              <a:rPr lang="en-US" dirty="0">
                <a:solidFill>
                  <a:srgbClr val="FF0000"/>
                </a:solidFill>
              </a:rPr>
              <a:t>A MCMC issue. So got</a:t>
            </a:r>
          </a:p>
          <a:p>
            <a:r>
              <a:rPr lang="en-US" dirty="0">
                <a:solidFill>
                  <a:srgbClr val="FF0000"/>
                </a:solidFill>
              </a:rPr>
              <a:t>10 times more</a:t>
            </a:r>
          </a:p>
          <a:p>
            <a:r>
              <a:rPr lang="en-US" dirty="0">
                <a:solidFill>
                  <a:srgbClr val="FF0000"/>
                </a:solidFill>
              </a:rPr>
              <a:t> MCMC samples. </a:t>
            </a:r>
          </a:p>
        </p:txBody>
      </p:sp>
    </p:spTree>
    <p:extLst>
      <p:ext uri="{BB962C8B-B14F-4D97-AF65-F5344CB8AC3E}">
        <p14:creationId xmlns:p14="http://schemas.microsoft.com/office/powerpoint/2010/main" val="19740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2E43011-662E-BB4B-857A-9B0501FA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040"/>
            <a:ext cx="5689515" cy="523336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76C2388-265D-F94F-A688-99489AA2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30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BB97-957F-CE4A-8E9E-DDCF5C76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29985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 of all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1332-92A3-9741-A61D-BE800CBE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BD7-6616-A642-A8F2-B004598E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363C8CA-C457-3A41-8D9C-8EFB2F3F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91" y="0"/>
            <a:ext cx="3266084" cy="2978527"/>
          </a:xfrm>
          <a:prstGeom prst="rect">
            <a:avLst/>
          </a:prstGeom>
        </p:spPr>
      </p:pic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6DF148-90DA-924A-B5F1-7E7149F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5034" y="122091"/>
            <a:ext cx="3030966" cy="2978527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F4C58CA-E33B-1B40-A278-EAA280C0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19" y="106085"/>
            <a:ext cx="3101899" cy="2978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94B28-06D7-B84E-A474-3DAC2D9BB338}"/>
              </a:ext>
            </a:extLst>
          </p:cNvPr>
          <p:cNvSpPr txBox="1"/>
          <p:nvPr/>
        </p:nvSpPr>
        <p:spPr>
          <a:xfrm>
            <a:off x="1858667" y="35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13FF-68E6-414F-A520-CE3FD05746E2}"/>
              </a:ext>
            </a:extLst>
          </p:cNvPr>
          <p:cNvSpPr txBox="1"/>
          <p:nvPr/>
        </p:nvSpPr>
        <p:spPr>
          <a:xfrm>
            <a:off x="4749351" y="358457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A96E8-F542-D046-9087-6B4A351CC967}"/>
              </a:ext>
            </a:extLst>
          </p:cNvPr>
          <p:cNvSpPr txBox="1"/>
          <p:nvPr/>
        </p:nvSpPr>
        <p:spPr>
          <a:xfrm>
            <a:off x="7532893" y="35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50, 5</a:t>
            </a:r>
          </a:p>
        </p:txBody>
      </p:sp>
      <p:pic>
        <p:nvPicPr>
          <p:cNvPr id="10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B9E143-206A-514F-A485-FDF487680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286" y="47727"/>
            <a:ext cx="3300714" cy="30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95F91F-C1A1-8944-B619-106C03BDF6C5}"/>
              </a:ext>
            </a:extLst>
          </p:cNvPr>
          <p:cNvSpPr txBox="1"/>
          <p:nvPr/>
        </p:nvSpPr>
        <p:spPr>
          <a:xfrm>
            <a:off x="10887164" y="36512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100, 5</a:t>
            </a:r>
          </a:p>
        </p:txBody>
      </p:sp>
      <p:pic>
        <p:nvPicPr>
          <p:cNvPr id="12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22AEBD-F5C5-CE48-8296-9D0BDBC7B8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39"/>
          <a:stretch/>
        </p:blipFill>
        <p:spPr>
          <a:xfrm>
            <a:off x="8731659" y="3688334"/>
            <a:ext cx="3460341" cy="2994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6CE9C9-AE52-9346-B5E7-CA38063ADE09}"/>
              </a:ext>
            </a:extLst>
          </p:cNvPr>
          <p:cNvSpPr txBox="1"/>
          <p:nvPr/>
        </p:nvSpPr>
        <p:spPr>
          <a:xfrm>
            <a:off x="10802204" y="37571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100 , 50</a:t>
            </a:r>
          </a:p>
        </p:txBody>
      </p:sp>
      <p:pic>
        <p:nvPicPr>
          <p:cNvPr id="13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F87058A-988B-E64A-96BB-B22B872B2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447" y="3583407"/>
            <a:ext cx="3360441" cy="3152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396F23-68DA-7541-B210-5F28F51C12D8}"/>
              </a:ext>
            </a:extLst>
          </p:cNvPr>
          <p:cNvSpPr txBox="1"/>
          <p:nvPr/>
        </p:nvSpPr>
        <p:spPr>
          <a:xfrm>
            <a:off x="7506667" y="35953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50 , 50</a:t>
            </a:r>
          </a:p>
        </p:txBody>
      </p:sp>
      <p:pic>
        <p:nvPicPr>
          <p:cNvPr id="15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48DD0FA-9023-9743-95B3-03BE243CA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674" y="3635292"/>
            <a:ext cx="3370871" cy="310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AA63CC-DEA6-7E41-A230-862265F93880}"/>
              </a:ext>
            </a:extLst>
          </p:cNvPr>
          <p:cNvSpPr txBox="1"/>
          <p:nvPr/>
        </p:nvSpPr>
        <p:spPr>
          <a:xfrm>
            <a:off x="4645331" y="35834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30, 50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5451-6843-1348-82C9-F33AE83D9197}"/>
              </a:ext>
            </a:extLst>
          </p:cNvPr>
          <p:cNvSpPr txBox="1"/>
          <p:nvPr/>
        </p:nvSpPr>
        <p:spPr>
          <a:xfrm>
            <a:off x="325544" y="3376608"/>
            <a:ext cx="2321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In the top row we only change </a:t>
            </a:r>
            <a:r>
              <a:rPr lang="en-US" sz="1200" dirty="0" err="1"/>
              <a:t>n_gp_restarts</a:t>
            </a:r>
            <a:r>
              <a:rPr lang="en-US" sz="1200" dirty="0"/>
              <a:t> and keep </a:t>
            </a:r>
            <a:r>
              <a:rPr lang="en-US" sz="1200" dirty="0" err="1"/>
              <a:t>noptimizationrestarts</a:t>
            </a:r>
            <a:r>
              <a:rPr lang="en-US" sz="1200" dirty="0"/>
              <a:t> fixed to 5. The bottom row is the same but now we fix </a:t>
            </a:r>
            <a:r>
              <a:rPr lang="en-US" sz="1200" dirty="0" err="1"/>
              <a:t>noptimizationrestart</a:t>
            </a:r>
            <a:r>
              <a:rPr lang="en-US" sz="1200" dirty="0"/>
              <a:t> to 50.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>
                <a:solidFill>
                  <a:schemeClr val="accent1"/>
                </a:solidFill>
              </a:rPr>
              <a:t>Conclusion:</a:t>
            </a:r>
          </a:p>
          <a:p>
            <a:pPr algn="just"/>
            <a:endParaRPr lang="en-US" sz="1200" dirty="0">
              <a:solidFill>
                <a:schemeClr val="accent1"/>
              </a:solidFill>
            </a:endParaRPr>
          </a:p>
          <a:p>
            <a:pPr algn="just"/>
            <a:r>
              <a:rPr lang="en-US" sz="1200" dirty="0">
                <a:solidFill>
                  <a:schemeClr val="accent1"/>
                </a:solidFill>
              </a:rPr>
              <a:t>Now the posteriors are not completely different from one another. There is a common structure. But still there are differences. How do we improve this and get a convergent posterior? </a:t>
            </a:r>
          </a:p>
        </p:txBody>
      </p:sp>
    </p:spTree>
    <p:extLst>
      <p:ext uri="{BB962C8B-B14F-4D97-AF65-F5344CB8AC3E}">
        <p14:creationId xmlns:p14="http://schemas.microsoft.com/office/powerpoint/2010/main" val="22504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F57-748E-2049-AAED-92EFB91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suggested increasing the number of design points to see if the convergence of posterior issue is still there.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4176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Convergence of posterior issue: </a:t>
            </a:r>
            <a:br>
              <a:rPr lang="en-US" dirty="0"/>
            </a:br>
            <a:r>
              <a:rPr lang="en-US" sz="2000" dirty="0"/>
              <a:t>When we change the number of re optimizations in the GP hyperparameter optimization the final posterior changes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152378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0A7F-377C-DB45-9387-6FB4350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42" y="26353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All the plots shown below</a:t>
            </a:r>
            <a:br>
              <a:rPr lang="en-US" dirty="0"/>
            </a:br>
            <a:r>
              <a:rPr lang="en-US" dirty="0"/>
              <a:t> have 50 initial design points </a:t>
            </a:r>
            <a:br>
              <a:rPr lang="en-US" dirty="0"/>
            </a:br>
            <a:r>
              <a:rPr lang="en-US" dirty="0"/>
              <a:t>from a Min Max Lattin Hypercube Sampling.</a:t>
            </a:r>
            <a:br>
              <a:rPr lang="en-US" dirty="0"/>
            </a:br>
            <a:r>
              <a:rPr lang="en-US" dirty="0"/>
              <a:t>Active sampling has been done in batches of 5.</a:t>
            </a:r>
          </a:p>
        </p:txBody>
      </p:sp>
    </p:spTree>
    <p:extLst>
      <p:ext uri="{BB962C8B-B14F-4D97-AF65-F5344CB8AC3E}">
        <p14:creationId xmlns:p14="http://schemas.microsoft.com/office/powerpoint/2010/main" val="39361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C659-7E6F-B142-BA68-26EB38D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n_gp_restarts</a:t>
            </a:r>
            <a:r>
              <a:rPr lang="en-US" dirty="0"/>
              <a:t> 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B17E67F-1015-8B47-8A8E-E9B26CA4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0" y="1424416"/>
            <a:ext cx="5557786" cy="506845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0A268D-5666-B34D-B5A4-D2CF6D60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83" y="1271752"/>
            <a:ext cx="6036122" cy="5445353"/>
          </a:xfrm>
          <a:prstGeom prst="rect">
            <a:avLst/>
          </a:prstGeom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4C6841-71CE-1F48-B3D6-B4660D2E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3" y="1557552"/>
            <a:ext cx="5557786" cy="5068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327D0-4D10-BB4A-9720-E02FCEC5E0E7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72044-815D-E443-B747-8BB0B9B85593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3586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ACC9129-DD51-4E41-B9B3-D62624187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5" y="1690688"/>
            <a:ext cx="5246308" cy="49427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58AD7F3-577F-4A45-8A82-76188DD9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71" y="1690688"/>
            <a:ext cx="5066586" cy="497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A5BA8-4718-AC40-B851-5040A17B4A50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1077E-3515-0F43-9439-564889477306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10668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BBFD90DA-0350-BF4E-896B-C6A3B2DB4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92" y="1690688"/>
            <a:ext cx="5065991" cy="49777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713B18-AE67-074A-BC1E-DCC23FE8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78FF586-9212-8F4D-A81B-A065F826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2" y="1690688"/>
            <a:ext cx="5191463" cy="4984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424F9-3B4A-3745-9AF8-013B2DABE5A3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2110-51C0-8949-A926-E6C5240A20CB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25179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7D991EE-AF8C-B042-A25F-E5DA9967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84" y="1554763"/>
            <a:ext cx="5469924" cy="50592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4675CE-78BC-354C-8067-58242F9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1B0485-37CD-5549-AE75-B5CA2010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94" y="1554763"/>
            <a:ext cx="5709654" cy="5100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D3EDE-AD80-3E44-BB3F-79EF8D557332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B9B9-19D9-3940-828C-ECEBE61AC27A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158063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F57-748E-2049-AAED-92EFB91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suggested increasing the number of design points to see if the convergence of posterior issue is still there.</a:t>
            </a:r>
          </a:p>
          <a:p>
            <a:r>
              <a:rPr lang="en-US" dirty="0">
                <a:solidFill>
                  <a:srgbClr val="FF0000"/>
                </a:solidFill>
              </a:rPr>
              <a:t>I also tried to increase the number of re optimizations in the active learning batch points finding algorithm.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rerun all the previous </a:t>
            </a:r>
            <a:r>
              <a:rPr lang="en-US" dirty="0" err="1">
                <a:solidFill>
                  <a:srgbClr val="FF0000"/>
                </a:solidFill>
              </a:rPr>
              <a:t>n_gp_restart</a:t>
            </a:r>
            <a:r>
              <a:rPr lang="en-US" dirty="0">
                <a:solidFill>
                  <a:srgbClr val="FF0000"/>
                </a:solidFill>
              </a:rPr>
              <a:t> but now with 50 </a:t>
            </a:r>
            <a:r>
              <a:rPr lang="en-US" dirty="0" err="1">
                <a:solidFill>
                  <a:srgbClr val="FF0000"/>
                </a:solidFill>
              </a:rPr>
              <a:t>nminobjectRestarts</a:t>
            </a:r>
            <a:r>
              <a:rPr lang="en-US" dirty="0">
                <a:solidFill>
                  <a:srgbClr val="FF0000"/>
                </a:solidFill>
              </a:rPr>
              <a:t> instead of default 5.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4176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Convergence of posterior issue: </a:t>
            </a:r>
            <a:br>
              <a:rPr lang="en-US" dirty="0"/>
            </a:br>
            <a:r>
              <a:rPr lang="en-US" sz="2000" dirty="0"/>
              <a:t>When we change the number of re optimizations in the GP hyperparameter optimization the final posterior changes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16334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E1D-4598-094E-8D60-2B94E523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100 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009384-3BD8-3346-841B-A593E279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96" y="1690688"/>
            <a:ext cx="5562600" cy="4918994"/>
          </a:xfrm>
        </p:spPr>
      </p:pic>
    </p:spTree>
    <p:extLst>
      <p:ext uri="{BB962C8B-B14F-4D97-AF65-F5344CB8AC3E}">
        <p14:creationId xmlns:p14="http://schemas.microsoft.com/office/powerpoint/2010/main" val="233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405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Approxposterior (BAPE) Convergence issue</vt:lpstr>
      <vt:lpstr>Convergence of posterior issue:  When we change the number of re optimizations in the GP hyperparameter optimization the final posterior changes significantly. </vt:lpstr>
      <vt:lpstr>All the plots shown below  have 50 initial design points  from a Min Max Lattin Hypercube Sampling. Active sampling has been done in batches of 5.</vt:lpstr>
      <vt:lpstr>20 n_gp_restarts , 5 nMinObjRestarts</vt:lpstr>
      <vt:lpstr>30 n_gp_restart, 5 nMinObjRestarts</vt:lpstr>
      <vt:lpstr>50 n_gp_restart, 5 nMinObjRestarts</vt:lpstr>
      <vt:lpstr>100 n_gp_restart, 5 nMinObjRestarts</vt:lpstr>
      <vt:lpstr>Convergence of posterior issue:  When we change the number of re optimizations in the GP hyperparameter optimization the final posterior changes significantly. </vt:lpstr>
      <vt:lpstr> 100  n_gp_restarts, 50 nMinObjRestarts</vt:lpstr>
      <vt:lpstr> 50 N_gp_restarts, 50 nMinObjRestarts</vt:lpstr>
      <vt:lpstr> 30 n_gp_restarts, 50 nMinObjRestarts</vt:lpstr>
      <vt:lpstr>Summary of all the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after increasing initial design points and reducing batch size</dc:title>
  <dc:creator>Liyanage, Dan</dc:creator>
  <cp:lastModifiedBy>Liyanage, Dan</cp:lastModifiedBy>
  <cp:revision>12</cp:revision>
  <dcterms:created xsi:type="dcterms:W3CDTF">2021-03-16T15:02:26Z</dcterms:created>
  <dcterms:modified xsi:type="dcterms:W3CDTF">2021-03-18T18:56:03Z</dcterms:modified>
</cp:coreProperties>
</file>