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119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0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237197"/>
            <a:ext cx="5201841" cy="2631887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970580"/>
            <a:ext cx="4589860" cy="1825171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02483"/>
            <a:ext cx="131958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02483"/>
            <a:ext cx="388225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884671"/>
            <a:ext cx="5278339" cy="3144614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059035"/>
            <a:ext cx="5278339" cy="165367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012414"/>
            <a:ext cx="26009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012414"/>
            <a:ext cx="26009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2484"/>
            <a:ext cx="52783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853171"/>
            <a:ext cx="2588967" cy="908210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761381"/>
            <a:ext cx="258896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853171"/>
            <a:ext cx="2601718" cy="908210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761381"/>
            <a:ext cx="260171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03978"/>
            <a:ext cx="1973799" cy="1763924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088455"/>
            <a:ext cx="3098155" cy="5372269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267902"/>
            <a:ext cx="1973799" cy="4201570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03978"/>
            <a:ext cx="1973799" cy="1763924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088455"/>
            <a:ext cx="3098155" cy="5372269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267902"/>
            <a:ext cx="1973799" cy="4201570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02484"/>
            <a:ext cx="52783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012414"/>
            <a:ext cx="52783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7006700"/>
            <a:ext cx="13769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642D-ECBE-41AC-83D0-C345ABFBAA16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7006700"/>
            <a:ext cx="206543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7006700"/>
            <a:ext cx="13769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BE25-0E30-474C-92CB-72BDD98BB8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AA25D2D4-0F56-4A98-874C-654C2105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84926"/>
              </p:ext>
            </p:extLst>
          </p:nvPr>
        </p:nvGraphicFramePr>
        <p:xfrm>
          <a:off x="156431" y="87114"/>
          <a:ext cx="5850828" cy="7374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685">
                  <a:extLst>
                    <a:ext uri="{9D8B030D-6E8A-4147-A177-3AD203B41FA5}">
                      <a16:colId xmlns:a16="http://schemas.microsoft.com/office/drawing/2014/main" val="104126982"/>
                    </a:ext>
                  </a:extLst>
                </a:gridCol>
                <a:gridCol w="342685">
                  <a:extLst>
                    <a:ext uri="{9D8B030D-6E8A-4147-A177-3AD203B41FA5}">
                      <a16:colId xmlns:a16="http://schemas.microsoft.com/office/drawing/2014/main" val="1588076616"/>
                    </a:ext>
                  </a:extLst>
                </a:gridCol>
                <a:gridCol w="1289002">
                  <a:extLst>
                    <a:ext uri="{9D8B030D-6E8A-4147-A177-3AD203B41FA5}">
                      <a16:colId xmlns:a16="http://schemas.microsoft.com/office/drawing/2014/main" val="1319106142"/>
                    </a:ext>
                  </a:extLst>
                </a:gridCol>
                <a:gridCol w="342685">
                  <a:extLst>
                    <a:ext uri="{9D8B030D-6E8A-4147-A177-3AD203B41FA5}">
                      <a16:colId xmlns:a16="http://schemas.microsoft.com/office/drawing/2014/main" val="1026690722"/>
                    </a:ext>
                  </a:extLst>
                </a:gridCol>
                <a:gridCol w="1289002">
                  <a:extLst>
                    <a:ext uri="{9D8B030D-6E8A-4147-A177-3AD203B41FA5}">
                      <a16:colId xmlns:a16="http://schemas.microsoft.com/office/drawing/2014/main" val="1036765118"/>
                    </a:ext>
                  </a:extLst>
                </a:gridCol>
                <a:gridCol w="342685">
                  <a:extLst>
                    <a:ext uri="{9D8B030D-6E8A-4147-A177-3AD203B41FA5}">
                      <a16:colId xmlns:a16="http://schemas.microsoft.com/office/drawing/2014/main" val="3913641524"/>
                    </a:ext>
                  </a:extLst>
                </a:gridCol>
                <a:gridCol w="1559399">
                  <a:extLst>
                    <a:ext uri="{9D8B030D-6E8A-4147-A177-3AD203B41FA5}">
                      <a16:colId xmlns:a16="http://schemas.microsoft.com/office/drawing/2014/main" val="1840689394"/>
                    </a:ext>
                  </a:extLst>
                </a:gridCol>
                <a:gridCol w="342685">
                  <a:extLst>
                    <a:ext uri="{9D8B030D-6E8A-4147-A177-3AD203B41FA5}">
                      <a16:colId xmlns:a16="http://schemas.microsoft.com/office/drawing/2014/main" val="657891317"/>
                    </a:ext>
                  </a:extLst>
                </a:gridCol>
              </a:tblGrid>
              <a:tr h="785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Identification</a:t>
                      </a:r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14,880 records identified through search terms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5,517 records identified through forward searches of relevant articles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674443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↘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↙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79877"/>
                  </a:ext>
                </a:extLst>
              </a:tr>
              <a:tr h="212633">
                <a:tc rowSpan="3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Screening</a:t>
                      </a:r>
                      <a:endParaRPr lang="en-US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74702"/>
                  </a:ext>
                </a:extLst>
              </a:tr>
              <a:tr h="683727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20,387 records screened (including duplicates)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 publications identified through other sources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16223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097784"/>
                  </a:ext>
                </a:extLst>
              </a:tr>
              <a:tr h="212633">
                <a:tc rowSpan="3"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Eligibility</a:t>
                      </a:r>
                      <a:endParaRPr lang="en-US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81129"/>
                  </a:ext>
                </a:extLst>
              </a:tr>
              <a:tr h="566072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483 relevant publications identified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764324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↙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063380"/>
                  </a:ext>
                </a:extLst>
              </a:tr>
              <a:tr h="212633">
                <a:tc rowSpan="3"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Missing</a:t>
                      </a:r>
                      <a:endParaRPr lang="en-US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0457"/>
                  </a:ext>
                </a:extLst>
              </a:tr>
              <a:tr h="532470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Info. complete for 23 publications 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Information missing for 460 publications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862843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1369519"/>
                  </a:ext>
                </a:extLst>
              </a:tr>
              <a:tr h="212633">
                <a:tc rowSpan="7"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Data </a:t>
                      </a:r>
                      <a:r>
                        <a:rPr lang="de-DE" sz="1050" dirty="0" err="1"/>
                        <a:t>requests</a:t>
                      </a:r>
                      <a:endParaRPr lang="en-US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90297"/>
                  </a:ext>
                </a:extLst>
              </a:tr>
              <a:tr h="304515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Data requests for 460 publications</a:t>
                      </a:r>
                    </a:p>
                    <a:p>
                      <a:pPr algn="ctr"/>
                      <a:r>
                        <a:rPr lang="en-US" sz="1050" dirty="0"/>
                        <a:t>(314 corresponding authors contacted;</a:t>
                      </a:r>
                    </a:p>
                    <a:p>
                      <a:pPr algn="ctr"/>
                      <a:r>
                        <a:rPr lang="en-US" sz="1050" dirty="0"/>
                        <a:t>144 responded;</a:t>
                      </a:r>
                    </a:p>
                    <a:p>
                      <a:pPr algn="ctr"/>
                      <a:r>
                        <a:rPr lang="en-US" sz="1050" dirty="0"/>
                        <a:t>118 provided data)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Data requests unsuccessful for 297 publications</a:t>
                      </a:r>
                    </a:p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Reasons for not providing data: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No access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No 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Hardware failure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Did not keep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Cannot find data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0852570"/>
                  </a:ext>
                </a:extLst>
              </a:tr>
              <a:tr h="353616"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vert="vert27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→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68982"/>
                  </a:ext>
                </a:extLst>
              </a:tr>
              <a:tr h="357863"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vert="vert27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144 responded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1695431"/>
                  </a:ext>
                </a:extLst>
              </a:tr>
              <a:tr h="353616"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vert="vert27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12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55273"/>
                  </a:ext>
                </a:extLst>
              </a:tr>
              <a:tr h="369563"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vert="vert27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79295" marR="79295" marT="39648" marB="39648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Data request successful for 163 publications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476808"/>
                  </a:ext>
                </a:extLst>
              </a:tr>
              <a:tr h="145229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↙</a:t>
                      </a:r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79295" marR="79295" marT="39648" marB="39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509137"/>
                  </a:ext>
                </a:extLst>
              </a:tr>
              <a:tr h="212633">
                <a:tc rowSpan="2">
                  <a:txBody>
                    <a:bodyPr/>
                    <a:lstStyle/>
                    <a:p>
                      <a:pPr algn="ctr"/>
                      <a:r>
                        <a:rPr lang="de-DE" sz="1050" dirty="0" err="1"/>
                        <a:t>Included</a:t>
                      </a:r>
                      <a:endParaRPr lang="de-DE" sz="1050" dirty="0"/>
                    </a:p>
                  </a:txBody>
                  <a:tcPr marL="79295" marR="79295" marT="39648" marB="39648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8545"/>
                  </a:ext>
                </a:extLst>
              </a:tr>
              <a:tr h="1000719">
                <a:tc vMerge="1">
                  <a:txBody>
                    <a:bodyPr/>
                    <a:lstStyle/>
                    <a:p>
                      <a:pPr algn="ctr"/>
                      <a:endParaRPr lang="de-DE" sz="900" dirty="0"/>
                    </a:p>
                  </a:txBody>
                  <a:tcPr marL="79295" marR="79295" marT="39648" marB="39648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186 publications included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→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222 studies included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→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856 effect sizes included: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439 for sex drive manifestations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173 for latent indicators of sex drive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244 for bias indicators</a:t>
                      </a:r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79295" marR="79295" marT="39648" marB="39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830960"/>
                  </a:ext>
                </a:extLst>
              </a:tr>
            </a:tbl>
          </a:graphicData>
        </a:graphic>
      </p:graphicFrame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BCF36EE5-077D-44D7-AB54-793E45F311D4}"/>
              </a:ext>
            </a:extLst>
          </p:cNvPr>
          <p:cNvCxnSpPr>
            <a:cxnSpLocks/>
          </p:cNvCxnSpPr>
          <p:nvPr/>
        </p:nvCxnSpPr>
        <p:spPr>
          <a:xfrm>
            <a:off x="1487054" y="3962400"/>
            <a:ext cx="0" cy="22629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6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</Words>
  <Application>Microsoft Office PowerPoint</Application>
  <PresentationFormat>Benutzerdefiniert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Frankenbach</dc:creator>
  <cp:lastModifiedBy>Julius Frankenbach</cp:lastModifiedBy>
  <cp:revision>11</cp:revision>
  <dcterms:created xsi:type="dcterms:W3CDTF">2020-03-04T09:59:05Z</dcterms:created>
  <dcterms:modified xsi:type="dcterms:W3CDTF">2022-04-21T12:08:42Z</dcterms:modified>
</cp:coreProperties>
</file>