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119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4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237197"/>
            <a:ext cx="5201841" cy="2631887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3970580"/>
            <a:ext cx="4589860" cy="1825171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642D-ECBE-41AC-83D0-C345ABFBAA1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BE25-0E30-474C-92CB-72BDD98BB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5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642D-ECBE-41AC-83D0-C345ABFBAA1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BE25-0E30-474C-92CB-72BDD98BB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9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402483"/>
            <a:ext cx="131958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402483"/>
            <a:ext cx="3882256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642D-ECBE-41AC-83D0-C345ABFBAA1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BE25-0E30-474C-92CB-72BDD98BB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8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642D-ECBE-41AC-83D0-C345ABFBAA1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BE25-0E30-474C-92CB-72BDD98BB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5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884671"/>
            <a:ext cx="5278339" cy="3144614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5059035"/>
            <a:ext cx="5278339" cy="1653678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642D-ECBE-41AC-83D0-C345ABFBAA1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BE25-0E30-474C-92CB-72BDD98BB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0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2012414"/>
            <a:ext cx="26009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2012414"/>
            <a:ext cx="26009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642D-ECBE-41AC-83D0-C345ABFBAA1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BE25-0E30-474C-92CB-72BDD98BB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8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02484"/>
            <a:ext cx="527833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853171"/>
            <a:ext cx="2588967" cy="908210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2761381"/>
            <a:ext cx="258896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853171"/>
            <a:ext cx="2601718" cy="908210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2761381"/>
            <a:ext cx="2601718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642D-ECBE-41AC-83D0-C345ABFBAA1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BE25-0E30-474C-92CB-72BDD98BB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642D-ECBE-41AC-83D0-C345ABFBAA1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BE25-0E30-474C-92CB-72BDD98BB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6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642D-ECBE-41AC-83D0-C345ABFBAA1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BE25-0E30-474C-92CB-72BDD98BB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4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03978"/>
            <a:ext cx="1973799" cy="1763924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1088455"/>
            <a:ext cx="3098155" cy="5372269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267902"/>
            <a:ext cx="1973799" cy="4201570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642D-ECBE-41AC-83D0-C345ABFBAA1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BE25-0E30-474C-92CB-72BDD98BB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8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03978"/>
            <a:ext cx="1973799" cy="1763924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1088455"/>
            <a:ext cx="3098155" cy="5372269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267902"/>
            <a:ext cx="1973799" cy="4201570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642D-ECBE-41AC-83D0-C345ABFBAA1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BE25-0E30-474C-92CB-72BDD98BB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0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402484"/>
            <a:ext cx="52783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2012414"/>
            <a:ext cx="52783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7006700"/>
            <a:ext cx="13769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2642D-ECBE-41AC-83D0-C345ABFBAA1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7006700"/>
            <a:ext cx="206543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7006700"/>
            <a:ext cx="13769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9BE25-0E30-474C-92CB-72BDD98BB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6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AA25D2D4-0F56-4A98-874C-654C2105B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85409"/>
              </p:ext>
            </p:extLst>
          </p:nvPr>
        </p:nvGraphicFramePr>
        <p:xfrm>
          <a:off x="156431" y="225654"/>
          <a:ext cx="5850828" cy="7232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685">
                  <a:extLst>
                    <a:ext uri="{9D8B030D-6E8A-4147-A177-3AD203B41FA5}">
                      <a16:colId xmlns:a16="http://schemas.microsoft.com/office/drawing/2014/main" val="104126982"/>
                    </a:ext>
                  </a:extLst>
                </a:gridCol>
                <a:gridCol w="342685">
                  <a:extLst>
                    <a:ext uri="{9D8B030D-6E8A-4147-A177-3AD203B41FA5}">
                      <a16:colId xmlns:a16="http://schemas.microsoft.com/office/drawing/2014/main" val="1588076616"/>
                    </a:ext>
                  </a:extLst>
                </a:gridCol>
                <a:gridCol w="1289002">
                  <a:extLst>
                    <a:ext uri="{9D8B030D-6E8A-4147-A177-3AD203B41FA5}">
                      <a16:colId xmlns:a16="http://schemas.microsoft.com/office/drawing/2014/main" val="1319106142"/>
                    </a:ext>
                  </a:extLst>
                </a:gridCol>
                <a:gridCol w="342685">
                  <a:extLst>
                    <a:ext uri="{9D8B030D-6E8A-4147-A177-3AD203B41FA5}">
                      <a16:colId xmlns:a16="http://schemas.microsoft.com/office/drawing/2014/main" val="1026690722"/>
                    </a:ext>
                  </a:extLst>
                </a:gridCol>
                <a:gridCol w="1289002">
                  <a:extLst>
                    <a:ext uri="{9D8B030D-6E8A-4147-A177-3AD203B41FA5}">
                      <a16:colId xmlns:a16="http://schemas.microsoft.com/office/drawing/2014/main" val="1036765118"/>
                    </a:ext>
                  </a:extLst>
                </a:gridCol>
                <a:gridCol w="342685">
                  <a:extLst>
                    <a:ext uri="{9D8B030D-6E8A-4147-A177-3AD203B41FA5}">
                      <a16:colId xmlns:a16="http://schemas.microsoft.com/office/drawing/2014/main" val="3913641524"/>
                    </a:ext>
                  </a:extLst>
                </a:gridCol>
                <a:gridCol w="1559399">
                  <a:extLst>
                    <a:ext uri="{9D8B030D-6E8A-4147-A177-3AD203B41FA5}">
                      <a16:colId xmlns:a16="http://schemas.microsoft.com/office/drawing/2014/main" val="1840689394"/>
                    </a:ext>
                  </a:extLst>
                </a:gridCol>
                <a:gridCol w="342685">
                  <a:extLst>
                    <a:ext uri="{9D8B030D-6E8A-4147-A177-3AD203B41FA5}">
                      <a16:colId xmlns:a16="http://schemas.microsoft.com/office/drawing/2014/main" val="657891317"/>
                    </a:ext>
                  </a:extLst>
                </a:gridCol>
              </a:tblGrid>
              <a:tr h="785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Identification</a:t>
                      </a:r>
                    </a:p>
                  </a:txBody>
                  <a:tcPr marL="79295" marR="79295" marT="39648" marB="39648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14,880 records identified through search terms</a:t>
                      </a:r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5,517 records identified through forward searches of relevant articles</a:t>
                      </a:r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0674443"/>
                  </a:ext>
                </a:extLst>
              </a:tr>
              <a:tr h="145229"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79295" marR="79295" marT="39648" marB="39648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↘</a:t>
                      </a:r>
                      <a:endParaRPr lang="en-US" sz="180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↙</a:t>
                      </a:r>
                      <a:endParaRPr lang="en-US" sz="180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579877"/>
                  </a:ext>
                </a:extLst>
              </a:tr>
              <a:tr h="212633">
                <a:tc rowSpan="3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Screening</a:t>
                      </a:r>
                      <a:endParaRPr lang="en-US" sz="1050" dirty="0"/>
                    </a:p>
                  </a:txBody>
                  <a:tcPr marL="79295" marR="79295" marT="39648" marB="39648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374702"/>
                  </a:ext>
                </a:extLst>
              </a:tr>
              <a:tr h="683727"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79295" marR="79295" marT="39648" marB="39648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20,387 records screened (including duplicates)</a:t>
                      </a:r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endParaRPr lang="en-US" sz="1800" dirty="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13 publications identified through other sources</a:t>
                      </a:r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416223"/>
                  </a:ext>
                </a:extLst>
              </a:tr>
              <a:tr h="145229"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79295" marR="79295" marT="39648" marB="39648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sz="180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9097784"/>
                  </a:ext>
                </a:extLst>
              </a:tr>
              <a:tr h="212633">
                <a:tc rowSpan="3">
                  <a:txBody>
                    <a:bodyPr/>
                    <a:lstStyle/>
                    <a:p>
                      <a:pPr algn="ctr"/>
                      <a:r>
                        <a:rPr lang="de-DE" sz="1050" dirty="0" err="1"/>
                        <a:t>Eligibility</a:t>
                      </a:r>
                      <a:endParaRPr lang="en-US" sz="1050" dirty="0"/>
                    </a:p>
                  </a:txBody>
                  <a:tcPr marL="79295" marR="79295" marT="39648" marB="39648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081129"/>
                  </a:ext>
                </a:extLst>
              </a:tr>
              <a:tr h="566072"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79295" marR="79295" marT="39648" marB="39648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483 relevant publications identified</a:t>
                      </a:r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764324"/>
                  </a:ext>
                </a:extLst>
              </a:tr>
              <a:tr h="145229"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79295" marR="79295" marT="39648" marB="39648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sz="180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063380"/>
                  </a:ext>
                </a:extLst>
              </a:tr>
              <a:tr h="212633">
                <a:tc rowSpan="3">
                  <a:txBody>
                    <a:bodyPr/>
                    <a:lstStyle/>
                    <a:p>
                      <a:pPr algn="ctr"/>
                      <a:r>
                        <a:rPr lang="de-DE" sz="1050" dirty="0" err="1"/>
                        <a:t>Missing</a:t>
                      </a:r>
                      <a:endParaRPr lang="en-US" sz="1050" dirty="0"/>
                    </a:p>
                  </a:txBody>
                  <a:tcPr marL="79295" marR="79295" marT="39648" marB="39648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60457"/>
                  </a:ext>
                </a:extLst>
              </a:tr>
              <a:tr h="532470"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79295" marR="79295" marT="39648" marB="39648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Information missing for 460 publications</a:t>
                      </a:r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7862843"/>
                  </a:ext>
                </a:extLst>
              </a:tr>
              <a:tr h="145229"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79295" marR="79295" marT="39648" marB="39648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sz="180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1369519"/>
                  </a:ext>
                </a:extLst>
              </a:tr>
              <a:tr h="212633">
                <a:tc rowSpan="7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Data </a:t>
                      </a:r>
                      <a:r>
                        <a:rPr lang="de-DE" sz="1050" dirty="0" err="1"/>
                        <a:t>requests</a:t>
                      </a:r>
                      <a:endParaRPr lang="en-US" sz="1050" dirty="0"/>
                    </a:p>
                  </a:txBody>
                  <a:tcPr marL="79295" marR="79295" marT="39648" marB="39648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90297"/>
                  </a:ext>
                </a:extLst>
              </a:tr>
              <a:tr h="404131"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79295" marR="79295" marT="39648" marB="39648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314 corresponding authors contacted</a:t>
                      </a:r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Reasons for not providing data: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No access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No time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Hardware failure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Did not keep data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Cannot find data</a:t>
                      </a:r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0852570"/>
                  </a:ext>
                </a:extLst>
              </a:tr>
              <a:tr h="357862"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79295" marR="79295" marT="39648" marB="39648"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sz="180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marL="79295" marR="79295" marT="39648" marB="3964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668982"/>
                  </a:ext>
                </a:extLst>
              </a:tr>
              <a:tr h="357862"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79295" marR="79295" marT="39648" marB="39648"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144 responded</a:t>
                      </a:r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marL="79295" marR="79295" marT="39648" marB="3964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1695431"/>
                  </a:ext>
                </a:extLst>
              </a:tr>
              <a:tr h="357862"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79295" marR="79295" marT="39648" marB="39648"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sz="180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79295" marR="79295" marT="39648" marB="3964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755273"/>
                  </a:ext>
                </a:extLst>
              </a:tr>
              <a:tr h="357862"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79295" marR="79295" marT="39648" marB="39648"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118 provided data</a:t>
                      </a:r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→</a:t>
                      </a:r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79295" marR="79295" marT="39648" marB="3964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476808"/>
                  </a:ext>
                </a:extLst>
              </a:tr>
              <a:tr h="145229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79295" marR="79295" marT="39648" marB="39648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↙</a:t>
                      </a:r>
                      <a:endParaRPr lang="en-US" sz="180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sz="180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↘</a:t>
                      </a:r>
                      <a:endParaRPr lang="en-US" sz="180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509137"/>
                  </a:ext>
                </a:extLst>
              </a:tr>
              <a:tr h="212633">
                <a:tc rowSpan="2">
                  <a:txBody>
                    <a:bodyPr/>
                    <a:lstStyle/>
                    <a:p>
                      <a:pPr algn="ctr"/>
                      <a:r>
                        <a:rPr lang="de-DE" sz="1050" dirty="0" err="1"/>
                        <a:t>Included</a:t>
                      </a:r>
                      <a:endParaRPr lang="de-DE" sz="1050" dirty="0"/>
                    </a:p>
                  </a:txBody>
                  <a:tcPr marL="79295" marR="79295" marT="39648" marB="39648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78545"/>
                  </a:ext>
                </a:extLst>
              </a:tr>
              <a:tr h="1000719">
                <a:tc vMerge="1">
                  <a:txBody>
                    <a:bodyPr/>
                    <a:lstStyle/>
                    <a:p>
                      <a:pPr algn="ctr"/>
                      <a:endParaRPr lang="de-DE" sz="900" dirty="0"/>
                    </a:p>
                  </a:txBody>
                  <a:tcPr marL="79295" marR="79295" marT="39648" marB="39648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186 publications included</a:t>
                      </a:r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222 studies included</a:t>
                      </a:r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856 effect sizes included: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439 for sex drive manifestations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173 for latent indicators of sex drive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244 for bias indicators</a:t>
                      </a:r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830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56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111</Words>
  <Application>Microsoft Office PowerPoint</Application>
  <PresentationFormat>Benutzerdefiniert</PresentationFormat>
  <Paragraphs>39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Julius Frankenbach</dc:creator>
  <cp:lastModifiedBy>Julius Frankenbach</cp:lastModifiedBy>
  <cp:revision>8</cp:revision>
  <dcterms:created xsi:type="dcterms:W3CDTF">2020-03-04T09:59:05Z</dcterms:created>
  <dcterms:modified xsi:type="dcterms:W3CDTF">2021-08-23T12:15:59Z</dcterms:modified>
</cp:coreProperties>
</file>