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36"/>
  </p:notesMasterIdLst>
  <p:sldIdLst>
    <p:sldId id="256" r:id="rId2"/>
    <p:sldId id="259" r:id="rId3"/>
    <p:sldId id="257" r:id="rId4"/>
    <p:sldId id="258" r:id="rId5"/>
    <p:sldId id="260" r:id="rId6"/>
    <p:sldId id="262" r:id="rId7"/>
    <p:sldId id="261" r:id="rId8"/>
    <p:sldId id="263" r:id="rId9"/>
    <p:sldId id="264" r:id="rId10"/>
    <p:sldId id="265" r:id="rId11"/>
    <p:sldId id="267" r:id="rId12"/>
    <p:sldId id="268" r:id="rId13"/>
    <p:sldId id="269" r:id="rId14"/>
    <p:sldId id="270" r:id="rId15"/>
    <p:sldId id="271" r:id="rId16"/>
    <p:sldId id="286" r:id="rId17"/>
    <p:sldId id="287" r:id="rId18"/>
    <p:sldId id="288" r:id="rId19"/>
    <p:sldId id="289" r:id="rId20"/>
    <p:sldId id="290" r:id="rId21"/>
    <p:sldId id="291" r:id="rId22"/>
    <p:sldId id="292" r:id="rId23"/>
    <p:sldId id="293" r:id="rId24"/>
    <p:sldId id="281" r:id="rId25"/>
    <p:sldId id="282" r:id="rId26"/>
    <p:sldId id="283" r:id="rId27"/>
    <p:sldId id="284" r:id="rId28"/>
    <p:sldId id="279" r:id="rId29"/>
    <p:sldId id="280" r:id="rId30"/>
    <p:sldId id="278" r:id="rId31"/>
    <p:sldId id="277" r:id="rId32"/>
    <p:sldId id="274" r:id="rId33"/>
    <p:sldId id="275" r:id="rId34"/>
    <p:sldId id="27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CAC19-9D38-4EF0-8A25-578CE5829596}"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0B0F4-26EA-46EC-9E60-6445961EE064}" type="slidenum">
              <a:rPr lang="en-IN" smtClean="0"/>
              <a:t>‹#›</a:t>
            </a:fld>
            <a:endParaRPr lang="en-IN"/>
          </a:p>
        </p:txBody>
      </p:sp>
    </p:spTree>
    <p:extLst>
      <p:ext uri="{BB962C8B-B14F-4D97-AF65-F5344CB8AC3E}">
        <p14:creationId xmlns:p14="http://schemas.microsoft.com/office/powerpoint/2010/main" val="244351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A0B0F4-26EA-46EC-9E60-6445961EE064}" type="slidenum">
              <a:rPr lang="en-IN" smtClean="0"/>
              <a:t>18</a:t>
            </a:fld>
            <a:endParaRPr lang="en-IN"/>
          </a:p>
        </p:txBody>
      </p:sp>
    </p:spTree>
    <p:extLst>
      <p:ext uri="{BB962C8B-B14F-4D97-AF65-F5344CB8AC3E}">
        <p14:creationId xmlns:p14="http://schemas.microsoft.com/office/powerpoint/2010/main" val="275543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31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847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416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2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799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828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532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224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626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69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965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064799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E9D2-48AD-7C42-9BC1-98CAB5DF4C88}"/>
              </a:ext>
            </a:extLst>
          </p:cNvPr>
          <p:cNvSpPr>
            <a:spLocks noGrp="1"/>
          </p:cNvSpPr>
          <p:nvPr>
            <p:ph type="ctrTitle"/>
          </p:nvPr>
        </p:nvSpPr>
        <p:spPr/>
        <p:txBody>
          <a:bodyPr anchor="b">
            <a:normAutofit/>
          </a:bodyPr>
          <a:lstStyle/>
          <a:p>
            <a:pPr algn="ctr"/>
            <a:r>
              <a:rPr lang="en-IN" sz="4000"/>
              <a:t>Subject – </a:t>
            </a:r>
            <a:br>
              <a:rPr lang="en-IN" sz="4400" b="1"/>
            </a:br>
            <a:r>
              <a:rPr lang="en-IN" sz="4400" b="1"/>
              <a:t>Database Management System</a:t>
            </a:r>
            <a:endParaRPr lang="en-US" sz="4400" b="1"/>
          </a:p>
        </p:txBody>
      </p:sp>
      <p:sp>
        <p:nvSpPr>
          <p:cNvPr id="3" name="Subtitle 2">
            <a:extLst>
              <a:ext uri="{FF2B5EF4-FFF2-40B4-BE49-F238E27FC236}">
                <a16:creationId xmlns:a16="http://schemas.microsoft.com/office/drawing/2014/main" id="{5715378C-F3E8-1849-B3A4-E2568042FB2C}"/>
              </a:ext>
            </a:extLst>
          </p:cNvPr>
          <p:cNvSpPr>
            <a:spLocks noGrp="1"/>
          </p:cNvSpPr>
          <p:nvPr>
            <p:ph type="subTitle" idx="1"/>
          </p:nvPr>
        </p:nvSpPr>
        <p:spPr>
          <a:xfrm>
            <a:off x="361388" y="3941269"/>
            <a:ext cx="10993546" cy="2694284"/>
          </a:xfrm>
        </p:spPr>
        <p:txBody>
          <a:bodyPr>
            <a:noAutofit/>
          </a:bodyPr>
          <a:lstStyle/>
          <a:p>
            <a:pPr algn="ctr"/>
            <a:r>
              <a:rPr lang="en-IN" sz="3600" u="sng">
                <a:solidFill>
                  <a:schemeClr val="bg1"/>
                </a:solidFill>
              </a:rPr>
              <a:t>Presentation on topic</a:t>
            </a:r>
            <a:r>
              <a:rPr lang="en-IN" sz="3600">
                <a:solidFill>
                  <a:schemeClr val="bg1"/>
                </a:solidFill>
              </a:rPr>
              <a:t> -</a:t>
            </a:r>
          </a:p>
          <a:p>
            <a:pPr algn="ctr"/>
            <a:r>
              <a:rPr lang="en-IN" sz="4800" b="1">
                <a:solidFill>
                  <a:schemeClr val="bg1"/>
                </a:solidFill>
              </a:rPr>
              <a:t>postgresql</a:t>
            </a:r>
            <a:endParaRPr lang="en-US" sz="4800" b="1">
              <a:solidFill>
                <a:schemeClr val="bg1"/>
              </a:solidFill>
            </a:endParaRPr>
          </a:p>
        </p:txBody>
      </p:sp>
      <p:sp>
        <p:nvSpPr>
          <p:cNvPr id="4" name="TextBox 3">
            <a:extLst>
              <a:ext uri="{FF2B5EF4-FFF2-40B4-BE49-F238E27FC236}">
                <a16:creationId xmlns:a16="http://schemas.microsoft.com/office/drawing/2014/main" id="{2B1C5C72-157A-1946-BD79-F5FDB40ED421}"/>
              </a:ext>
            </a:extLst>
          </p:cNvPr>
          <p:cNvSpPr txBox="1"/>
          <p:nvPr/>
        </p:nvSpPr>
        <p:spPr>
          <a:xfrm>
            <a:off x="4760625" y="3479604"/>
            <a:ext cx="3183019" cy="461665"/>
          </a:xfrm>
          <a:prstGeom prst="rect">
            <a:avLst/>
          </a:prstGeom>
          <a:noFill/>
        </p:spPr>
        <p:txBody>
          <a:bodyPr wrap="square" rtlCol="0">
            <a:spAutoFit/>
          </a:bodyPr>
          <a:lstStyle/>
          <a:p>
            <a:pPr algn="l"/>
            <a:r>
              <a:rPr lang="en-IN" sz="2400" b="1">
                <a:solidFill>
                  <a:schemeClr val="bg1"/>
                </a:solidFill>
              </a:rPr>
              <a:t>Batch - AS-4</a:t>
            </a:r>
            <a:endParaRPr lang="en-US" sz="2400" b="1">
              <a:solidFill>
                <a:schemeClr val="bg1"/>
              </a:solidFill>
            </a:endParaRPr>
          </a:p>
        </p:txBody>
      </p:sp>
    </p:spTree>
    <p:extLst>
      <p:ext uri="{BB962C8B-B14F-4D97-AF65-F5344CB8AC3E}">
        <p14:creationId xmlns:p14="http://schemas.microsoft.com/office/powerpoint/2010/main" val="391070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E619-0265-9240-A70F-6A27CC5091FD}"/>
              </a:ext>
            </a:extLst>
          </p:cNvPr>
          <p:cNvSpPr>
            <a:spLocks noGrp="1"/>
          </p:cNvSpPr>
          <p:nvPr>
            <p:ph type="title"/>
          </p:nvPr>
        </p:nvSpPr>
        <p:spPr/>
        <p:txBody>
          <a:bodyPr anchor="ctr">
            <a:normAutofit/>
          </a:bodyPr>
          <a:lstStyle/>
          <a:p>
            <a:pPr algn="ctr"/>
            <a:r>
              <a:rPr lang="en-IN" sz="3600" b="1"/>
              <a:t>1.Numeric data types</a:t>
            </a:r>
            <a:endParaRPr lang="en-US" sz="3600" b="1"/>
          </a:p>
        </p:txBody>
      </p:sp>
      <p:sp>
        <p:nvSpPr>
          <p:cNvPr id="3" name="Content Placeholder 2">
            <a:extLst>
              <a:ext uri="{FF2B5EF4-FFF2-40B4-BE49-F238E27FC236}">
                <a16:creationId xmlns:a16="http://schemas.microsoft.com/office/drawing/2014/main" id="{24FD55EE-D4A0-7140-A609-503100EBF923}"/>
              </a:ext>
            </a:extLst>
          </p:cNvPr>
          <p:cNvSpPr>
            <a:spLocks noGrp="1"/>
          </p:cNvSpPr>
          <p:nvPr>
            <p:ph idx="1"/>
          </p:nvPr>
        </p:nvSpPr>
        <p:spPr>
          <a:xfrm>
            <a:off x="581193" y="3429000"/>
            <a:ext cx="11029615" cy="3678303"/>
          </a:xfrm>
        </p:spPr>
        <p:txBody>
          <a:bodyPr>
            <a:noAutofit/>
          </a:bodyPr>
          <a:lstStyle/>
          <a:p>
            <a:pPr marL="0" indent="0">
              <a:buNone/>
            </a:pPr>
            <a:r>
              <a:rPr lang="en-IN" sz="2800" b="1"/>
              <a:t>Integer –</a:t>
            </a:r>
            <a:endParaRPr lang="en-IN" sz="2800"/>
          </a:p>
          <a:p>
            <a:r>
              <a:rPr lang="en-IN" sz="2400"/>
              <a:t>Save whole numbers</a:t>
            </a:r>
          </a:p>
          <a:p>
            <a:r>
              <a:rPr lang="en-IN" sz="2400"/>
              <a:t>Numbers that do not have fractional components</a:t>
            </a:r>
          </a:p>
          <a:p>
            <a:r>
              <a:rPr lang="en-IN" sz="2400"/>
              <a:t>Ex -  2,7,18</a:t>
            </a:r>
          </a:p>
          <a:p>
            <a:pPr marL="0" indent="0">
              <a:buNone/>
            </a:pPr>
            <a:r>
              <a:rPr lang="en-IN" sz="2800" b="1"/>
              <a:t>Floating point – </a:t>
            </a:r>
            <a:endParaRPr lang="en-IN" sz="2800"/>
          </a:p>
          <a:p>
            <a:r>
              <a:rPr lang="en-IN" sz="2400"/>
              <a:t>Includes real and double precision </a:t>
            </a:r>
          </a:p>
          <a:p>
            <a:pPr lvl="2"/>
            <a:r>
              <a:rPr lang="en-IN" sz="2400"/>
              <a:t>Real – atleast 6 precision decimal digits</a:t>
            </a:r>
          </a:p>
          <a:p>
            <a:pPr lvl="2"/>
            <a:r>
              <a:rPr lang="en-IN" sz="2400"/>
              <a:t>Doible – atleast 15 precision decimal digits</a:t>
            </a:r>
          </a:p>
          <a:p>
            <a:r>
              <a:rPr lang="en-IN" sz="2400"/>
              <a:t>Also accepts infinity (♾️), -infinity (-♾️) and NaN (not a number) </a:t>
            </a:r>
          </a:p>
          <a:p>
            <a:pPr marL="0" indent="0">
              <a:buNone/>
            </a:pPr>
            <a:endParaRPr lang="en-IN" sz="2400"/>
          </a:p>
          <a:p>
            <a:endParaRPr lang="en-IN" sz="2400"/>
          </a:p>
          <a:p>
            <a:endParaRPr lang="en-IN" sz="2400"/>
          </a:p>
          <a:p>
            <a:endParaRPr lang="en-IN" sz="2400"/>
          </a:p>
        </p:txBody>
      </p:sp>
    </p:spTree>
    <p:extLst>
      <p:ext uri="{BB962C8B-B14F-4D97-AF65-F5344CB8AC3E}">
        <p14:creationId xmlns:p14="http://schemas.microsoft.com/office/powerpoint/2010/main" val="393793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B4BC-1A0A-434D-8BFA-9E7D25D3A4C6}"/>
              </a:ext>
            </a:extLst>
          </p:cNvPr>
          <p:cNvSpPr>
            <a:spLocks noGrp="1"/>
          </p:cNvSpPr>
          <p:nvPr>
            <p:ph type="title"/>
          </p:nvPr>
        </p:nvSpPr>
        <p:spPr/>
        <p:txBody>
          <a:bodyPr anchor="ctr">
            <a:normAutofit/>
          </a:bodyPr>
          <a:lstStyle/>
          <a:p>
            <a:pPr algn="ctr"/>
            <a:r>
              <a:rPr lang="en-IN" sz="3600" b="1"/>
              <a:t>2.Character data types</a:t>
            </a:r>
            <a:endParaRPr lang="en-US" sz="3600" b="1"/>
          </a:p>
        </p:txBody>
      </p:sp>
      <p:sp>
        <p:nvSpPr>
          <p:cNvPr id="3" name="Content Placeholder 2">
            <a:extLst>
              <a:ext uri="{FF2B5EF4-FFF2-40B4-BE49-F238E27FC236}">
                <a16:creationId xmlns:a16="http://schemas.microsoft.com/office/drawing/2014/main" id="{60B6E648-EC6C-7048-9D59-B52CC4418FEC}"/>
              </a:ext>
            </a:extLst>
          </p:cNvPr>
          <p:cNvSpPr>
            <a:spLocks noGrp="1"/>
          </p:cNvSpPr>
          <p:nvPr>
            <p:ph idx="1"/>
          </p:nvPr>
        </p:nvSpPr>
        <p:spPr>
          <a:xfrm>
            <a:off x="727555" y="3302893"/>
            <a:ext cx="11029615" cy="3678303"/>
          </a:xfrm>
        </p:spPr>
        <p:txBody>
          <a:bodyPr>
            <a:noAutofit/>
          </a:bodyPr>
          <a:lstStyle/>
          <a:p>
            <a:r>
              <a:rPr lang="en-IN" sz="2800" b="1"/>
              <a:t>Char or character</a:t>
            </a:r>
          </a:p>
          <a:p>
            <a:r>
              <a:rPr lang="en-IN" sz="2800" b="1"/>
              <a:t>Character varying or varchar</a:t>
            </a:r>
          </a:p>
          <a:p>
            <a:r>
              <a:rPr lang="en-IN" sz="2800" b="1"/>
              <a:t>Text</a:t>
            </a:r>
          </a:p>
          <a:p>
            <a:pPr marL="0" indent="0">
              <a:buNone/>
            </a:pPr>
            <a:r>
              <a:rPr lang="en-IN" sz="2800"/>
              <a:t>When using char or varchar, we need to specify values / number of characters</a:t>
            </a:r>
          </a:p>
          <a:p>
            <a:pPr marL="0" indent="0">
              <a:buNone/>
            </a:pPr>
            <a:r>
              <a:rPr lang="en-IN" sz="2800"/>
              <a:t>i.e.  </a:t>
            </a:r>
            <a:r>
              <a:rPr lang="en-IN" sz="3200" b="1"/>
              <a:t> </a:t>
            </a:r>
            <a:r>
              <a:rPr lang="en-IN" sz="2800"/>
              <a:t>CHAR (10) ,  VARCHAR (10) </a:t>
            </a:r>
          </a:p>
          <a:p>
            <a:r>
              <a:rPr lang="en-IN" sz="2800"/>
              <a:t>Text can store strings of any length</a:t>
            </a:r>
          </a:p>
          <a:p>
            <a:r>
              <a:rPr lang="en-IN" sz="2800"/>
              <a:t>Enclosed in single quotes .   </a:t>
            </a:r>
            <a:r>
              <a:rPr lang="en-IN" sz="2800" b="1"/>
              <a:t>Ex-</a:t>
            </a:r>
            <a:r>
              <a:rPr lang="en-IN" sz="2800"/>
              <a:t> ‘database’</a:t>
            </a:r>
          </a:p>
          <a:p>
            <a:pPr marL="0" indent="0">
              <a:buNone/>
            </a:pPr>
            <a:endParaRPr lang="en-IN" sz="2800"/>
          </a:p>
          <a:p>
            <a:pPr marL="0" indent="0">
              <a:buNone/>
            </a:pPr>
            <a:endParaRPr lang="en-IN" sz="2800"/>
          </a:p>
          <a:p>
            <a:endParaRPr lang="en-US" sz="2800"/>
          </a:p>
        </p:txBody>
      </p:sp>
    </p:spTree>
    <p:extLst>
      <p:ext uri="{BB962C8B-B14F-4D97-AF65-F5344CB8AC3E}">
        <p14:creationId xmlns:p14="http://schemas.microsoft.com/office/powerpoint/2010/main" val="102824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C2B8-FA4B-8840-9491-71EE67E8EE7D}"/>
              </a:ext>
            </a:extLst>
          </p:cNvPr>
          <p:cNvSpPr>
            <a:spLocks noGrp="1"/>
          </p:cNvSpPr>
          <p:nvPr>
            <p:ph type="title"/>
          </p:nvPr>
        </p:nvSpPr>
        <p:spPr/>
        <p:txBody>
          <a:bodyPr anchor="ctr">
            <a:normAutofit/>
          </a:bodyPr>
          <a:lstStyle/>
          <a:p>
            <a:pPr algn="ctr"/>
            <a:r>
              <a:rPr lang="en-IN" sz="3600" b="1"/>
              <a:t>3.Date and time data types</a:t>
            </a:r>
            <a:endParaRPr lang="en-US" sz="3600" b="1"/>
          </a:p>
        </p:txBody>
      </p:sp>
      <p:sp>
        <p:nvSpPr>
          <p:cNvPr id="3" name="Content Placeholder 2">
            <a:extLst>
              <a:ext uri="{FF2B5EF4-FFF2-40B4-BE49-F238E27FC236}">
                <a16:creationId xmlns:a16="http://schemas.microsoft.com/office/drawing/2014/main" id="{B1244B2C-4888-A249-9EBB-ADF3617A62EB}"/>
              </a:ext>
            </a:extLst>
          </p:cNvPr>
          <p:cNvSpPr>
            <a:spLocks noGrp="1"/>
          </p:cNvSpPr>
          <p:nvPr>
            <p:ph idx="1"/>
          </p:nvPr>
        </p:nvSpPr>
        <p:spPr>
          <a:xfrm>
            <a:off x="581192" y="1949293"/>
            <a:ext cx="6425915" cy="8771763"/>
          </a:xfrm>
        </p:spPr>
        <p:txBody>
          <a:bodyPr>
            <a:normAutofit/>
          </a:bodyPr>
          <a:lstStyle/>
          <a:p>
            <a:pPr marL="342900" indent="-342900">
              <a:buFont typeface="+mj-lt"/>
              <a:buAutoNum type="arabicPeriod"/>
            </a:pPr>
            <a:r>
              <a:rPr lang="en-IN" sz="3200"/>
              <a:t>Timestamp without time zone</a:t>
            </a:r>
          </a:p>
          <a:p>
            <a:pPr marL="342900" indent="-342900">
              <a:buFont typeface="+mj-lt"/>
              <a:buAutoNum type="arabicPeriod"/>
            </a:pPr>
            <a:r>
              <a:rPr lang="en-IN" sz="3200"/>
              <a:t>Timestamp with time zone</a:t>
            </a:r>
          </a:p>
          <a:p>
            <a:pPr marL="342900" indent="-342900">
              <a:buFont typeface="+mj-lt"/>
              <a:buAutoNum type="arabicPeriod"/>
            </a:pPr>
            <a:r>
              <a:rPr lang="en-IN" sz="3200"/>
              <a:t>Date</a:t>
            </a:r>
          </a:p>
          <a:p>
            <a:pPr marL="342900" indent="-342900">
              <a:buFont typeface="+mj-lt"/>
              <a:buAutoNum type="arabicPeriod"/>
            </a:pPr>
            <a:r>
              <a:rPr lang="en-IN" sz="3200"/>
              <a:t>Time without time zone</a:t>
            </a:r>
          </a:p>
          <a:p>
            <a:pPr marL="342900" indent="-342900">
              <a:buFont typeface="+mj-lt"/>
              <a:buAutoNum type="arabicPeriod"/>
            </a:pPr>
            <a:r>
              <a:rPr lang="en-IN" sz="3200"/>
              <a:t>Time with time zone</a:t>
            </a:r>
          </a:p>
          <a:p>
            <a:pPr marL="342900" indent="-342900">
              <a:buFont typeface="+mj-lt"/>
              <a:buAutoNum type="arabicPeriod"/>
            </a:pPr>
            <a:r>
              <a:rPr lang="en-IN" sz="3200"/>
              <a:t>Interval</a:t>
            </a:r>
          </a:p>
          <a:p>
            <a:pPr marL="342900" indent="-342900">
              <a:buFont typeface="+mj-lt"/>
              <a:buAutoNum type="arabicPeriod"/>
            </a:pPr>
            <a:endParaRPr lang="en-IN" sz="3200"/>
          </a:p>
          <a:p>
            <a:pPr marL="342900" indent="-342900">
              <a:buFont typeface="+mj-lt"/>
              <a:buAutoNum type="arabicPeriod"/>
            </a:pPr>
            <a:endParaRPr lang="en-IN" sz="3200"/>
          </a:p>
          <a:p>
            <a:pPr marL="342900" indent="-342900">
              <a:buFont typeface="+mj-lt"/>
              <a:buAutoNum type="arabicPeriod"/>
            </a:pPr>
            <a:endParaRPr lang="en-IN" sz="3200"/>
          </a:p>
          <a:p>
            <a:pPr marL="0" indent="0">
              <a:buNone/>
            </a:pPr>
            <a:endParaRPr lang="en-IN" sz="3200"/>
          </a:p>
          <a:p>
            <a:pPr marL="0" indent="0">
              <a:buNone/>
            </a:pPr>
            <a:endParaRPr lang="en-IN" sz="3200"/>
          </a:p>
          <a:p>
            <a:pPr marL="0" indent="0">
              <a:buNone/>
            </a:pPr>
            <a:endParaRPr lang="en-US" sz="3200"/>
          </a:p>
        </p:txBody>
      </p:sp>
      <p:sp>
        <p:nvSpPr>
          <p:cNvPr id="4" name="TextBox 3">
            <a:extLst>
              <a:ext uri="{FF2B5EF4-FFF2-40B4-BE49-F238E27FC236}">
                <a16:creationId xmlns:a16="http://schemas.microsoft.com/office/drawing/2014/main" id="{A41DCE79-9D62-784E-BDEF-4618A390AFB4}"/>
              </a:ext>
            </a:extLst>
          </p:cNvPr>
          <p:cNvSpPr txBox="1"/>
          <p:nvPr/>
        </p:nvSpPr>
        <p:spPr>
          <a:xfrm>
            <a:off x="6577532" y="2453043"/>
            <a:ext cx="4884484" cy="3539430"/>
          </a:xfrm>
          <a:prstGeom prst="rect">
            <a:avLst/>
          </a:prstGeom>
          <a:noFill/>
          <a:ln>
            <a:solidFill>
              <a:schemeClr val="accent1"/>
            </a:solidFill>
          </a:ln>
        </p:spPr>
        <p:txBody>
          <a:bodyPr wrap="square" rtlCol="0">
            <a:spAutoFit/>
          </a:bodyPr>
          <a:lstStyle/>
          <a:p>
            <a:pPr algn="ctr"/>
            <a:endParaRPr lang="en-IN" sz="3200"/>
          </a:p>
          <a:p>
            <a:pPr algn="ctr"/>
            <a:r>
              <a:rPr lang="en-IN" sz="3200"/>
              <a:t>For time, timestamp and interval (that includes seconds) we can specify </a:t>
            </a:r>
            <a:r>
              <a:rPr lang="en-IN" sz="3200" u="sng"/>
              <a:t>precision</a:t>
            </a:r>
            <a:r>
              <a:rPr lang="en-IN" sz="3200"/>
              <a:t> (no. of fractional digits in seconds’ field) </a:t>
            </a:r>
          </a:p>
          <a:p>
            <a:pPr algn="ctr"/>
            <a:endParaRPr lang="en-US" sz="3200"/>
          </a:p>
        </p:txBody>
      </p:sp>
    </p:spTree>
    <p:extLst>
      <p:ext uri="{BB962C8B-B14F-4D97-AF65-F5344CB8AC3E}">
        <p14:creationId xmlns:p14="http://schemas.microsoft.com/office/powerpoint/2010/main" val="245652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95959-73E1-7946-B276-F16FAD8705C0}"/>
              </a:ext>
            </a:extLst>
          </p:cNvPr>
          <p:cNvSpPr>
            <a:spLocks noGrp="1"/>
          </p:cNvSpPr>
          <p:nvPr>
            <p:ph idx="4294967295"/>
          </p:nvPr>
        </p:nvSpPr>
        <p:spPr>
          <a:xfrm>
            <a:off x="361482" y="2085665"/>
            <a:ext cx="11029950" cy="5274013"/>
          </a:xfrm>
        </p:spPr>
        <p:txBody>
          <a:bodyPr>
            <a:noAutofit/>
          </a:bodyPr>
          <a:lstStyle/>
          <a:p>
            <a:r>
              <a:rPr lang="en-IN" sz="2400" dirty="0"/>
              <a:t>DATE is enclosed in single quotes</a:t>
            </a:r>
          </a:p>
          <a:p>
            <a:pPr marL="0" indent="0">
              <a:buNone/>
            </a:pPr>
            <a:r>
              <a:rPr lang="en-IN" sz="2400" dirty="0"/>
              <a:t>Ex – DATE  ‘2023-05-15’</a:t>
            </a:r>
          </a:p>
          <a:p>
            <a:r>
              <a:rPr lang="en-IN" sz="2400" dirty="0"/>
              <a:t>We can use 24 hour or 12 hour </a:t>
            </a:r>
          </a:p>
          <a:p>
            <a:pPr marL="0" indent="0">
              <a:buNone/>
            </a:pPr>
            <a:r>
              <a:rPr lang="en-IN" sz="2400" dirty="0"/>
              <a:t>Ex – TIME WITHOUT TIME ZONE ‘12:25 AM’ or ’00:25’</a:t>
            </a:r>
          </a:p>
          <a:p>
            <a:r>
              <a:rPr lang="en-IN" sz="2400" dirty="0"/>
              <a:t>If time zone is to be included –</a:t>
            </a:r>
          </a:p>
          <a:p>
            <a:pPr marL="0" indent="0">
              <a:buNone/>
            </a:pPr>
            <a:r>
              <a:rPr lang="en-IN" sz="2400" dirty="0"/>
              <a:t>Ex – TIME WITH TIME ZONE ‘12:25 AM IST ’ </a:t>
            </a:r>
          </a:p>
          <a:p>
            <a:pPr marL="0" indent="0">
              <a:buNone/>
            </a:pPr>
            <a:r>
              <a:rPr lang="en-IN" sz="2400" b="1" dirty="0"/>
              <a:t>Special values – </a:t>
            </a:r>
            <a:endParaRPr lang="en-IN" sz="2400" dirty="0"/>
          </a:p>
          <a:p>
            <a:pPr marL="0" indent="0">
              <a:buNone/>
            </a:pPr>
            <a:r>
              <a:rPr lang="en-IN" sz="2400" dirty="0"/>
              <a:t>Infinity, -infinity, now, today, tomorrow and </a:t>
            </a:r>
            <a:r>
              <a:rPr lang="en-IN" sz="2400" dirty="0" err="1"/>
              <a:t>yesterday.</a:t>
            </a:r>
            <a:r>
              <a:rPr lang="en-IN" sz="2400" b="1" dirty="0" err="1"/>
              <a:t>Datestyle</a:t>
            </a:r>
            <a:r>
              <a:rPr lang="en-IN" sz="2400" b="1" dirty="0"/>
              <a:t> parameter – </a:t>
            </a:r>
            <a:endParaRPr lang="en-IN" sz="2400" dirty="0"/>
          </a:p>
          <a:p>
            <a:pPr marL="0" indent="0">
              <a:buNone/>
            </a:pPr>
            <a:endParaRPr lang="en-IN" sz="2400" dirty="0"/>
          </a:p>
          <a:p>
            <a:endParaRPr lang="en-IN" sz="2400" dirty="0"/>
          </a:p>
          <a:p>
            <a:pPr marL="0" indent="0">
              <a:buNone/>
            </a:pPr>
            <a:endParaRPr lang="en-IN" sz="2400" dirty="0"/>
          </a:p>
          <a:p>
            <a:endParaRPr lang="en-US" sz="2400" dirty="0"/>
          </a:p>
        </p:txBody>
      </p:sp>
    </p:spTree>
    <p:extLst>
      <p:ext uri="{BB962C8B-B14F-4D97-AF65-F5344CB8AC3E}">
        <p14:creationId xmlns:p14="http://schemas.microsoft.com/office/powerpoint/2010/main" val="160556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CE696-357F-3544-AFB7-8BA927FE861E}"/>
              </a:ext>
            </a:extLst>
          </p:cNvPr>
          <p:cNvSpPr>
            <a:spLocks noGrp="1"/>
          </p:cNvSpPr>
          <p:nvPr>
            <p:ph idx="4294967295"/>
          </p:nvPr>
        </p:nvSpPr>
        <p:spPr>
          <a:xfrm>
            <a:off x="393646" y="1589881"/>
            <a:ext cx="11029950" cy="3678238"/>
          </a:xfrm>
        </p:spPr>
        <p:txBody>
          <a:bodyPr>
            <a:noAutofit/>
          </a:bodyPr>
          <a:lstStyle/>
          <a:p>
            <a:pPr marL="0" indent="0">
              <a:buNone/>
            </a:pPr>
            <a:endParaRPr lang="en-IN" sz="2400" b="1"/>
          </a:p>
          <a:p>
            <a:pPr marL="0" indent="0">
              <a:buNone/>
            </a:pPr>
            <a:r>
              <a:rPr lang="en-IN" sz="2400" b="1"/>
              <a:t>Intervals – </a:t>
            </a:r>
          </a:p>
          <a:p>
            <a:r>
              <a:rPr lang="en-IN" sz="2400"/>
              <a:t>Repeats duration of timr</a:t>
            </a:r>
          </a:p>
          <a:p>
            <a:r>
              <a:rPr lang="en-IN" sz="2400"/>
              <a:t>To define interval, use signed no. Followed by unit </a:t>
            </a:r>
          </a:p>
          <a:p>
            <a:pPr marL="0" indent="0">
              <a:buNone/>
            </a:pPr>
            <a:r>
              <a:rPr lang="en-IN" sz="2400" b="1"/>
              <a:t>UNITS – </a:t>
            </a:r>
          </a:p>
          <a:p>
            <a:pPr marL="0" indent="0">
              <a:buNone/>
            </a:pPr>
            <a:r>
              <a:rPr lang="en-IN" sz="2400"/>
              <a:t>DAY, HOUR, MINUTE, SECOND, YEAR TO MONTH, DAY TO HOUR, DAY TO MINUTE, DAY TO SECOND, HOUR TO MINUTE, HOUR TO SECOND, MINUTE TO SECOND. </a:t>
            </a:r>
          </a:p>
          <a:p>
            <a:pPr marL="0" indent="0">
              <a:buNone/>
            </a:pPr>
            <a:r>
              <a:rPr lang="en-IN" sz="2400" b="1"/>
              <a:t>Ex – </a:t>
            </a:r>
            <a:r>
              <a:rPr lang="en-IN" sz="2400"/>
              <a:t>INTERVAL ‘1 DAY 4 HOUR 2 MINUTE ’</a:t>
            </a:r>
          </a:p>
          <a:p>
            <a:r>
              <a:rPr lang="en-IN" sz="2400"/>
              <a:t>If interval has only days, hour, minute and seconds, then no need to specify. </a:t>
            </a:r>
          </a:p>
          <a:p>
            <a:pPr marL="0" indent="0">
              <a:buNone/>
            </a:pPr>
            <a:r>
              <a:rPr lang="en-IN" sz="2400"/>
              <a:t>          </a:t>
            </a:r>
            <a:r>
              <a:rPr lang="en-IN" sz="2400" b="1"/>
              <a:t>Ex –</a:t>
            </a:r>
            <a:r>
              <a:rPr lang="en-IN" sz="2400"/>
              <a:t> INTERVAL ‘1 14.50.32’ </a:t>
            </a:r>
          </a:p>
          <a:p>
            <a:r>
              <a:rPr lang="en-IN" sz="2400"/>
              <a:t>If it has year, month and days, then specify by dash (-) </a:t>
            </a:r>
          </a:p>
          <a:p>
            <a:pPr marL="0" indent="0">
              <a:buNone/>
            </a:pPr>
            <a:r>
              <a:rPr lang="en-IN" sz="2400"/>
              <a:t>          </a:t>
            </a:r>
            <a:r>
              <a:rPr lang="en-IN" sz="2400" b="1"/>
              <a:t>Ex –</a:t>
            </a:r>
            <a:r>
              <a:rPr lang="en-IN" sz="2400"/>
              <a:t> INTERVAL ‘50-23-1’</a:t>
            </a:r>
            <a:endParaRPr lang="en-US" sz="2400"/>
          </a:p>
        </p:txBody>
      </p:sp>
    </p:spTree>
    <p:extLst>
      <p:ext uri="{BB962C8B-B14F-4D97-AF65-F5344CB8AC3E}">
        <p14:creationId xmlns:p14="http://schemas.microsoft.com/office/powerpoint/2010/main" val="19024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5D9A-BBD7-8148-B31A-2DF2CB45F864}"/>
              </a:ext>
            </a:extLst>
          </p:cNvPr>
          <p:cNvSpPr>
            <a:spLocks noGrp="1"/>
          </p:cNvSpPr>
          <p:nvPr>
            <p:ph type="title"/>
          </p:nvPr>
        </p:nvSpPr>
        <p:spPr/>
        <p:txBody>
          <a:bodyPr anchor="ctr">
            <a:normAutofit/>
          </a:bodyPr>
          <a:lstStyle/>
          <a:p>
            <a:pPr algn="ctr"/>
            <a:r>
              <a:rPr lang="en-IN" sz="3600" b="1" dirty="0"/>
              <a:t>4.Boolean data types</a:t>
            </a:r>
            <a:endParaRPr lang="en-US" sz="3600" b="1" dirty="0"/>
          </a:p>
        </p:txBody>
      </p:sp>
      <p:sp>
        <p:nvSpPr>
          <p:cNvPr id="3" name="Content Placeholder 2">
            <a:extLst>
              <a:ext uri="{FF2B5EF4-FFF2-40B4-BE49-F238E27FC236}">
                <a16:creationId xmlns:a16="http://schemas.microsoft.com/office/drawing/2014/main" id="{AAFCA86E-5470-A648-8A77-988F199EE726}"/>
              </a:ext>
            </a:extLst>
          </p:cNvPr>
          <p:cNvSpPr>
            <a:spLocks noGrp="1"/>
          </p:cNvSpPr>
          <p:nvPr>
            <p:ph idx="1"/>
          </p:nvPr>
        </p:nvSpPr>
        <p:spPr>
          <a:xfrm>
            <a:off x="745851" y="2485420"/>
            <a:ext cx="11029615" cy="4958031"/>
          </a:xfrm>
        </p:spPr>
        <p:txBody>
          <a:bodyPr/>
          <a:lstStyle/>
          <a:p>
            <a:pPr marL="0" indent="0">
              <a:buNone/>
            </a:pPr>
            <a:r>
              <a:rPr lang="en-IN" sz="2800" b="1" dirty="0"/>
              <a:t>It can be TRUE, FALSE or UNKNOWN</a:t>
            </a:r>
          </a:p>
          <a:p>
            <a:r>
              <a:rPr lang="en-IN" sz="2800" b="1" dirty="0"/>
              <a:t>TRUE -</a:t>
            </a:r>
            <a:r>
              <a:rPr lang="en-IN" sz="2800" dirty="0"/>
              <a:t> T, 1,Yes, Y, on</a:t>
            </a:r>
          </a:p>
          <a:p>
            <a:r>
              <a:rPr lang="en-IN" sz="2800" dirty="0"/>
              <a:t>FALSE – F, No, N, 0,off</a:t>
            </a:r>
          </a:p>
          <a:p>
            <a:r>
              <a:rPr lang="en-IN" sz="2800" dirty="0"/>
              <a:t>UNKNOWN - NULL</a:t>
            </a:r>
          </a:p>
          <a:p>
            <a:endParaRPr lang="en-IN" sz="2800" dirty="0"/>
          </a:p>
          <a:p>
            <a:r>
              <a:rPr lang="en-IN" sz="3200" dirty="0"/>
              <a:t>In table, true and false will be shown by </a:t>
            </a:r>
            <a:r>
              <a:rPr lang="en-IN" sz="3200" b="1" dirty="0"/>
              <a:t>t</a:t>
            </a:r>
            <a:r>
              <a:rPr lang="en-IN" sz="3200" dirty="0"/>
              <a:t> and </a:t>
            </a:r>
            <a:r>
              <a:rPr lang="en-IN" sz="3200" b="1" dirty="0"/>
              <a:t>f</a:t>
            </a:r>
            <a:r>
              <a:rPr lang="en-IN" sz="3200" dirty="0"/>
              <a:t> and NULL by empty space</a:t>
            </a:r>
          </a:p>
          <a:p>
            <a:endParaRPr lang="en-IN" sz="2800" dirty="0"/>
          </a:p>
          <a:p>
            <a:endParaRPr lang="en-IN" sz="2800" dirty="0"/>
          </a:p>
        </p:txBody>
      </p:sp>
    </p:spTree>
    <p:extLst>
      <p:ext uri="{BB962C8B-B14F-4D97-AF65-F5344CB8AC3E}">
        <p14:creationId xmlns:p14="http://schemas.microsoft.com/office/powerpoint/2010/main" val="312938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5976-543E-F903-A9F3-C7C2802BC59E}"/>
              </a:ext>
            </a:extLst>
          </p:cNvPr>
          <p:cNvSpPr>
            <a:spLocks noGrp="1"/>
          </p:cNvSpPr>
          <p:nvPr>
            <p:ph type="title"/>
          </p:nvPr>
        </p:nvSpPr>
        <p:spPr/>
        <p:txBody>
          <a:bodyPr>
            <a:normAutofit/>
          </a:bodyPr>
          <a:lstStyle/>
          <a:p>
            <a:r>
              <a:rPr lang="en-IN" sz="4000"/>
              <a:t>                         Transactions</a:t>
            </a:r>
            <a:endParaRPr lang="en-US" sz="4000"/>
          </a:p>
        </p:txBody>
      </p:sp>
      <p:sp>
        <p:nvSpPr>
          <p:cNvPr id="3" name="Content Placeholder 2">
            <a:extLst>
              <a:ext uri="{FF2B5EF4-FFF2-40B4-BE49-F238E27FC236}">
                <a16:creationId xmlns:a16="http://schemas.microsoft.com/office/drawing/2014/main" id="{45D2264C-E464-DD3D-393F-C0332A7FBB23}"/>
              </a:ext>
            </a:extLst>
          </p:cNvPr>
          <p:cNvSpPr>
            <a:spLocks noGrp="1"/>
          </p:cNvSpPr>
          <p:nvPr>
            <p:ph sz="half" idx="1"/>
          </p:nvPr>
        </p:nvSpPr>
        <p:spPr>
          <a:xfrm>
            <a:off x="324477" y="2495295"/>
            <a:ext cx="4161951" cy="3633047"/>
          </a:xfrm>
        </p:spPr>
        <p:txBody>
          <a:bodyPr anchor="t">
            <a:normAutofit/>
          </a:bodyPr>
          <a:lstStyle/>
          <a:p>
            <a:r>
              <a:rPr lang="en-IN" sz="2000"/>
              <a:t>A transaction is a single logical unit of work that accesses and possibly modifies the contents of a database. Transactions access data using read and write operations. 
In order to maintain consistency in a database, before and after the transaction, certain properties are followed. These are called ACID properties.</a:t>
            </a:r>
            <a:endParaRPr lang="en-US" sz="2000"/>
          </a:p>
        </p:txBody>
      </p:sp>
      <p:pic>
        <p:nvPicPr>
          <p:cNvPr id="8" name="Picture 8">
            <a:extLst>
              <a:ext uri="{FF2B5EF4-FFF2-40B4-BE49-F238E27FC236}">
                <a16:creationId xmlns:a16="http://schemas.microsoft.com/office/drawing/2014/main" id="{AD4380F2-5A48-85EF-46DC-1142A9A9264F}"/>
              </a:ext>
            </a:extLst>
          </p:cNvPr>
          <p:cNvPicPr>
            <a:picLocks noGrp="1" noChangeAspect="1"/>
          </p:cNvPicPr>
          <p:nvPr>
            <p:ph sz="half" idx="2"/>
          </p:nvPr>
        </p:nvPicPr>
        <p:blipFill>
          <a:blip r:embed="rId2"/>
          <a:stretch>
            <a:fillRect/>
          </a:stretch>
        </p:blipFill>
        <p:spPr>
          <a:xfrm>
            <a:off x="4743144" y="2202923"/>
            <a:ext cx="6867831" cy="4225494"/>
          </a:xfrm>
        </p:spPr>
      </p:pic>
    </p:spTree>
    <p:extLst>
      <p:ext uri="{BB962C8B-B14F-4D97-AF65-F5344CB8AC3E}">
        <p14:creationId xmlns:p14="http://schemas.microsoft.com/office/powerpoint/2010/main" val="225946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32D52-BB3F-E79B-9389-FBEAE92735BC}"/>
              </a:ext>
            </a:extLst>
          </p:cNvPr>
          <p:cNvSpPr>
            <a:spLocks noGrp="1"/>
          </p:cNvSpPr>
          <p:nvPr>
            <p:ph idx="4294967295"/>
          </p:nvPr>
        </p:nvSpPr>
        <p:spPr>
          <a:xfrm>
            <a:off x="0" y="2181225"/>
            <a:ext cx="11029950" cy="3678238"/>
          </a:xfrm>
        </p:spPr>
        <p:txBody>
          <a:bodyPr anchor="t">
            <a:normAutofit fontScale="92500" lnSpcReduction="10000"/>
          </a:bodyPr>
          <a:lstStyle/>
          <a:p>
            <a:r>
              <a:rPr lang="en-IN" sz="2400" dirty="0">
                <a:latin typeface="Aharoni" panose="02010803020104030203" pitchFamily="2" charset="-79"/>
                <a:cs typeface="Aharoni" panose="02010803020104030203" pitchFamily="2" charset="-79"/>
              </a:rPr>
              <a:t>ROLLBACK Command :-</a:t>
            </a:r>
          </a:p>
          <a:p>
            <a:pPr marL="0" indent="0">
              <a:buNone/>
            </a:pPr>
            <a:r>
              <a:rPr lang="en-IN" sz="2000" dirty="0">
                <a:latin typeface="Abadi" panose="020B0604020104020204" pitchFamily="34" charset="0"/>
                <a:cs typeface="Aharoni" panose="02010803020104030203" pitchFamily="2" charset="-79"/>
              </a:rPr>
              <a:t>   ROLLBACK command is used to undo the changes done in transactions</a:t>
            </a:r>
          </a:p>
          <a:p>
            <a:r>
              <a:rPr lang="en-IN" sz="2000" dirty="0" err="1">
                <a:latin typeface="Abadi" panose="020B0604020104020204" pitchFamily="34" charset="0"/>
                <a:cs typeface="Aharoni" panose="02010803020104030203" pitchFamily="2" charset="-79"/>
              </a:rPr>
              <a:t>Savepoints</a:t>
            </a:r>
            <a:r>
              <a:rPr lang="en-IN" sz="2000" dirty="0">
                <a:latin typeface="Abadi" panose="020B0604020104020204" pitchFamily="34" charset="0"/>
                <a:cs typeface="Aharoni" panose="02010803020104030203" pitchFamily="2" charset="-79"/>
              </a:rPr>
              <a:t> :-</a:t>
            </a:r>
          </a:p>
          <a:p>
            <a:pPr marL="0" indent="0">
              <a:buNone/>
            </a:pPr>
            <a:r>
              <a:rPr lang="en-IN" sz="2000" dirty="0">
                <a:latin typeface="Abadi" panose="020B0604020104020204" pitchFamily="34" charset="0"/>
                <a:cs typeface="Aharoni" panose="02010803020104030203" pitchFamily="2" charset="-79"/>
              </a:rPr>
              <a:t>   • Learn to control transaction  allow to commit part of transaction  and discrete other parts</a:t>
            </a:r>
          </a:p>
          <a:p>
            <a:r>
              <a:rPr lang="en-IN" sz="2000" dirty="0">
                <a:latin typeface="Abadi" panose="020B0604020104020204" pitchFamily="34" charset="0"/>
                <a:cs typeface="Aharoni" panose="02010803020104030203" pitchFamily="2" charset="-79"/>
              </a:rPr>
              <a:t>After ROLLBACK :-</a:t>
            </a:r>
          </a:p>
          <a:p>
            <a:pPr marL="0" indent="0">
              <a:buNone/>
            </a:pPr>
            <a:r>
              <a:rPr lang="en-IN" sz="2000" dirty="0">
                <a:latin typeface="Abadi" panose="020B0604020104020204" pitchFamily="34" charset="0"/>
                <a:cs typeface="Aharoni" panose="02010803020104030203" pitchFamily="2" charset="-79"/>
              </a:rPr>
              <a:t>  • All operations </a:t>
            </a:r>
            <a:r>
              <a:rPr lang="en-IN" sz="2000" dirty="0" err="1">
                <a:latin typeface="Abadi" panose="020B0604020104020204" pitchFamily="34" charset="0"/>
                <a:cs typeface="Aharoni" panose="02010803020104030203" pitchFamily="2" charset="-79"/>
              </a:rPr>
              <a:t>upto</a:t>
            </a:r>
            <a:r>
              <a:rPr lang="en-IN" sz="2000" dirty="0">
                <a:latin typeface="Abadi" panose="020B0604020104020204" pitchFamily="34" charset="0"/>
                <a:cs typeface="Aharoni" panose="02010803020104030203" pitchFamily="2" charset="-79"/>
              </a:rPr>
              <a:t> save point:-committed </a:t>
            </a:r>
          </a:p>
          <a:p>
            <a:pPr marL="0" indent="0">
              <a:buNone/>
            </a:pPr>
            <a:r>
              <a:rPr lang="en-IN" sz="2000" dirty="0">
                <a:latin typeface="Abadi" panose="020B0604020104020204" pitchFamily="34" charset="0"/>
                <a:cs typeface="Aharoni" panose="02010803020104030203" pitchFamily="2" charset="-79"/>
              </a:rPr>
              <a:t>  • Operations after save point :- Discarded</a:t>
            </a:r>
          </a:p>
          <a:p>
            <a:pPr marL="0" indent="0">
              <a:buNone/>
            </a:pPr>
            <a:endParaRPr lang="en-IN" sz="2000" dirty="0">
              <a:latin typeface="Abadi" panose="020B0604020104020204" pitchFamily="34" charset="0"/>
              <a:cs typeface="Aharoni" panose="02010803020104030203" pitchFamily="2" charset="-79"/>
            </a:endParaRPr>
          </a:p>
          <a:p>
            <a:pPr marL="0" indent="0">
              <a:buNone/>
            </a:pPr>
            <a:r>
              <a:rPr lang="en-IN" sz="2000" b="1" dirty="0">
                <a:latin typeface="Abadi" panose="020B0604020104020204" pitchFamily="34" charset="0"/>
                <a:cs typeface="Aharoni" panose="02010803020104030203" pitchFamily="2" charset="-79"/>
              </a:rPr>
              <a:t>DEADLOCKS</a:t>
            </a:r>
            <a:endParaRPr lang="en-US" sz="2000" b="1" dirty="0">
              <a:latin typeface="Abadi" panose="020B0604020104020204" pitchFamily="34" charset="0"/>
              <a:cs typeface="Aharoni" panose="02010803020104030203" pitchFamily="2" charset="-79"/>
            </a:endParaRPr>
          </a:p>
        </p:txBody>
      </p:sp>
    </p:spTree>
    <p:extLst>
      <p:ext uri="{BB962C8B-B14F-4D97-AF65-F5344CB8AC3E}">
        <p14:creationId xmlns:p14="http://schemas.microsoft.com/office/powerpoint/2010/main" val="112894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5D9A-BBD7-8148-B31A-2DF2CB45F864}"/>
              </a:ext>
            </a:extLst>
          </p:cNvPr>
          <p:cNvSpPr>
            <a:spLocks noGrp="1"/>
          </p:cNvSpPr>
          <p:nvPr>
            <p:ph type="title"/>
          </p:nvPr>
        </p:nvSpPr>
        <p:spPr/>
        <p:txBody>
          <a:bodyPr anchor="ctr">
            <a:normAutofit/>
          </a:bodyPr>
          <a:lstStyle/>
          <a:p>
            <a:pPr algn="ctr"/>
            <a:r>
              <a:rPr lang="en-US" sz="3600" b="1" cap="none" dirty="0"/>
              <a:t>Some Functionality Of </a:t>
            </a:r>
            <a:r>
              <a:rPr lang="en-US" sz="3600" b="1" cap="none" dirty="0" err="1"/>
              <a:t>Postgre</a:t>
            </a:r>
            <a:r>
              <a:rPr lang="en-US" sz="3600" b="1" cap="none" dirty="0"/>
              <a:t> SQL Over SQL</a:t>
            </a:r>
          </a:p>
        </p:txBody>
      </p:sp>
      <p:sp>
        <p:nvSpPr>
          <p:cNvPr id="3" name="Content Placeholder 2">
            <a:extLst>
              <a:ext uri="{FF2B5EF4-FFF2-40B4-BE49-F238E27FC236}">
                <a16:creationId xmlns:a16="http://schemas.microsoft.com/office/drawing/2014/main" id="{AAFCA86E-5470-A648-8A77-988F199EE726}"/>
              </a:ext>
            </a:extLst>
          </p:cNvPr>
          <p:cNvSpPr>
            <a:spLocks noGrp="1"/>
          </p:cNvSpPr>
          <p:nvPr>
            <p:ph idx="1"/>
          </p:nvPr>
        </p:nvSpPr>
        <p:spPr>
          <a:xfrm>
            <a:off x="562708" y="1817078"/>
            <a:ext cx="11212759" cy="5626374"/>
          </a:xfrm>
        </p:spPr>
        <p:txBody>
          <a:bodyPr/>
          <a:lstStyle/>
          <a:p>
            <a:endParaRPr lang="en-IN" sz="2800" dirty="0"/>
          </a:p>
          <a:p>
            <a:endParaRPr lang="en-IN" sz="2800" dirty="0"/>
          </a:p>
        </p:txBody>
      </p:sp>
      <p:sp>
        <p:nvSpPr>
          <p:cNvPr id="4" name="TextBox 3">
            <a:extLst>
              <a:ext uri="{FF2B5EF4-FFF2-40B4-BE49-F238E27FC236}">
                <a16:creationId xmlns:a16="http://schemas.microsoft.com/office/drawing/2014/main" id="{B057C511-07CF-F2E8-C90A-234FC20DED79}"/>
              </a:ext>
            </a:extLst>
          </p:cNvPr>
          <p:cNvSpPr txBox="1"/>
          <p:nvPr/>
        </p:nvSpPr>
        <p:spPr>
          <a:xfrm>
            <a:off x="562708" y="1922585"/>
            <a:ext cx="11212759" cy="4524315"/>
          </a:xfrm>
          <a:prstGeom prst="rect">
            <a:avLst/>
          </a:prstGeom>
          <a:noFill/>
        </p:spPr>
        <p:txBody>
          <a:bodyPr wrap="square" rtlCol="0">
            <a:spAutoFit/>
          </a:bodyPr>
          <a:lstStyle/>
          <a:p>
            <a:r>
              <a:rPr lang="en-IN" sz="2400" dirty="0"/>
              <a:t>1] Connect to database :</a:t>
            </a:r>
          </a:p>
          <a:p>
            <a:r>
              <a:rPr lang="en-IN" sz="2400" dirty="0"/>
              <a:t> \c database _name</a:t>
            </a:r>
          </a:p>
          <a:p>
            <a:r>
              <a:rPr lang="en-IN" sz="2400" dirty="0"/>
              <a:t>2] Gives the list of table view : </a:t>
            </a:r>
          </a:p>
          <a:p>
            <a:r>
              <a:rPr lang="en-IN" sz="2400" dirty="0"/>
              <a:t>\d</a:t>
            </a:r>
          </a:p>
          <a:p>
            <a:r>
              <a:rPr lang="en-IN" sz="2400" dirty="0"/>
              <a:t>3] To list Only table : </a:t>
            </a:r>
          </a:p>
          <a:p>
            <a:r>
              <a:rPr lang="en-IN" sz="2400" dirty="0"/>
              <a:t>\dt</a:t>
            </a:r>
          </a:p>
          <a:p>
            <a:r>
              <a:rPr lang="en-IN" sz="2400" dirty="0"/>
              <a:t>4] To list datatypes :</a:t>
            </a:r>
          </a:p>
          <a:p>
            <a:r>
              <a:rPr lang="en-IN" sz="2400" dirty="0"/>
              <a:t> \dT</a:t>
            </a:r>
          </a:p>
          <a:p>
            <a:r>
              <a:rPr lang="en-IN" sz="2400" dirty="0"/>
              <a:t>5] Connected Database information : </a:t>
            </a:r>
          </a:p>
          <a:p>
            <a:r>
              <a:rPr lang="en-IN" sz="2400" dirty="0"/>
              <a:t>\</a:t>
            </a:r>
            <a:r>
              <a:rPr lang="en-IN" sz="2400" dirty="0" err="1"/>
              <a:t>conninfo</a:t>
            </a:r>
            <a:endParaRPr lang="en-IN" sz="2400" dirty="0"/>
          </a:p>
          <a:p>
            <a:r>
              <a:rPr lang="en-IN" sz="2400" dirty="0"/>
              <a:t>6] To change the format : </a:t>
            </a:r>
          </a:p>
          <a:p>
            <a:r>
              <a:rPr lang="en-IN" sz="2400" dirty="0"/>
              <a:t>\</a:t>
            </a:r>
            <a:r>
              <a:rPr lang="en-IN" sz="2400" dirty="0" err="1"/>
              <a:t>pset</a:t>
            </a:r>
            <a:endParaRPr lang="en-IN" sz="2400" dirty="0"/>
          </a:p>
        </p:txBody>
      </p:sp>
      <p:pic>
        <p:nvPicPr>
          <p:cNvPr id="8" name="Picture 7">
            <a:extLst>
              <a:ext uri="{FF2B5EF4-FFF2-40B4-BE49-F238E27FC236}">
                <a16:creationId xmlns:a16="http://schemas.microsoft.com/office/drawing/2014/main" id="{78DFC20B-1552-7ADF-C686-A060226551E6}"/>
              </a:ext>
            </a:extLst>
          </p:cNvPr>
          <p:cNvPicPr>
            <a:picLocks noChangeAspect="1"/>
          </p:cNvPicPr>
          <p:nvPr/>
        </p:nvPicPr>
        <p:blipFill rotWithShape="1">
          <a:blip r:embed="rId3"/>
          <a:srcRect l="2693" t="47583" r="61539" b="9811"/>
          <a:stretch/>
        </p:blipFill>
        <p:spPr>
          <a:xfrm>
            <a:off x="5298831" y="1817078"/>
            <a:ext cx="6799383" cy="4794738"/>
          </a:xfrm>
          <a:prstGeom prst="rect">
            <a:avLst/>
          </a:prstGeom>
        </p:spPr>
      </p:pic>
    </p:spTree>
    <p:extLst>
      <p:ext uri="{BB962C8B-B14F-4D97-AF65-F5344CB8AC3E}">
        <p14:creationId xmlns:p14="http://schemas.microsoft.com/office/powerpoint/2010/main" val="344394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4CA8-42AB-D0D1-4C80-DE36675893AC}"/>
              </a:ext>
            </a:extLst>
          </p:cNvPr>
          <p:cNvSpPr>
            <a:spLocks noGrp="1"/>
          </p:cNvSpPr>
          <p:nvPr>
            <p:ph type="title"/>
          </p:nvPr>
        </p:nvSpPr>
        <p:spPr>
          <a:xfrm>
            <a:off x="581192" y="999201"/>
            <a:ext cx="11029616" cy="434982"/>
          </a:xfrm>
        </p:spPr>
        <p:txBody>
          <a:bodyPr>
            <a:noAutofit/>
          </a:bodyPr>
          <a:lstStyle/>
          <a:p>
            <a:r>
              <a:rPr lang="en-IN" sz="3200" b="1" cap="none" dirty="0"/>
              <a:t>1] \</a:t>
            </a:r>
            <a:r>
              <a:rPr lang="en-IN" sz="3200" b="1" cap="none" dirty="0" err="1"/>
              <a:t>pset</a:t>
            </a:r>
            <a:r>
              <a:rPr lang="en-IN" sz="3200" b="1" cap="none" dirty="0"/>
              <a:t> format      2] \</a:t>
            </a:r>
            <a:r>
              <a:rPr lang="en-IN" sz="3200" b="1" cap="none" dirty="0" err="1"/>
              <a:t>pset</a:t>
            </a:r>
            <a:r>
              <a:rPr lang="en-IN" sz="3200" b="1" cap="none" dirty="0"/>
              <a:t> border          3] \</a:t>
            </a:r>
            <a:r>
              <a:rPr lang="en-IN" sz="3200" b="1" cap="none" dirty="0" err="1"/>
              <a:t>pset</a:t>
            </a:r>
            <a:r>
              <a:rPr lang="en-IN" sz="3200" b="1" cap="none" dirty="0"/>
              <a:t>   title</a:t>
            </a:r>
          </a:p>
        </p:txBody>
      </p:sp>
      <p:pic>
        <p:nvPicPr>
          <p:cNvPr id="5" name="Content Placeholder 4">
            <a:extLst>
              <a:ext uri="{FF2B5EF4-FFF2-40B4-BE49-F238E27FC236}">
                <a16:creationId xmlns:a16="http://schemas.microsoft.com/office/drawing/2014/main" id="{66231B75-5D0E-3592-4C43-7C52425DC56B}"/>
              </a:ext>
            </a:extLst>
          </p:cNvPr>
          <p:cNvPicPr>
            <a:picLocks noGrp="1" noChangeAspect="1"/>
          </p:cNvPicPr>
          <p:nvPr>
            <p:ph idx="1"/>
          </p:nvPr>
        </p:nvPicPr>
        <p:blipFill>
          <a:blip r:embed="rId2"/>
          <a:stretch>
            <a:fillRect/>
          </a:stretch>
        </p:blipFill>
        <p:spPr>
          <a:xfrm>
            <a:off x="375139" y="1805354"/>
            <a:ext cx="7350369" cy="4930820"/>
          </a:xfrm>
        </p:spPr>
      </p:pic>
      <p:pic>
        <p:nvPicPr>
          <p:cNvPr id="7" name="Picture 6">
            <a:extLst>
              <a:ext uri="{FF2B5EF4-FFF2-40B4-BE49-F238E27FC236}">
                <a16:creationId xmlns:a16="http://schemas.microsoft.com/office/drawing/2014/main" id="{5ABBFDA4-D7FD-42A9-0E45-84B3DE20DA75}"/>
              </a:ext>
            </a:extLst>
          </p:cNvPr>
          <p:cNvPicPr>
            <a:picLocks noChangeAspect="1"/>
          </p:cNvPicPr>
          <p:nvPr/>
        </p:nvPicPr>
        <p:blipFill rotWithShape="1">
          <a:blip r:embed="rId3"/>
          <a:srcRect t="-2100" r="19624" b="-1"/>
          <a:stretch/>
        </p:blipFill>
        <p:spPr>
          <a:xfrm>
            <a:off x="8053752" y="1711570"/>
            <a:ext cx="3681047" cy="5024604"/>
          </a:xfrm>
          <a:prstGeom prst="rect">
            <a:avLst/>
          </a:prstGeom>
        </p:spPr>
      </p:pic>
    </p:spTree>
    <p:extLst>
      <p:ext uri="{BB962C8B-B14F-4D97-AF65-F5344CB8AC3E}">
        <p14:creationId xmlns:p14="http://schemas.microsoft.com/office/powerpoint/2010/main" val="11588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7E09-B267-354B-8D5C-D97059E82BCF}"/>
              </a:ext>
            </a:extLst>
          </p:cNvPr>
          <p:cNvSpPr>
            <a:spLocks noGrp="1"/>
          </p:cNvSpPr>
          <p:nvPr>
            <p:ph type="title"/>
          </p:nvPr>
        </p:nvSpPr>
        <p:spPr/>
        <p:txBody>
          <a:bodyPr anchor="ctr">
            <a:normAutofit/>
          </a:bodyPr>
          <a:lstStyle/>
          <a:p>
            <a:pPr algn="ctr"/>
            <a:r>
              <a:rPr lang="en-IN" sz="4000" b="1"/>
              <a:t>Group Members</a:t>
            </a:r>
            <a:endParaRPr lang="en-US" sz="4000" b="1"/>
          </a:p>
        </p:txBody>
      </p:sp>
      <p:sp>
        <p:nvSpPr>
          <p:cNvPr id="3" name="Content Placeholder 2">
            <a:extLst>
              <a:ext uri="{FF2B5EF4-FFF2-40B4-BE49-F238E27FC236}">
                <a16:creationId xmlns:a16="http://schemas.microsoft.com/office/drawing/2014/main" id="{141C0B78-EF61-9645-AE50-2E18D788EB28}"/>
              </a:ext>
            </a:extLst>
          </p:cNvPr>
          <p:cNvSpPr>
            <a:spLocks noGrp="1"/>
          </p:cNvSpPr>
          <p:nvPr>
            <p:ph idx="1"/>
          </p:nvPr>
        </p:nvSpPr>
        <p:spPr>
          <a:xfrm>
            <a:off x="2268619" y="3179697"/>
            <a:ext cx="6897334" cy="3678303"/>
          </a:xfrm>
        </p:spPr>
        <p:txBody>
          <a:bodyPr>
            <a:noAutofit/>
          </a:bodyPr>
          <a:lstStyle/>
          <a:p>
            <a:pPr marL="1671400" lvl="5" indent="0">
              <a:buNone/>
            </a:pPr>
            <a:r>
              <a:rPr lang="en-IN" sz="4400"/>
              <a:t>Gayatri Jadhav </a:t>
            </a:r>
          </a:p>
          <a:p>
            <a:pPr marL="1671400" lvl="5" indent="0">
              <a:buNone/>
            </a:pPr>
            <a:r>
              <a:rPr lang="en-IN" sz="4400"/>
              <a:t>Pratiksha Jadhav</a:t>
            </a:r>
          </a:p>
          <a:p>
            <a:pPr marL="1671400" lvl="5" indent="0">
              <a:buNone/>
            </a:pPr>
            <a:r>
              <a:rPr lang="en-IN" sz="4400"/>
              <a:t>Rajwardhan Jadhav</a:t>
            </a:r>
          </a:p>
          <a:p>
            <a:pPr marL="1671400" lvl="5" indent="0">
              <a:buNone/>
            </a:pPr>
            <a:r>
              <a:rPr lang="en-IN" sz="4400"/>
              <a:t>Shravani Jadhav</a:t>
            </a:r>
          </a:p>
          <a:p>
            <a:pPr marL="1671400" lvl="5" indent="0">
              <a:buNone/>
            </a:pPr>
            <a:endParaRPr lang="en-IN" sz="4400"/>
          </a:p>
          <a:p>
            <a:pPr marL="0" indent="0">
              <a:buNone/>
            </a:pPr>
            <a:endParaRPr lang="en-US" sz="4400"/>
          </a:p>
        </p:txBody>
      </p:sp>
      <p:sp>
        <p:nvSpPr>
          <p:cNvPr id="4" name="TextBox 3">
            <a:extLst>
              <a:ext uri="{FF2B5EF4-FFF2-40B4-BE49-F238E27FC236}">
                <a16:creationId xmlns:a16="http://schemas.microsoft.com/office/drawing/2014/main" id="{28795AFD-7F9D-4C43-8905-FAF3F7FE07C3}"/>
              </a:ext>
            </a:extLst>
          </p:cNvPr>
          <p:cNvSpPr txBox="1"/>
          <p:nvPr/>
        </p:nvSpPr>
        <p:spPr>
          <a:xfrm>
            <a:off x="1445331" y="2425078"/>
            <a:ext cx="2267887" cy="3416320"/>
          </a:xfrm>
          <a:prstGeom prst="rect">
            <a:avLst/>
          </a:prstGeom>
          <a:noFill/>
        </p:spPr>
        <p:txBody>
          <a:bodyPr wrap="square" rtlCol="0">
            <a:spAutoFit/>
          </a:bodyPr>
          <a:lstStyle/>
          <a:p>
            <a:pPr marL="685800" indent="-685800" algn="l">
              <a:buFont typeface="Arial" panose="020B0604020202020204" pitchFamily="34" charset="0"/>
              <a:buChar char="•"/>
            </a:pPr>
            <a:r>
              <a:rPr lang="en-IN" sz="5400"/>
              <a:t>63 –</a:t>
            </a:r>
          </a:p>
          <a:p>
            <a:pPr marL="685800" indent="-685800" algn="l">
              <a:buFont typeface="Arial" panose="020B0604020202020204" pitchFamily="34" charset="0"/>
              <a:buChar char="•"/>
            </a:pPr>
            <a:r>
              <a:rPr lang="en-IN" sz="5400"/>
              <a:t>64 –</a:t>
            </a:r>
          </a:p>
          <a:p>
            <a:pPr marL="685800" indent="-685800" algn="l">
              <a:buFont typeface="Arial" panose="020B0604020202020204" pitchFamily="34" charset="0"/>
              <a:buChar char="•"/>
            </a:pPr>
            <a:r>
              <a:rPr lang="en-IN" sz="5400"/>
              <a:t>65 –</a:t>
            </a:r>
          </a:p>
          <a:p>
            <a:pPr marL="685800" indent="-685800" algn="l">
              <a:buFont typeface="Arial" panose="020B0604020202020204" pitchFamily="34" charset="0"/>
              <a:buChar char="•"/>
            </a:pPr>
            <a:r>
              <a:rPr lang="en-IN" sz="5400"/>
              <a:t>66 –</a:t>
            </a:r>
          </a:p>
        </p:txBody>
      </p:sp>
    </p:spTree>
    <p:extLst>
      <p:ext uri="{BB962C8B-B14F-4D97-AF65-F5344CB8AC3E}">
        <p14:creationId xmlns:p14="http://schemas.microsoft.com/office/powerpoint/2010/main" val="296583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BADADC-7A74-AE59-2284-2A7748A5FE47}"/>
              </a:ext>
            </a:extLst>
          </p:cNvPr>
          <p:cNvPicPr>
            <a:picLocks noChangeAspect="1"/>
          </p:cNvPicPr>
          <p:nvPr/>
        </p:nvPicPr>
        <p:blipFill>
          <a:blip r:embed="rId2"/>
          <a:stretch>
            <a:fillRect/>
          </a:stretch>
        </p:blipFill>
        <p:spPr>
          <a:xfrm>
            <a:off x="527539" y="621323"/>
            <a:ext cx="5486399" cy="6236677"/>
          </a:xfrm>
          <a:prstGeom prst="rect">
            <a:avLst/>
          </a:prstGeom>
        </p:spPr>
      </p:pic>
      <p:pic>
        <p:nvPicPr>
          <p:cNvPr id="7" name="Picture 6">
            <a:extLst>
              <a:ext uri="{FF2B5EF4-FFF2-40B4-BE49-F238E27FC236}">
                <a16:creationId xmlns:a16="http://schemas.microsoft.com/office/drawing/2014/main" id="{3AC3B39A-F199-2542-44D7-08E6E70AFDA3}"/>
              </a:ext>
            </a:extLst>
          </p:cNvPr>
          <p:cNvPicPr>
            <a:picLocks noChangeAspect="1"/>
          </p:cNvPicPr>
          <p:nvPr/>
        </p:nvPicPr>
        <p:blipFill>
          <a:blip r:embed="rId3"/>
          <a:stretch>
            <a:fillRect/>
          </a:stretch>
        </p:blipFill>
        <p:spPr>
          <a:xfrm>
            <a:off x="6682154" y="621323"/>
            <a:ext cx="4724399" cy="1977272"/>
          </a:xfrm>
          <a:prstGeom prst="rect">
            <a:avLst/>
          </a:prstGeom>
        </p:spPr>
      </p:pic>
    </p:spTree>
    <p:extLst>
      <p:ext uri="{BB962C8B-B14F-4D97-AF65-F5344CB8AC3E}">
        <p14:creationId xmlns:p14="http://schemas.microsoft.com/office/powerpoint/2010/main" val="316970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DF783-5160-B332-7E6D-6E5C2F5C1F27}"/>
              </a:ext>
            </a:extLst>
          </p:cNvPr>
          <p:cNvPicPr>
            <a:picLocks noChangeAspect="1"/>
          </p:cNvPicPr>
          <p:nvPr/>
        </p:nvPicPr>
        <p:blipFill>
          <a:blip r:embed="rId2"/>
          <a:stretch>
            <a:fillRect/>
          </a:stretch>
        </p:blipFill>
        <p:spPr>
          <a:xfrm>
            <a:off x="2063263" y="339969"/>
            <a:ext cx="7057291" cy="6178062"/>
          </a:xfrm>
          <a:prstGeom prst="rect">
            <a:avLst/>
          </a:prstGeom>
        </p:spPr>
      </p:pic>
    </p:spTree>
    <p:extLst>
      <p:ext uri="{BB962C8B-B14F-4D97-AF65-F5344CB8AC3E}">
        <p14:creationId xmlns:p14="http://schemas.microsoft.com/office/powerpoint/2010/main" val="3565644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5B72A-074D-6DE6-3725-2A472730BED2}"/>
              </a:ext>
            </a:extLst>
          </p:cNvPr>
          <p:cNvPicPr>
            <a:picLocks noChangeAspect="1"/>
          </p:cNvPicPr>
          <p:nvPr/>
        </p:nvPicPr>
        <p:blipFill>
          <a:blip r:embed="rId2"/>
          <a:stretch>
            <a:fillRect/>
          </a:stretch>
        </p:blipFill>
        <p:spPr>
          <a:xfrm>
            <a:off x="3838396" y="562599"/>
            <a:ext cx="7821116" cy="6295401"/>
          </a:xfrm>
          <a:prstGeom prst="rect">
            <a:avLst/>
          </a:prstGeom>
        </p:spPr>
      </p:pic>
      <p:sp>
        <p:nvSpPr>
          <p:cNvPr id="4" name="TextBox 3">
            <a:extLst>
              <a:ext uri="{FF2B5EF4-FFF2-40B4-BE49-F238E27FC236}">
                <a16:creationId xmlns:a16="http://schemas.microsoft.com/office/drawing/2014/main" id="{BBEEC4F0-0FC9-354C-E889-4F4340395E26}"/>
              </a:ext>
            </a:extLst>
          </p:cNvPr>
          <p:cNvSpPr txBox="1"/>
          <p:nvPr/>
        </p:nvSpPr>
        <p:spPr>
          <a:xfrm>
            <a:off x="574431" y="926123"/>
            <a:ext cx="2813538" cy="1077218"/>
          </a:xfrm>
          <a:prstGeom prst="rect">
            <a:avLst/>
          </a:prstGeom>
          <a:noFill/>
        </p:spPr>
        <p:txBody>
          <a:bodyPr wrap="square" rtlCol="0">
            <a:spAutoFit/>
          </a:bodyPr>
          <a:lstStyle/>
          <a:p>
            <a:r>
              <a:rPr lang="en-IN" sz="3200" dirty="0"/>
              <a:t>Aggregate Functions :</a:t>
            </a:r>
          </a:p>
        </p:txBody>
      </p:sp>
    </p:spTree>
    <p:extLst>
      <p:ext uri="{BB962C8B-B14F-4D97-AF65-F5344CB8AC3E}">
        <p14:creationId xmlns:p14="http://schemas.microsoft.com/office/powerpoint/2010/main" val="74865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8EB39-895C-5E64-3351-42B0F2DEF7A2}"/>
              </a:ext>
            </a:extLst>
          </p:cNvPr>
          <p:cNvSpPr txBox="1"/>
          <p:nvPr/>
        </p:nvSpPr>
        <p:spPr>
          <a:xfrm>
            <a:off x="633046" y="785446"/>
            <a:ext cx="10996246" cy="5509200"/>
          </a:xfrm>
          <a:prstGeom prst="rect">
            <a:avLst/>
          </a:prstGeom>
          <a:noFill/>
        </p:spPr>
        <p:txBody>
          <a:bodyPr wrap="square" rtlCol="0">
            <a:spAutoFit/>
          </a:bodyPr>
          <a:lstStyle/>
          <a:p>
            <a:r>
              <a:rPr lang="en-IN" sz="3200" dirty="0"/>
              <a:t>Cascade Option :</a:t>
            </a:r>
          </a:p>
          <a:p>
            <a:endParaRPr lang="en-IN" sz="3200" dirty="0"/>
          </a:p>
          <a:p>
            <a:r>
              <a:rPr lang="en-US" sz="2400" b="0" i="0" dirty="0">
                <a:solidFill>
                  <a:srgbClr val="4D5156"/>
                </a:solidFill>
                <a:effectLst/>
                <a:latin typeface="Google Sans"/>
              </a:rPr>
              <a:t>CASCADE specifies that when a referenced row is deleted, row(s) referencing it should be automatically deleted as well.</a:t>
            </a:r>
          </a:p>
          <a:p>
            <a:endParaRPr lang="en-US" sz="2400" b="0" i="0" dirty="0">
              <a:solidFill>
                <a:srgbClr val="4D5156"/>
              </a:solidFill>
              <a:effectLst/>
              <a:latin typeface="Google Sans"/>
            </a:endParaRPr>
          </a:p>
          <a:p>
            <a:pPr algn="l" fontAlgn="base"/>
            <a:r>
              <a:rPr lang="en-US" sz="2400" b="0" i="0" dirty="0">
                <a:solidFill>
                  <a:srgbClr val="444444"/>
                </a:solidFill>
                <a:effectLst/>
                <a:latin typeface="Arimo"/>
              </a:rPr>
              <a:t>Let’s say, we have used </a:t>
            </a:r>
            <a:r>
              <a:rPr lang="en-US" sz="2400" b="1" i="0" dirty="0" err="1">
                <a:solidFill>
                  <a:srgbClr val="444444"/>
                </a:solidFill>
                <a:effectLst/>
                <a:latin typeface="Arimo"/>
              </a:rPr>
              <a:t>employee_id</a:t>
            </a:r>
            <a:r>
              <a:rPr lang="en-US" sz="2400" b="1" i="0" dirty="0">
                <a:solidFill>
                  <a:srgbClr val="444444"/>
                </a:solidFill>
                <a:effectLst/>
                <a:latin typeface="Arimo"/>
              </a:rPr>
              <a:t> </a:t>
            </a:r>
            <a:r>
              <a:rPr lang="en-US" sz="2400" b="0" i="0" dirty="0">
                <a:solidFill>
                  <a:srgbClr val="444444"/>
                </a:solidFill>
                <a:effectLst/>
                <a:latin typeface="Arimo"/>
              </a:rPr>
              <a:t>as a foreign key. </a:t>
            </a:r>
          </a:p>
          <a:p>
            <a:pPr algn="l" fontAlgn="base"/>
            <a:r>
              <a:rPr lang="en-US" sz="2400" b="0" i="0" dirty="0">
                <a:solidFill>
                  <a:srgbClr val="444444"/>
                </a:solidFill>
                <a:effectLst/>
                <a:latin typeface="Arimo"/>
              </a:rPr>
              <a:t>When defining the </a:t>
            </a:r>
            <a:r>
              <a:rPr lang="en-US" sz="2400" b="1" i="0" dirty="0" err="1">
                <a:solidFill>
                  <a:srgbClr val="444444"/>
                </a:solidFill>
                <a:effectLst/>
                <a:latin typeface="Arimo"/>
              </a:rPr>
              <a:t>employee_id</a:t>
            </a:r>
            <a:r>
              <a:rPr lang="en-US" sz="2400" b="1" i="0" dirty="0">
                <a:solidFill>
                  <a:srgbClr val="444444"/>
                </a:solidFill>
                <a:effectLst/>
                <a:latin typeface="Arimo"/>
              </a:rPr>
              <a:t> </a:t>
            </a:r>
            <a:r>
              <a:rPr lang="en-US" sz="2400" b="0" i="0" dirty="0">
                <a:solidFill>
                  <a:srgbClr val="444444"/>
                </a:solidFill>
                <a:effectLst/>
                <a:latin typeface="Arimo"/>
              </a:rPr>
              <a:t>in the child table, the delete cascade is set to </a:t>
            </a:r>
            <a:r>
              <a:rPr lang="en-US" sz="2400" b="1" i="0" dirty="0">
                <a:solidFill>
                  <a:srgbClr val="444444"/>
                </a:solidFill>
                <a:effectLst/>
                <a:latin typeface="Arimo"/>
              </a:rPr>
              <a:t>ON</a:t>
            </a:r>
            <a:r>
              <a:rPr lang="en-US" sz="2400" b="0" i="0" dirty="0">
                <a:solidFill>
                  <a:srgbClr val="444444"/>
                </a:solidFill>
                <a:effectLst/>
                <a:latin typeface="Arimo"/>
              </a:rPr>
              <a:t> as shown below:</a:t>
            </a:r>
          </a:p>
          <a:p>
            <a:pPr algn="l" fontAlgn="base"/>
            <a:r>
              <a:rPr lang="en-US" sz="2400" b="1" i="0" dirty="0" err="1">
                <a:solidFill>
                  <a:srgbClr val="444444"/>
                </a:solidFill>
                <a:effectLst/>
                <a:latin typeface="Arimo"/>
              </a:rPr>
              <a:t>employee_id</a:t>
            </a:r>
            <a:r>
              <a:rPr lang="en-US" sz="2400" b="1" i="0" dirty="0">
                <a:solidFill>
                  <a:srgbClr val="444444"/>
                </a:solidFill>
                <a:effectLst/>
                <a:latin typeface="Arimo"/>
              </a:rPr>
              <a:t> INTEGER REFERENCES employees (id) ON delete cascade</a:t>
            </a:r>
          </a:p>
          <a:p>
            <a:pPr algn="l" fontAlgn="base"/>
            <a:endParaRPr lang="en-US" sz="2400" b="0" i="0" dirty="0">
              <a:solidFill>
                <a:srgbClr val="444444"/>
              </a:solidFill>
              <a:effectLst/>
              <a:latin typeface="Arimo"/>
            </a:endParaRPr>
          </a:p>
          <a:p>
            <a:pPr algn="l" fontAlgn="base"/>
            <a:r>
              <a:rPr lang="en-US" sz="2400" b="0" i="0" dirty="0">
                <a:solidFill>
                  <a:srgbClr val="444444"/>
                </a:solidFill>
                <a:effectLst/>
                <a:latin typeface="Arimo"/>
              </a:rPr>
              <a:t>The id is being fetched from the employees table and now, if the Postgres DELETE operation is applied on the parent table, the associated data will be deleted from respective child tables too.</a:t>
            </a:r>
          </a:p>
          <a:p>
            <a:endParaRPr lang="en-IN" sz="2400" dirty="0"/>
          </a:p>
        </p:txBody>
      </p:sp>
    </p:spTree>
    <p:extLst>
      <p:ext uri="{BB962C8B-B14F-4D97-AF65-F5344CB8AC3E}">
        <p14:creationId xmlns:p14="http://schemas.microsoft.com/office/powerpoint/2010/main" val="548829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6D3B-C40D-1CB1-F27F-C7D1F7886544}"/>
              </a:ext>
            </a:extLst>
          </p:cNvPr>
          <p:cNvSpPr>
            <a:spLocks noGrp="1"/>
          </p:cNvSpPr>
          <p:nvPr>
            <p:ph type="title"/>
          </p:nvPr>
        </p:nvSpPr>
        <p:spPr/>
        <p:txBody>
          <a:bodyPr>
            <a:normAutofit fontScale="90000"/>
          </a:bodyPr>
          <a:lstStyle/>
          <a:p>
            <a:r>
              <a:rPr lang="en-US" sz="3600" b="1" dirty="0"/>
              <a:t>Changing A column data type and default  value</a:t>
            </a:r>
            <a:r>
              <a:rPr lang="en-US" dirty="0"/>
              <a:t> </a:t>
            </a:r>
          </a:p>
        </p:txBody>
      </p:sp>
      <p:sp>
        <p:nvSpPr>
          <p:cNvPr id="3" name="Content Placeholder 2">
            <a:extLst>
              <a:ext uri="{FF2B5EF4-FFF2-40B4-BE49-F238E27FC236}">
                <a16:creationId xmlns:a16="http://schemas.microsoft.com/office/drawing/2014/main" id="{936C395D-2D8D-4600-4CBE-9269B3DFE116}"/>
              </a:ext>
            </a:extLst>
          </p:cNvPr>
          <p:cNvSpPr>
            <a:spLocks noGrp="1"/>
          </p:cNvSpPr>
          <p:nvPr>
            <p:ph idx="1"/>
          </p:nvPr>
        </p:nvSpPr>
        <p:spPr/>
        <p:txBody>
          <a:bodyPr anchor="t"/>
          <a:lstStyle/>
          <a:p>
            <a:r>
              <a:rPr lang="en-US" dirty="0"/>
              <a:t>Changing the data type of a column using the ALTER TABLE statement in PostgreSQL.</a:t>
            </a:r>
          </a:p>
          <a:p>
            <a:pPr marL="0" indent="0">
              <a:buNone/>
            </a:pPr>
            <a:r>
              <a:rPr lang="en-US" sz="2000" b="1" dirty="0"/>
              <a:t>Syntax to change column data type :</a:t>
            </a:r>
          </a:p>
          <a:p>
            <a:pPr marL="0" indent="0">
              <a:buNone/>
            </a:pPr>
            <a:r>
              <a:rPr lang="en-US" b="1" dirty="0">
                <a:solidFill>
                  <a:srgbClr val="FF0000"/>
                </a:solidFill>
              </a:rPr>
              <a:t>ALTER TABLE</a:t>
            </a:r>
            <a:r>
              <a:rPr lang="en-US" sz="2000" b="1" dirty="0"/>
              <a:t> </a:t>
            </a:r>
            <a:r>
              <a:rPr lang="en-US" sz="2000" b="1" dirty="0" err="1"/>
              <a:t>table_name</a:t>
            </a:r>
            <a:r>
              <a:rPr lang="en-US" sz="2000" b="1" dirty="0"/>
              <a:t>
</a:t>
            </a:r>
            <a:r>
              <a:rPr lang="en-US" b="1" dirty="0">
                <a:solidFill>
                  <a:srgbClr val="FF0000"/>
                </a:solidFill>
              </a:rPr>
              <a:t>ALTER COLUMN</a:t>
            </a:r>
            <a:r>
              <a:rPr lang="en-US" sz="2000" b="1" dirty="0"/>
              <a:t> </a:t>
            </a:r>
            <a:r>
              <a:rPr lang="en-US" sz="2000" b="1" dirty="0" err="1"/>
              <a:t>column_name</a:t>
            </a:r>
            <a:r>
              <a:rPr lang="en-US" sz="2000" b="1" dirty="0"/>
              <a:t> </a:t>
            </a:r>
            <a:r>
              <a:rPr lang="en-US" sz="2000" b="1" dirty="0">
                <a:solidFill>
                  <a:srgbClr val="FF0000"/>
                </a:solidFill>
              </a:rPr>
              <a:t>[</a:t>
            </a:r>
            <a:r>
              <a:rPr lang="en-US" b="1" dirty="0">
                <a:solidFill>
                  <a:srgbClr val="FF0000"/>
                </a:solidFill>
              </a:rPr>
              <a:t>SET DATA] TYPE</a:t>
            </a:r>
            <a:r>
              <a:rPr lang="en-US" sz="2000" b="1" dirty="0"/>
              <a:t> </a:t>
            </a:r>
            <a:r>
              <a:rPr lang="en-US" sz="2000" b="1" dirty="0" err="1"/>
              <a:t>new_data_type</a:t>
            </a:r>
            <a:r>
              <a:rPr lang="en-US" sz="2000" b="1" dirty="0"/>
              <a:t>;</a:t>
            </a:r>
          </a:p>
          <a:p>
            <a:r>
              <a:rPr lang="en-US" sz="2000" b="1" dirty="0"/>
              <a:t>To set a default value for a column :</a:t>
            </a:r>
          </a:p>
          <a:p>
            <a:pPr marL="0" indent="0">
              <a:buNone/>
            </a:pPr>
            <a:r>
              <a:rPr lang="en-US" b="1" dirty="0">
                <a:solidFill>
                  <a:srgbClr val="FF0000"/>
                </a:solidFill>
              </a:rPr>
              <a:t>ALTER TABLE</a:t>
            </a:r>
            <a:r>
              <a:rPr lang="en-US" sz="2000" b="1" dirty="0"/>
              <a:t> &lt;</a:t>
            </a:r>
            <a:r>
              <a:rPr lang="en-US" sz="2000" b="1" dirty="0" err="1"/>
              <a:t>table_name</a:t>
            </a:r>
            <a:r>
              <a:rPr lang="en-US" sz="2000" b="1" dirty="0"/>
              <a:t>&gt;
</a:t>
            </a:r>
            <a:r>
              <a:rPr lang="en-US" b="1" dirty="0">
                <a:solidFill>
                  <a:srgbClr val="FF0000"/>
                </a:solidFill>
              </a:rPr>
              <a:t>ALTER COLUMN</a:t>
            </a:r>
            <a:r>
              <a:rPr lang="en-US" sz="2000" b="1" dirty="0"/>
              <a:t> &lt;</a:t>
            </a:r>
            <a:r>
              <a:rPr lang="en-US" sz="2000" b="1" dirty="0" err="1"/>
              <a:t>column_name</a:t>
            </a:r>
            <a:r>
              <a:rPr lang="en-US" sz="2000" b="1" dirty="0"/>
              <a:t>&gt;
</a:t>
            </a:r>
            <a:r>
              <a:rPr lang="en-US" b="1" dirty="0">
                <a:solidFill>
                  <a:srgbClr val="FF0000"/>
                </a:solidFill>
              </a:rPr>
              <a:t>SET DEFAULT</a:t>
            </a:r>
            <a:r>
              <a:rPr lang="en-US" sz="2000" b="1" dirty="0"/>
              <a:t> &lt;value&gt; </a:t>
            </a:r>
          </a:p>
        </p:txBody>
      </p:sp>
    </p:spTree>
    <p:extLst>
      <p:ext uri="{BB962C8B-B14F-4D97-AF65-F5344CB8AC3E}">
        <p14:creationId xmlns:p14="http://schemas.microsoft.com/office/powerpoint/2010/main" val="248246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643B-77E3-8788-9D7E-8055AD30C33E}"/>
              </a:ext>
            </a:extLst>
          </p:cNvPr>
          <p:cNvSpPr>
            <a:spLocks noGrp="1"/>
          </p:cNvSpPr>
          <p:nvPr>
            <p:ph type="title"/>
          </p:nvPr>
        </p:nvSpPr>
        <p:spPr/>
        <p:txBody>
          <a:bodyPr/>
          <a:lstStyle/>
          <a:p>
            <a:r>
              <a:rPr lang="en-US" dirty="0"/>
              <a:t>Adding and removing column</a:t>
            </a:r>
          </a:p>
        </p:txBody>
      </p:sp>
      <p:sp>
        <p:nvSpPr>
          <p:cNvPr id="3" name="Content Placeholder 2">
            <a:extLst>
              <a:ext uri="{FF2B5EF4-FFF2-40B4-BE49-F238E27FC236}">
                <a16:creationId xmlns:a16="http://schemas.microsoft.com/office/drawing/2014/main" id="{CE6DB39F-61C3-45F8-6D71-A4FA45926A99}"/>
              </a:ext>
            </a:extLst>
          </p:cNvPr>
          <p:cNvSpPr>
            <a:spLocks noGrp="1"/>
          </p:cNvSpPr>
          <p:nvPr>
            <p:ph idx="1"/>
          </p:nvPr>
        </p:nvSpPr>
        <p:spPr/>
        <p:txBody>
          <a:bodyPr anchor="t"/>
          <a:lstStyle/>
          <a:p>
            <a:r>
              <a:rPr lang="en-US" dirty="0"/>
              <a:t>To add a new column to an existing table, you use the ALTER TABLE ADD COLUMN statement as follows:</a:t>
            </a:r>
          </a:p>
          <a:p>
            <a:pPr marL="0" indent="0">
              <a:buNone/>
            </a:pPr>
            <a:r>
              <a:rPr lang="en-US" dirty="0">
                <a:solidFill>
                  <a:srgbClr val="FF0000"/>
                </a:solidFill>
              </a:rPr>
              <a:t>ALTER TABLE</a:t>
            </a:r>
            <a:r>
              <a:rPr lang="en-US" dirty="0"/>
              <a:t> </a:t>
            </a:r>
            <a:r>
              <a:rPr lang="en-US" dirty="0" err="1"/>
              <a:t>table_name</a:t>
            </a:r>
            <a:r>
              <a:rPr lang="en-US" dirty="0"/>
              <a:t>
</a:t>
            </a:r>
            <a:r>
              <a:rPr lang="en-US" dirty="0">
                <a:solidFill>
                  <a:srgbClr val="FF0000"/>
                </a:solidFill>
              </a:rPr>
              <a:t>ADD COLUMN </a:t>
            </a:r>
            <a:r>
              <a:rPr lang="en-US" dirty="0" err="1"/>
              <a:t>new_column_name</a:t>
            </a:r>
            <a:r>
              <a:rPr lang="en-US" dirty="0"/>
              <a:t> </a:t>
            </a:r>
            <a:r>
              <a:rPr lang="en-US" dirty="0" err="1"/>
              <a:t>data_type</a:t>
            </a:r>
            <a:r>
              <a:rPr lang="en-US" dirty="0"/>
              <a:t> ;</a:t>
            </a:r>
          </a:p>
          <a:p>
            <a:r>
              <a:rPr lang="en-US" b="1" dirty="0"/>
              <a:t>The syntax to drop a column is as follows;</a:t>
            </a:r>
          </a:p>
          <a:p>
            <a:pPr marL="0" indent="0">
              <a:buNone/>
            </a:pPr>
            <a:r>
              <a:rPr lang="en-US" dirty="0"/>
              <a:t>ALTER TABLE </a:t>
            </a:r>
            <a:r>
              <a:rPr lang="en-US" dirty="0" err="1"/>
              <a:t>table_name</a:t>
            </a:r>
            <a:r>
              <a:rPr lang="en-US" dirty="0"/>
              <a:t> </a:t>
            </a:r>
          </a:p>
          <a:p>
            <a:pPr marL="0" indent="0">
              <a:buNone/>
            </a:pPr>
            <a:r>
              <a:rPr lang="en-US" dirty="0"/>
              <a:t>DROP COLUMN </a:t>
            </a:r>
            <a:r>
              <a:rPr lang="en-US" dirty="0" err="1"/>
              <a:t>column_name</a:t>
            </a:r>
            <a:r>
              <a:rPr lang="en-US" dirty="0"/>
              <a:t>;</a:t>
            </a:r>
          </a:p>
        </p:txBody>
      </p:sp>
    </p:spTree>
    <p:extLst>
      <p:ext uri="{BB962C8B-B14F-4D97-AF65-F5344CB8AC3E}">
        <p14:creationId xmlns:p14="http://schemas.microsoft.com/office/powerpoint/2010/main" val="3786197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97A1-ED1C-2412-A07C-0B348F1EC038}"/>
              </a:ext>
            </a:extLst>
          </p:cNvPr>
          <p:cNvSpPr>
            <a:spLocks noGrp="1"/>
          </p:cNvSpPr>
          <p:nvPr>
            <p:ph type="title"/>
          </p:nvPr>
        </p:nvSpPr>
        <p:spPr/>
        <p:txBody>
          <a:bodyPr/>
          <a:lstStyle/>
          <a:p>
            <a:r>
              <a:rPr lang="en-US" dirty="0"/>
              <a:t>Adding and removing </a:t>
            </a:r>
            <a:r>
              <a:rPr lang="en-US" dirty="0" err="1"/>
              <a:t>constrint</a:t>
            </a:r>
            <a:endParaRPr lang="en-US" dirty="0"/>
          </a:p>
        </p:txBody>
      </p:sp>
      <p:sp>
        <p:nvSpPr>
          <p:cNvPr id="3" name="Content Placeholder 2">
            <a:extLst>
              <a:ext uri="{FF2B5EF4-FFF2-40B4-BE49-F238E27FC236}">
                <a16:creationId xmlns:a16="http://schemas.microsoft.com/office/drawing/2014/main" id="{F0EC6060-C5CC-A87A-7D31-9B4BCD8D29A7}"/>
              </a:ext>
            </a:extLst>
          </p:cNvPr>
          <p:cNvSpPr>
            <a:spLocks noGrp="1"/>
          </p:cNvSpPr>
          <p:nvPr>
            <p:ph idx="1"/>
          </p:nvPr>
        </p:nvSpPr>
        <p:spPr>
          <a:xfrm>
            <a:off x="1009817" y="2204309"/>
            <a:ext cx="11029615" cy="3678303"/>
          </a:xfrm>
        </p:spPr>
        <p:txBody>
          <a:bodyPr anchor="t"/>
          <a:lstStyle/>
          <a:p>
            <a:r>
              <a:rPr lang="en-US" sz="2000" b="1" dirty="0"/>
              <a:t>Constraint</a:t>
            </a:r>
            <a:r>
              <a:rPr lang="en-US" dirty="0"/>
              <a:t> :- Constraints are the rules enforced on data columns on table. </a:t>
            </a:r>
          </a:p>
          <a:p>
            <a:r>
              <a:rPr lang="en-US" dirty="0"/>
              <a:t>These are used to prevent invalid data from being entered into the database.</a:t>
            </a:r>
          </a:p>
          <a:p>
            <a:r>
              <a:rPr lang="en-US" sz="2000" b="1" dirty="0"/>
              <a:t>Syntax</a:t>
            </a:r>
            <a:r>
              <a:rPr lang="en-US" dirty="0"/>
              <a:t> :</a:t>
            </a:r>
          </a:p>
          <a:p>
            <a:pPr marL="0" indent="0">
              <a:buNone/>
            </a:pPr>
            <a:r>
              <a:rPr lang="en-US" dirty="0">
                <a:solidFill>
                  <a:srgbClr val="FF0000"/>
                </a:solidFill>
              </a:rPr>
              <a:t>ALTER TABLE</a:t>
            </a:r>
            <a:r>
              <a:rPr lang="en-US" dirty="0"/>
              <a:t>  </a:t>
            </a:r>
            <a:r>
              <a:rPr lang="en-US" dirty="0" err="1"/>
              <a:t>table_name</a:t>
            </a:r>
            <a:r>
              <a:rPr lang="en-US" dirty="0"/>
              <a:t>
</a:t>
            </a:r>
            <a:r>
              <a:rPr lang="en-US" dirty="0">
                <a:solidFill>
                  <a:srgbClr val="FF0000"/>
                </a:solidFill>
              </a:rPr>
              <a:t>ADD CONSTRAINT </a:t>
            </a:r>
            <a:r>
              <a:rPr lang="en-US" dirty="0" err="1"/>
              <a:t>constraint_name</a:t>
            </a:r>
            <a:r>
              <a:rPr lang="en-US" dirty="0"/>
              <a:t> </a:t>
            </a:r>
            <a:r>
              <a:rPr lang="en-US" dirty="0">
                <a:solidFill>
                  <a:srgbClr val="FF0000"/>
                </a:solidFill>
              </a:rPr>
              <a:t>UNIQUE</a:t>
            </a:r>
            <a:r>
              <a:rPr lang="en-US" dirty="0"/>
              <a:t> constraint </a:t>
            </a:r>
            <a:r>
              <a:rPr lang="en-US" dirty="0" err="1"/>
              <a:t>defination</a:t>
            </a:r>
            <a:r>
              <a:rPr lang="en-US" dirty="0"/>
              <a:t>;</a:t>
            </a:r>
          </a:p>
          <a:p>
            <a:r>
              <a:rPr lang="en-US" b="1" dirty="0"/>
              <a:t>To remove constraint :</a:t>
            </a:r>
          </a:p>
          <a:p>
            <a:pPr marL="0" indent="0">
              <a:buNone/>
            </a:pPr>
            <a:r>
              <a:rPr lang="en-US" dirty="0">
                <a:solidFill>
                  <a:srgbClr val="FF0000"/>
                </a:solidFill>
              </a:rPr>
              <a:t>ALTER TABLE</a:t>
            </a:r>
            <a:r>
              <a:rPr lang="en-US" b="1" dirty="0"/>
              <a:t> </a:t>
            </a:r>
            <a:r>
              <a:rPr lang="en-US" dirty="0" err="1"/>
              <a:t>tbl_name</a:t>
            </a:r>
            <a:r>
              <a:rPr lang="en-US" b="1" dirty="0"/>
              <a:t>
</a:t>
            </a:r>
            <a:r>
              <a:rPr lang="en-US" dirty="0">
                <a:solidFill>
                  <a:srgbClr val="FF0000"/>
                </a:solidFill>
              </a:rPr>
              <a:t>DROP CONSTRAINT </a:t>
            </a:r>
            <a:r>
              <a:rPr lang="en-US" dirty="0" err="1"/>
              <a:t>constraint_name</a:t>
            </a:r>
            <a:r>
              <a:rPr lang="en-US" b="1" dirty="0"/>
              <a:t> </a:t>
            </a:r>
            <a:r>
              <a:rPr lang="en-US" dirty="0">
                <a:solidFill>
                  <a:srgbClr val="FF0000"/>
                </a:solidFill>
              </a:rPr>
              <a:t>UNIQUE</a:t>
            </a:r>
            <a:r>
              <a:rPr lang="en-US" dirty="0"/>
              <a:t> (</a:t>
            </a:r>
            <a:r>
              <a:rPr lang="en-US" dirty="0" err="1"/>
              <a:t>col_name</a:t>
            </a:r>
            <a:r>
              <a:rPr lang="en-US" dirty="0"/>
              <a:t>);</a:t>
            </a:r>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1174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8A2D-4803-4500-A5FE-35B8F2CD9203}"/>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15CBC137-4B85-9174-9F9A-7C6616A47D0E}"/>
              </a:ext>
            </a:extLst>
          </p:cNvPr>
          <p:cNvSpPr>
            <a:spLocks noGrp="1"/>
          </p:cNvSpPr>
          <p:nvPr>
            <p:ph idx="1"/>
          </p:nvPr>
        </p:nvSpPr>
        <p:spPr/>
        <p:txBody>
          <a:bodyPr anchor="ctr">
            <a:normAutofit fontScale="85000" lnSpcReduction="20000"/>
          </a:bodyPr>
          <a:lstStyle/>
          <a:p>
            <a:r>
              <a:rPr lang="en-US" sz="2800" b="1" dirty="0"/>
              <a:t>There are different type of operator available in PostgreSQL:-</a:t>
            </a:r>
          </a:p>
          <a:p>
            <a:pPr marL="1450350" lvl="3" indent="-514350">
              <a:buFont typeface="+mj-lt"/>
              <a:buAutoNum type="arabicPeriod"/>
            </a:pPr>
            <a:r>
              <a:rPr lang="en-US" sz="2700" dirty="0"/>
              <a:t>Logical operator</a:t>
            </a:r>
          </a:p>
          <a:p>
            <a:pPr marL="1450350" lvl="3" indent="-514350">
              <a:buFont typeface="+mj-lt"/>
              <a:buAutoNum type="arabicPeriod"/>
            </a:pPr>
            <a:r>
              <a:rPr lang="en-US" sz="2700" dirty="0"/>
              <a:t>Comparison operator</a:t>
            </a:r>
          </a:p>
          <a:p>
            <a:pPr marL="1450350" lvl="3" indent="-514350">
              <a:buFont typeface="+mj-lt"/>
              <a:buAutoNum type="arabicPeriod"/>
            </a:pPr>
            <a:r>
              <a:rPr lang="en-US" sz="2700" dirty="0"/>
              <a:t>Mathematical operator </a:t>
            </a:r>
          </a:p>
          <a:p>
            <a:pPr marL="0" indent="0">
              <a:buNone/>
            </a:pPr>
            <a:endParaRPr lang="en-US" sz="2800" dirty="0"/>
          </a:p>
          <a:p>
            <a:pPr marL="0" indent="0">
              <a:buNone/>
            </a:pPr>
            <a:endParaRPr lang="en-US" sz="2800" dirty="0"/>
          </a:p>
          <a:p>
            <a:pPr marL="324000" lvl="1" indent="0">
              <a:buNone/>
            </a:pPr>
            <a:endParaRPr lang="en-US" sz="2600" b="1" dirty="0"/>
          </a:p>
          <a:p>
            <a:pPr marL="0" indent="0" algn="ctr">
              <a:buNone/>
            </a:pPr>
            <a:r>
              <a:rPr lang="en-US" sz="2800" b="1" dirty="0"/>
              <a:t>    </a:t>
            </a:r>
          </a:p>
        </p:txBody>
      </p:sp>
    </p:spTree>
    <p:extLst>
      <p:ext uri="{BB962C8B-B14F-4D97-AF65-F5344CB8AC3E}">
        <p14:creationId xmlns:p14="http://schemas.microsoft.com/office/powerpoint/2010/main" val="668859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AB54-EC02-0D27-309A-03C4EF4A3B96}"/>
              </a:ext>
            </a:extLst>
          </p:cNvPr>
          <p:cNvSpPr>
            <a:spLocks noGrp="1"/>
          </p:cNvSpPr>
          <p:nvPr>
            <p:ph type="title"/>
          </p:nvPr>
        </p:nvSpPr>
        <p:spPr/>
        <p:txBody>
          <a:bodyPr/>
          <a:lstStyle/>
          <a:p>
            <a:r>
              <a:rPr lang="en-IN"/>
              <a:t>                                              Schema</a:t>
            </a:r>
            <a:endParaRPr lang="en-US"/>
          </a:p>
        </p:txBody>
      </p:sp>
      <p:sp>
        <p:nvSpPr>
          <p:cNvPr id="3" name="Content Placeholder 2">
            <a:extLst>
              <a:ext uri="{FF2B5EF4-FFF2-40B4-BE49-F238E27FC236}">
                <a16:creationId xmlns:a16="http://schemas.microsoft.com/office/drawing/2014/main" id="{D6072626-3E0C-7C96-60C8-1E6A1D803515}"/>
              </a:ext>
            </a:extLst>
          </p:cNvPr>
          <p:cNvSpPr>
            <a:spLocks noGrp="1"/>
          </p:cNvSpPr>
          <p:nvPr>
            <p:ph idx="1"/>
          </p:nvPr>
        </p:nvSpPr>
        <p:spPr/>
        <p:txBody>
          <a:bodyPr anchor="t">
            <a:normAutofit fontScale="92500"/>
          </a:bodyPr>
          <a:lstStyle/>
          <a:p>
            <a:r>
              <a:rPr lang="en-IN" sz="2400"/>
              <a:t>A schema is a named collection of tables. A schema can also contain views, indexes, sequences, data types, operators, and functions. Schemas are analogous to directories at the operating system level, except that schemas cannot be nested.</a:t>
            </a:r>
          </a:p>
          <a:p>
            <a:r>
              <a:rPr lang="en-IN" sz="2400"/>
              <a:t>The basic syntax of CREATE SCHEMA is as follows −</a:t>
            </a:r>
          </a:p>
          <a:p>
            <a:r>
              <a:rPr lang="en-IN" sz="2400"/>
              <a:t> </a:t>
            </a:r>
            <a:r>
              <a:rPr lang="en-IN" sz="2400">
                <a:solidFill>
                  <a:srgbClr val="C00000"/>
                </a:solidFill>
              </a:rPr>
              <a:t>CREATE SCHEMA name;</a:t>
            </a:r>
          </a:p>
          <a:p>
            <a:r>
              <a:rPr lang="en-IN" sz="2400">
                <a:solidFill>
                  <a:schemeClr val="tx1"/>
                </a:solidFill>
                <a:latin typeface="Aharoni" panose="02010803020104030203" pitchFamily="2" charset="-79"/>
                <a:cs typeface="Aharoni" panose="02010803020104030203" pitchFamily="2" charset="-79"/>
              </a:rPr>
              <a:t>Syntax to Drop Schema</a:t>
            </a:r>
            <a:r>
              <a:rPr lang="en-IN" sz="2400">
                <a:solidFill>
                  <a:schemeClr val="tx1"/>
                </a:solidFill>
              </a:rPr>
              <a:t>
To drop a schema if it is empty (all objects in it have been dropped), use the command −
</a:t>
            </a:r>
            <a:r>
              <a:rPr lang="en-IN" sz="2400">
                <a:solidFill>
                  <a:srgbClr val="C00000"/>
                </a:solidFill>
              </a:rPr>
              <a:t>DROP SCHEMA myschema;</a:t>
            </a:r>
            <a:endParaRPr lang="en-US" sz="2400">
              <a:solidFill>
                <a:srgbClr val="C00000"/>
              </a:solidFill>
            </a:endParaRPr>
          </a:p>
        </p:txBody>
      </p:sp>
    </p:spTree>
    <p:extLst>
      <p:ext uri="{BB962C8B-B14F-4D97-AF65-F5344CB8AC3E}">
        <p14:creationId xmlns:p14="http://schemas.microsoft.com/office/powerpoint/2010/main" val="743753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E108C-594B-1450-C14F-E6245DAF292B}"/>
              </a:ext>
            </a:extLst>
          </p:cNvPr>
          <p:cNvSpPr>
            <a:spLocks noGrp="1"/>
          </p:cNvSpPr>
          <p:nvPr>
            <p:ph idx="4294967295"/>
          </p:nvPr>
        </p:nvSpPr>
        <p:spPr>
          <a:xfrm>
            <a:off x="721252" y="1166583"/>
            <a:ext cx="11029950" cy="4615651"/>
          </a:xfrm>
        </p:spPr>
        <p:txBody>
          <a:bodyPr anchor="t">
            <a:normAutofit/>
          </a:bodyPr>
          <a:lstStyle/>
          <a:p>
            <a:r>
              <a:rPr lang="en-IN" sz="2400">
                <a:latin typeface="Aharoni" panose="02010803020104030203" pitchFamily="2" charset="-79"/>
                <a:cs typeface="Aharoni" panose="02010803020104030203" pitchFamily="2" charset="-79"/>
              </a:rPr>
              <a:t>Create Table in Schema</a:t>
            </a:r>
            <a:r>
              <a:rPr lang="en-IN" sz="2400"/>
              <a:t>
The basic syntax to create table in schema is as follows −
</a:t>
            </a:r>
            <a:r>
              <a:rPr lang="en-IN" sz="2400">
                <a:solidFill>
                  <a:srgbClr val="C00000"/>
                </a:solidFill>
              </a:rPr>
              <a:t>CREATE TABLE myschema.mytable (...);</a:t>
            </a:r>
          </a:p>
          <a:p>
            <a:endParaRPr lang="en-IN" sz="2400">
              <a:solidFill>
                <a:schemeClr val="tx1"/>
              </a:solidFill>
            </a:endParaRPr>
          </a:p>
          <a:p>
            <a:r>
              <a:rPr lang="en-IN" sz="2400">
                <a:solidFill>
                  <a:schemeClr val="tx1"/>
                </a:solidFill>
                <a:latin typeface="Aharoni" panose="02010803020104030203" pitchFamily="2" charset="-79"/>
                <a:cs typeface="Aharoni" panose="02010803020104030203" pitchFamily="2" charset="-79"/>
              </a:rPr>
              <a:t>Advantages of using a Schema</a:t>
            </a:r>
            <a:r>
              <a:rPr lang="en-IN" sz="2400">
                <a:solidFill>
                  <a:schemeClr val="tx1"/>
                </a:solidFill>
              </a:rPr>
              <a:t>
It allows many users to use one database without interfering with each other.
It organizes database objects into logical groups to make them more manageable.
Third-party applications can be put into separate schemas so they do not collide with the names of other objects.</a:t>
            </a:r>
            <a:endParaRPr lang="en-US" sz="2400">
              <a:solidFill>
                <a:schemeClr val="tx1"/>
              </a:solidFill>
            </a:endParaRPr>
          </a:p>
        </p:txBody>
      </p:sp>
    </p:spTree>
    <p:extLst>
      <p:ext uri="{BB962C8B-B14F-4D97-AF65-F5344CB8AC3E}">
        <p14:creationId xmlns:p14="http://schemas.microsoft.com/office/powerpoint/2010/main" val="93454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426A-4FBB-B74C-A844-708C40AF5F38}"/>
              </a:ext>
            </a:extLst>
          </p:cNvPr>
          <p:cNvSpPr>
            <a:spLocks noGrp="1"/>
          </p:cNvSpPr>
          <p:nvPr>
            <p:ph type="title"/>
          </p:nvPr>
        </p:nvSpPr>
        <p:spPr/>
        <p:txBody>
          <a:bodyPr anchor="ctr">
            <a:normAutofit/>
          </a:bodyPr>
          <a:lstStyle/>
          <a:p>
            <a:pPr algn="ctr"/>
            <a:r>
              <a:rPr lang="en-IN" sz="4400" b="1"/>
              <a:t>Introduction</a:t>
            </a:r>
            <a:endParaRPr lang="en-US" sz="4400" b="1"/>
          </a:p>
        </p:txBody>
      </p:sp>
      <p:sp>
        <p:nvSpPr>
          <p:cNvPr id="3" name="Content Placeholder 2">
            <a:extLst>
              <a:ext uri="{FF2B5EF4-FFF2-40B4-BE49-F238E27FC236}">
                <a16:creationId xmlns:a16="http://schemas.microsoft.com/office/drawing/2014/main" id="{641886C2-7770-A54B-BF34-0E22AAC38A8D}"/>
              </a:ext>
            </a:extLst>
          </p:cNvPr>
          <p:cNvSpPr>
            <a:spLocks noGrp="1"/>
          </p:cNvSpPr>
          <p:nvPr>
            <p:ph idx="1"/>
          </p:nvPr>
        </p:nvSpPr>
        <p:spPr>
          <a:xfrm>
            <a:off x="581193" y="2477541"/>
            <a:ext cx="11029615" cy="3678303"/>
          </a:xfrm>
        </p:spPr>
        <p:txBody>
          <a:bodyPr>
            <a:noAutofit/>
          </a:bodyPr>
          <a:lstStyle/>
          <a:p>
            <a:r>
              <a:rPr lang="en-IN" sz="3200"/>
              <a:t>postgreSQl is a Highly stable, object-oriented relational Database management system. </a:t>
            </a:r>
          </a:p>
          <a:p>
            <a:r>
              <a:rPr lang="en-IN" sz="3200"/>
              <a:t>It is Open source and free to use. </a:t>
            </a:r>
          </a:p>
          <a:p>
            <a:r>
              <a:rPr lang="en-IN" sz="3200"/>
              <a:t>It is platform independent (can run on all operating systems). </a:t>
            </a:r>
          </a:p>
          <a:p>
            <a:r>
              <a:rPr lang="en-IN" sz="3200"/>
              <a:t>postgreSQL was firstly came into picture in 1995.</a:t>
            </a:r>
          </a:p>
          <a:p>
            <a:r>
              <a:rPr lang="en-IN" sz="3200"/>
              <a:t>Its latest version is 9.1</a:t>
            </a:r>
          </a:p>
          <a:p>
            <a:endParaRPr lang="en-US" sz="3200"/>
          </a:p>
        </p:txBody>
      </p:sp>
    </p:spTree>
    <p:extLst>
      <p:ext uri="{BB962C8B-B14F-4D97-AF65-F5344CB8AC3E}">
        <p14:creationId xmlns:p14="http://schemas.microsoft.com/office/powerpoint/2010/main" val="3493883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A1D0-EA9B-07B6-84E7-ED3789E78819}"/>
              </a:ext>
            </a:extLst>
          </p:cNvPr>
          <p:cNvSpPr>
            <a:spLocks noGrp="1"/>
          </p:cNvSpPr>
          <p:nvPr>
            <p:ph type="title"/>
          </p:nvPr>
        </p:nvSpPr>
        <p:spPr/>
        <p:txBody>
          <a:bodyPr/>
          <a:lstStyle/>
          <a:p>
            <a:r>
              <a:rPr lang="en-IN" sz="4000"/>
              <a:t>                             Privileges</a:t>
            </a:r>
            <a:r>
              <a:rPr lang="en-IN"/>
              <a:t> </a:t>
            </a:r>
            <a:endParaRPr lang="en-US"/>
          </a:p>
        </p:txBody>
      </p:sp>
      <p:sp>
        <p:nvSpPr>
          <p:cNvPr id="3" name="Content Placeholder 2">
            <a:extLst>
              <a:ext uri="{FF2B5EF4-FFF2-40B4-BE49-F238E27FC236}">
                <a16:creationId xmlns:a16="http://schemas.microsoft.com/office/drawing/2014/main" id="{8CB66A96-10C7-7429-DFA8-BA113498F5FD}"/>
              </a:ext>
            </a:extLst>
          </p:cNvPr>
          <p:cNvSpPr>
            <a:spLocks noGrp="1"/>
          </p:cNvSpPr>
          <p:nvPr>
            <p:ph idx="1"/>
          </p:nvPr>
        </p:nvSpPr>
        <p:spPr/>
        <p:txBody>
          <a:bodyPr anchor="t">
            <a:normAutofit/>
          </a:bodyPr>
          <a:lstStyle/>
          <a:p>
            <a:r>
              <a:rPr lang="en-IN" sz="2400"/>
              <a:t>When an object is created, it is assigned an owner. The owner is normally the role that executed the creation statement. For most kinds of objects, the initial state is that only the owner (or a superuser) can do anything with the object. To allow other roles to use it, privileges must be granted.</a:t>
            </a:r>
          </a:p>
          <a:p>
            <a:r>
              <a:rPr lang="en-IN" sz="2400"/>
              <a:t>There are several different kinds of privilege: </a:t>
            </a:r>
          </a:p>
          <a:p>
            <a:pPr marL="0" indent="0">
              <a:buNone/>
            </a:pPr>
            <a:r>
              <a:rPr lang="en-IN" sz="2000"/>
              <a:t>       </a:t>
            </a:r>
            <a:r>
              <a:rPr lang="en-IN" sz="2000">
                <a:solidFill>
                  <a:srgbClr val="C00000"/>
                </a:solidFill>
              </a:rPr>
              <a:t>SELECT, INSERT, UPDATE, DELETE, TRUNCATE, REFERENCES, TRIGGER, CREATE, .     CONNECT, TEMPORARY, EXECUTE, and USAGE.</a:t>
            </a:r>
            <a:endParaRPr lang="en-US" sz="2000">
              <a:solidFill>
                <a:srgbClr val="C00000"/>
              </a:solidFill>
            </a:endParaRPr>
          </a:p>
        </p:txBody>
      </p:sp>
    </p:spTree>
    <p:extLst>
      <p:ext uri="{BB962C8B-B14F-4D97-AF65-F5344CB8AC3E}">
        <p14:creationId xmlns:p14="http://schemas.microsoft.com/office/powerpoint/2010/main" val="2266893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3BF1-DA60-9785-D3F4-72AEA3D14F42}"/>
              </a:ext>
            </a:extLst>
          </p:cNvPr>
          <p:cNvSpPr>
            <a:spLocks noGrp="1"/>
          </p:cNvSpPr>
          <p:nvPr>
            <p:ph type="title"/>
          </p:nvPr>
        </p:nvSpPr>
        <p:spPr/>
        <p:txBody>
          <a:bodyPr/>
          <a:lstStyle/>
          <a:p>
            <a:r>
              <a:rPr lang="en-IN"/>
              <a:t>                         Grant and Revoke privileges </a:t>
            </a:r>
            <a:endParaRPr lang="en-US"/>
          </a:p>
        </p:txBody>
      </p:sp>
      <p:sp>
        <p:nvSpPr>
          <p:cNvPr id="3" name="Content Placeholder 2">
            <a:extLst>
              <a:ext uri="{FF2B5EF4-FFF2-40B4-BE49-F238E27FC236}">
                <a16:creationId xmlns:a16="http://schemas.microsoft.com/office/drawing/2014/main" id="{F9A1D18B-1B05-3FC4-265C-339E395F9D0A}"/>
              </a:ext>
            </a:extLst>
          </p:cNvPr>
          <p:cNvSpPr>
            <a:spLocks noGrp="1"/>
          </p:cNvSpPr>
          <p:nvPr>
            <p:ph idx="1"/>
          </p:nvPr>
        </p:nvSpPr>
        <p:spPr/>
        <p:txBody>
          <a:bodyPr anchor="t">
            <a:normAutofit lnSpcReduction="10000"/>
          </a:bodyPr>
          <a:lstStyle/>
          <a:p>
            <a:r>
              <a:rPr lang="en-IN" sz="2000">
                <a:latin typeface="Aharoni" panose="02010803020104030203" pitchFamily="2" charset="-79"/>
                <a:cs typeface="Aharoni" panose="02010803020104030203" pitchFamily="2" charset="-79"/>
              </a:rPr>
              <a:t>Grant Privileges </a:t>
            </a:r>
          </a:p>
          <a:p>
            <a:r>
              <a:rPr lang="en-IN"/>
              <a:t>To assign privileges, the GRANT command is used. So, if joe is an existing role, and accounts is an existing table, the privilege to update the table can be granted with:
</a:t>
            </a:r>
            <a:r>
              <a:rPr lang="en-IN">
                <a:solidFill>
                  <a:srgbClr val="C00000"/>
                </a:solidFill>
              </a:rPr>
              <a:t>GRANT UPDATE ON accounts TO joe;</a:t>
            </a:r>
          </a:p>
          <a:p>
            <a:endParaRPr lang="en-IN">
              <a:solidFill>
                <a:srgbClr val="C00000"/>
              </a:solidFill>
            </a:endParaRPr>
          </a:p>
          <a:p>
            <a:r>
              <a:rPr lang="en-IN" sz="2000">
                <a:solidFill>
                  <a:schemeClr val="tx1"/>
                </a:solidFill>
                <a:latin typeface="Aharoni" panose="02010803020104030203" pitchFamily="2" charset="-79"/>
                <a:cs typeface="Aharoni" panose="02010803020104030203" pitchFamily="2" charset="-79"/>
              </a:rPr>
              <a:t>Revoke Privileges </a:t>
            </a:r>
            <a:r>
              <a:rPr lang="en-IN"/>
              <a:t>
The special name PUBLIC can be used to grant a privilege to every role on the system. Writing ALL in place of a specific privilege specifies that all privileges that apply to the object will be granted.
To revoke a privilege, use the fittingly named REVOKE command:
</a:t>
            </a:r>
            <a:r>
              <a:rPr lang="en-IN">
                <a:solidFill>
                  <a:srgbClr val="C00000"/>
                </a:solidFill>
              </a:rPr>
              <a:t>REVOKE ALL ON accounts FROM PUBLIC;</a:t>
            </a:r>
            <a:endParaRPr lang="en-US">
              <a:solidFill>
                <a:srgbClr val="C00000"/>
              </a:solidFill>
            </a:endParaRPr>
          </a:p>
        </p:txBody>
      </p:sp>
    </p:spTree>
    <p:extLst>
      <p:ext uri="{BB962C8B-B14F-4D97-AF65-F5344CB8AC3E}">
        <p14:creationId xmlns:p14="http://schemas.microsoft.com/office/powerpoint/2010/main" val="20341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D5B0-82D8-3F43-AF18-FF2A6CD15DCD}"/>
              </a:ext>
            </a:extLst>
          </p:cNvPr>
          <p:cNvSpPr>
            <a:spLocks noGrp="1"/>
          </p:cNvSpPr>
          <p:nvPr>
            <p:ph type="title"/>
          </p:nvPr>
        </p:nvSpPr>
        <p:spPr/>
        <p:txBody>
          <a:bodyPr/>
          <a:lstStyle/>
          <a:p>
            <a:pPr marL="457200" indent="-457200">
              <a:buFont typeface="Arial" panose="020B0604020202020204" pitchFamily="34" charset="0"/>
              <a:buChar char="•"/>
            </a:pPr>
            <a:r>
              <a:rPr lang="en-IN"/>
              <a:t>    </a:t>
            </a:r>
            <a:br>
              <a:rPr lang="en-IN"/>
            </a:br>
            <a:r>
              <a:rPr lang="en-IN"/>
              <a:t>                                          Indexes</a:t>
            </a:r>
            <a:endParaRPr lang="en-US"/>
          </a:p>
        </p:txBody>
      </p:sp>
      <p:sp>
        <p:nvSpPr>
          <p:cNvPr id="3" name="Content Placeholder 2">
            <a:extLst>
              <a:ext uri="{FF2B5EF4-FFF2-40B4-BE49-F238E27FC236}">
                <a16:creationId xmlns:a16="http://schemas.microsoft.com/office/drawing/2014/main" id="{6873B309-1E6F-C84A-84FE-D0766FD518F6}"/>
              </a:ext>
            </a:extLst>
          </p:cNvPr>
          <p:cNvSpPr>
            <a:spLocks noGrp="1"/>
          </p:cNvSpPr>
          <p:nvPr>
            <p:ph idx="1"/>
          </p:nvPr>
        </p:nvSpPr>
        <p:spPr>
          <a:xfrm>
            <a:off x="581191" y="1960454"/>
            <a:ext cx="11029615" cy="3944027"/>
          </a:xfrm>
        </p:spPr>
        <p:txBody>
          <a:bodyPr anchor="t">
            <a:normAutofit fontScale="92500" lnSpcReduction="20000"/>
          </a:bodyPr>
          <a:lstStyle/>
          <a:p>
            <a:r>
              <a:rPr lang="en-IN" sz="1900"/>
              <a:t>Indexes are a common way to enhance database performance.
An index allows the database server to find and retrieve specific rows much faster than it could do without an index</a:t>
            </a:r>
          </a:p>
          <a:p>
            <a:r>
              <a:rPr lang="en-IN"/>
              <a:t>The basic syntax of CREATE INDEX is as follows −
</a:t>
            </a:r>
            <a:r>
              <a:rPr lang="en-IN">
                <a:solidFill>
                  <a:srgbClr val="C00000"/>
                </a:solidFill>
              </a:rPr>
              <a:t>CREATE INDEX index_name ON table_name;</a:t>
            </a:r>
          </a:p>
          <a:p>
            <a:r>
              <a:rPr lang="en-IN" sz="1700">
                <a:solidFill>
                  <a:schemeClr val="tx1"/>
                </a:solidFill>
                <a:latin typeface="Aharoni" panose="02010803020104030203" pitchFamily="2" charset="-79"/>
                <a:cs typeface="Aharoni" panose="02010803020104030203" pitchFamily="2" charset="-79"/>
              </a:rPr>
              <a:t>Types of indexes</a:t>
            </a:r>
          </a:p>
          <a:p>
            <a:pPr marL="0" indent="0">
              <a:buNone/>
            </a:pPr>
            <a:r>
              <a:rPr lang="en-IN" sz="1700">
                <a:solidFill>
                  <a:schemeClr val="tx1"/>
                </a:solidFill>
                <a:latin typeface="Abadi" panose="020B0604020104020204" pitchFamily="34" charset="0"/>
                <a:cs typeface="Aharoni" panose="02010803020104030203" pitchFamily="2" charset="-79"/>
              </a:rPr>
              <a:t>1) </a:t>
            </a:r>
            <a:r>
              <a:rPr lang="en-IN" sz="1700">
                <a:solidFill>
                  <a:schemeClr val="tx1"/>
                </a:solidFill>
                <a:latin typeface="+mj-lt"/>
                <a:cs typeface="Aharoni" panose="02010803020104030203" pitchFamily="2" charset="-79"/>
              </a:rPr>
              <a:t>B-Tree
2) Hash</a:t>
            </a:r>
          </a:p>
          <a:p>
            <a:pPr marL="0" indent="0">
              <a:buNone/>
            </a:pPr>
            <a:r>
              <a:rPr lang="en-IN" sz="1700">
                <a:solidFill>
                  <a:schemeClr val="tx1"/>
                </a:solidFill>
                <a:latin typeface="+mj-lt"/>
                <a:cs typeface="Aharoni" panose="02010803020104030203" pitchFamily="2" charset="-79"/>
              </a:rPr>
              <a:t>3) GIN – Generalized Inverted Index
4) BRIN – Block Range Index (only in v9.5 and above)
5) GiST – Generalized Inverted Search Tree
6) SP-GiST – Space Partitioned GiST</a:t>
            </a:r>
            <a:endParaRPr lang="en-IN" sz="1700">
              <a:solidFill>
                <a:schemeClr val="tx1"/>
              </a:solidFill>
              <a:latin typeface="+mj-lt"/>
              <a:ea typeface="Abadi" panose="02000000000000000000" pitchFamily="2" charset="0"/>
              <a:cs typeface="Aharoni" panose="02010803020104030203" pitchFamily="2" charset="-79"/>
            </a:endParaRPr>
          </a:p>
          <a:p>
            <a:endParaRPr lang="en-US">
              <a:solidFill>
                <a:schemeClr val="tx1"/>
              </a:solidFill>
              <a:latin typeface="Abadi" panose="02000000000000000000" pitchFamily="2" charset="0"/>
              <a:ea typeface="Abadi" panose="02000000000000000000" pitchFamily="2" charset="0"/>
              <a:cs typeface="Aharoni" panose="02010803020104030203" pitchFamily="2" charset="-79"/>
            </a:endParaRPr>
          </a:p>
        </p:txBody>
      </p:sp>
    </p:spTree>
    <p:extLst>
      <p:ext uri="{BB962C8B-B14F-4D97-AF65-F5344CB8AC3E}">
        <p14:creationId xmlns:p14="http://schemas.microsoft.com/office/powerpoint/2010/main" val="1758926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4BB7-6361-E670-C4B2-1CC1A82CD9F7}"/>
              </a:ext>
            </a:extLst>
          </p:cNvPr>
          <p:cNvSpPr>
            <a:spLocks noGrp="1"/>
          </p:cNvSpPr>
          <p:nvPr>
            <p:ph type="title"/>
          </p:nvPr>
        </p:nvSpPr>
        <p:spPr/>
        <p:txBody>
          <a:bodyPr>
            <a:normAutofit/>
          </a:bodyPr>
          <a:lstStyle/>
          <a:p>
            <a:r>
              <a:rPr lang="en-IN" sz="3600"/>
              <a:t>                                   indexes</a:t>
            </a:r>
            <a:endParaRPr lang="en-US" sz="3600"/>
          </a:p>
        </p:txBody>
      </p:sp>
      <p:sp>
        <p:nvSpPr>
          <p:cNvPr id="3" name="Content Placeholder 2">
            <a:extLst>
              <a:ext uri="{FF2B5EF4-FFF2-40B4-BE49-F238E27FC236}">
                <a16:creationId xmlns:a16="http://schemas.microsoft.com/office/drawing/2014/main" id="{51813F8E-D8EA-C776-D6A6-653FB8168A3A}"/>
              </a:ext>
            </a:extLst>
          </p:cNvPr>
          <p:cNvSpPr>
            <a:spLocks noGrp="1"/>
          </p:cNvSpPr>
          <p:nvPr>
            <p:ph idx="1"/>
          </p:nvPr>
        </p:nvSpPr>
        <p:spPr/>
        <p:txBody>
          <a:bodyPr anchor="t">
            <a:normAutofit/>
          </a:bodyPr>
          <a:lstStyle/>
          <a:p>
            <a:r>
              <a:rPr lang="en-IN">
                <a:latin typeface="Aharoni" panose="02010803020104030203" pitchFamily="2" charset="-79"/>
                <a:cs typeface="Aharoni" panose="02010803020104030203" pitchFamily="2" charset="-79"/>
              </a:rPr>
              <a:t>Single-Column Indexes</a:t>
            </a:r>
            <a:r>
              <a:rPr lang="en-IN"/>
              <a:t>
A single-column index is one that is created based on only one table column. </a:t>
            </a:r>
          </a:p>
          <a:p>
            <a:r>
              <a:rPr lang="en-IN"/>
              <a:t>The basic syntax is as follows </a:t>
            </a:r>
          </a:p>
          <a:p>
            <a:pPr marL="0" indent="0">
              <a:buNone/>
            </a:pPr>
            <a:r>
              <a:rPr lang="en-IN">
                <a:solidFill>
                  <a:srgbClr val="C00000"/>
                </a:solidFill>
              </a:rPr>
              <a:t>       CREATE INDEX index_name ON table_name (column_name);</a:t>
            </a:r>
          </a:p>
          <a:p>
            <a:endParaRPr lang="en-IN">
              <a:solidFill>
                <a:srgbClr val="C00000"/>
              </a:solidFill>
            </a:endParaRPr>
          </a:p>
          <a:p>
            <a:r>
              <a:rPr lang="en-IN">
                <a:solidFill>
                  <a:schemeClr val="tx1"/>
                </a:solidFill>
                <a:latin typeface="Aharoni" panose="02010803020104030203" pitchFamily="2" charset="-79"/>
                <a:cs typeface="Aharoni" panose="02010803020104030203" pitchFamily="2" charset="-79"/>
              </a:rPr>
              <a:t>Multicolumn Indexes:-</a:t>
            </a:r>
            <a:r>
              <a:rPr lang="en-IN">
                <a:solidFill>
                  <a:schemeClr val="tx1"/>
                </a:solidFill>
              </a:rPr>
              <a:t>
A multicolumn index is defined on more than one column of a table. </a:t>
            </a:r>
          </a:p>
          <a:p>
            <a:r>
              <a:rPr lang="en-IN">
                <a:solidFill>
                  <a:schemeClr val="tx1"/>
                </a:solidFill>
              </a:rPr>
              <a:t>The basic syntax is as follows −</a:t>
            </a:r>
          </a:p>
          <a:p>
            <a:pPr marL="0" indent="0">
              <a:buNone/>
            </a:pPr>
            <a:r>
              <a:rPr lang="en-IN">
                <a:solidFill>
                  <a:schemeClr val="tx1"/>
                </a:solidFill>
              </a:rPr>
              <a:t>       </a:t>
            </a:r>
            <a:r>
              <a:rPr lang="en-IN">
                <a:solidFill>
                  <a:srgbClr val="C00000"/>
                </a:solidFill>
              </a:rPr>
              <a:t>CREATE INDEX index_name ON table_name (column1_name, column2_name);</a:t>
            </a:r>
          </a:p>
        </p:txBody>
      </p:sp>
    </p:spTree>
    <p:extLst>
      <p:ext uri="{BB962C8B-B14F-4D97-AF65-F5344CB8AC3E}">
        <p14:creationId xmlns:p14="http://schemas.microsoft.com/office/powerpoint/2010/main" val="375289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87CA1-52DE-5C09-FB6A-A0B580E72D6E}"/>
              </a:ext>
            </a:extLst>
          </p:cNvPr>
          <p:cNvSpPr>
            <a:spLocks noGrp="1"/>
          </p:cNvSpPr>
          <p:nvPr>
            <p:ph idx="4294967295"/>
          </p:nvPr>
        </p:nvSpPr>
        <p:spPr>
          <a:xfrm>
            <a:off x="581025" y="1173561"/>
            <a:ext cx="11029950" cy="4306939"/>
          </a:xfrm>
        </p:spPr>
        <p:txBody>
          <a:bodyPr anchor="t"/>
          <a:lstStyle/>
          <a:p>
            <a:r>
              <a:rPr lang="en-IN">
                <a:latin typeface="Aharoni" panose="02010803020104030203" pitchFamily="2" charset="-79"/>
                <a:cs typeface="Aharoni" panose="02010803020104030203" pitchFamily="2" charset="-79"/>
              </a:rPr>
              <a:t>Unique Indexes</a:t>
            </a:r>
            <a:r>
              <a:rPr lang="en-IN"/>
              <a:t>
Unique indexes are used not only for performance, but also for data integrity.</a:t>
            </a:r>
          </a:p>
          <a:p>
            <a:r>
              <a:rPr lang="en-IN"/>
              <a:t> A unique index does not allow any duplicate values to be inserted into the table. </a:t>
            </a:r>
          </a:p>
          <a:p>
            <a:r>
              <a:rPr lang="en-IN"/>
              <a:t>The basic syntax is as follows </a:t>
            </a:r>
          </a:p>
          <a:p>
            <a:pPr marL="0" indent="0">
              <a:buNone/>
            </a:pPr>
            <a:r>
              <a:rPr lang="en-IN">
                <a:solidFill>
                  <a:srgbClr val="FF0000"/>
                </a:solidFill>
              </a:rPr>
              <a:t>          CREATE UNIQUE INDEX index_name on table_name (column_name);</a:t>
            </a:r>
          </a:p>
          <a:p>
            <a:endParaRPr lang="en-IN">
              <a:solidFill>
                <a:schemeClr val="tx1"/>
              </a:solidFill>
              <a:latin typeface="Aharoni" panose="02010803020104030203" pitchFamily="2" charset="-79"/>
              <a:cs typeface="Aharoni" panose="02010803020104030203" pitchFamily="2" charset="-79"/>
            </a:endParaRPr>
          </a:p>
          <a:p>
            <a:r>
              <a:rPr lang="en-IN">
                <a:solidFill>
                  <a:schemeClr val="tx1"/>
                </a:solidFill>
                <a:latin typeface="Aharoni" panose="02010803020104030203" pitchFamily="2" charset="-79"/>
                <a:cs typeface="Aharoni" panose="02010803020104030203" pitchFamily="2" charset="-79"/>
              </a:rPr>
              <a:t>Partial Index</a:t>
            </a:r>
          </a:p>
          <a:p>
            <a:r>
              <a:rPr lang="en-IN">
                <a:solidFill>
                  <a:schemeClr val="tx1"/>
                </a:solidFill>
              </a:rPr>
              <a:t>A partial index is an index built over a subset of a table</a:t>
            </a:r>
          </a:p>
          <a:p>
            <a:r>
              <a:rPr lang="en-IN">
                <a:solidFill>
                  <a:schemeClr val="tx1"/>
                </a:solidFill>
              </a:rPr>
              <a:t>The basic syntax is as follows −</a:t>
            </a:r>
            <a:endParaRPr lang="en-IN">
              <a:solidFill>
                <a:srgbClr val="FF0000"/>
              </a:solidFill>
            </a:endParaRPr>
          </a:p>
          <a:p>
            <a:pPr marL="0" indent="0">
              <a:buNone/>
            </a:pPr>
            <a:r>
              <a:rPr lang="en-IN">
                <a:solidFill>
                  <a:srgbClr val="FF0000"/>
                </a:solidFill>
              </a:rPr>
              <a:t>      CREATE INDEX index_name on table_name (conditional_expression);</a:t>
            </a:r>
            <a:endParaRPr lang="en-US">
              <a:solidFill>
                <a:srgbClr val="FF0000"/>
              </a:solidFill>
            </a:endParaRPr>
          </a:p>
        </p:txBody>
      </p:sp>
    </p:spTree>
    <p:extLst>
      <p:ext uri="{BB962C8B-B14F-4D97-AF65-F5344CB8AC3E}">
        <p14:creationId xmlns:p14="http://schemas.microsoft.com/office/powerpoint/2010/main" val="335147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F3DB-4041-0A41-980A-61605B39DE26}"/>
              </a:ext>
            </a:extLst>
          </p:cNvPr>
          <p:cNvSpPr>
            <a:spLocks noGrp="1"/>
          </p:cNvSpPr>
          <p:nvPr>
            <p:ph type="title"/>
          </p:nvPr>
        </p:nvSpPr>
        <p:spPr/>
        <p:txBody>
          <a:bodyPr anchor="ctr">
            <a:normAutofit/>
          </a:bodyPr>
          <a:lstStyle/>
          <a:p>
            <a:pPr algn="ctr"/>
            <a:r>
              <a:rPr lang="en-IN" sz="4400" b="1"/>
              <a:t>Features</a:t>
            </a:r>
            <a:endParaRPr lang="en-US" sz="4400" b="1"/>
          </a:p>
        </p:txBody>
      </p:sp>
      <p:sp>
        <p:nvSpPr>
          <p:cNvPr id="3" name="Content Placeholder 2">
            <a:extLst>
              <a:ext uri="{FF2B5EF4-FFF2-40B4-BE49-F238E27FC236}">
                <a16:creationId xmlns:a16="http://schemas.microsoft.com/office/drawing/2014/main" id="{595A27F7-92B0-3D41-83D5-1722DBAB43D8}"/>
              </a:ext>
            </a:extLst>
          </p:cNvPr>
          <p:cNvSpPr>
            <a:spLocks noGrp="1"/>
          </p:cNvSpPr>
          <p:nvPr>
            <p:ph idx="1"/>
          </p:nvPr>
        </p:nvSpPr>
        <p:spPr>
          <a:xfrm>
            <a:off x="892211" y="4105928"/>
            <a:ext cx="11029615" cy="3678303"/>
          </a:xfrm>
        </p:spPr>
        <p:txBody>
          <a:bodyPr>
            <a:noAutofit/>
          </a:bodyPr>
          <a:lstStyle/>
          <a:p>
            <a:r>
              <a:rPr lang="en-IN" sz="3200"/>
              <a:t>Supports procedural languages (plSQL, plPHP) </a:t>
            </a:r>
          </a:p>
          <a:p>
            <a:r>
              <a:rPr lang="en-IN" sz="3200"/>
              <a:t>Used in other programming language except sql and c</a:t>
            </a:r>
          </a:p>
          <a:p>
            <a:r>
              <a:rPr lang="en-IN" sz="3200"/>
              <a:t>Supports multiversion control</a:t>
            </a:r>
          </a:p>
          <a:p>
            <a:r>
              <a:rPr lang="en-IN" sz="3200"/>
              <a:t>Used in application building</a:t>
            </a:r>
          </a:p>
          <a:p>
            <a:r>
              <a:rPr lang="en-IN" sz="3200"/>
              <a:t>Protects data integrity</a:t>
            </a:r>
          </a:p>
          <a:p>
            <a:r>
              <a:rPr lang="en-IN" sz="3200"/>
              <a:t>Manages data</a:t>
            </a:r>
          </a:p>
          <a:p>
            <a:r>
              <a:rPr lang="en-IN" sz="3200"/>
              <a:t>Highly extensible</a:t>
            </a:r>
          </a:p>
          <a:p>
            <a:endParaRPr lang="en-IN" sz="3200"/>
          </a:p>
          <a:p>
            <a:endParaRPr lang="en-IN" sz="3200"/>
          </a:p>
          <a:p>
            <a:endParaRPr lang="en-IN" sz="3200"/>
          </a:p>
          <a:p>
            <a:endParaRPr lang="en-IN" sz="3200"/>
          </a:p>
          <a:p>
            <a:endParaRPr lang="en-US" sz="3200"/>
          </a:p>
        </p:txBody>
      </p:sp>
    </p:spTree>
    <p:extLst>
      <p:ext uri="{BB962C8B-B14F-4D97-AF65-F5344CB8AC3E}">
        <p14:creationId xmlns:p14="http://schemas.microsoft.com/office/powerpoint/2010/main" val="420075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0773-53A5-004A-BDDA-376F341769C3}"/>
              </a:ext>
            </a:extLst>
          </p:cNvPr>
          <p:cNvSpPr>
            <a:spLocks noGrp="1"/>
          </p:cNvSpPr>
          <p:nvPr>
            <p:ph type="title"/>
          </p:nvPr>
        </p:nvSpPr>
        <p:spPr/>
        <p:txBody>
          <a:bodyPr anchor="ctr">
            <a:normAutofit/>
          </a:bodyPr>
          <a:lstStyle/>
          <a:p>
            <a:pPr algn="ctr"/>
            <a:r>
              <a:rPr lang="en-IN" sz="4000" b="1"/>
              <a:t>Create / delete Database</a:t>
            </a:r>
            <a:endParaRPr lang="en-US" sz="4000" b="1"/>
          </a:p>
        </p:txBody>
      </p:sp>
      <p:sp>
        <p:nvSpPr>
          <p:cNvPr id="3" name="Content Placeholder 2">
            <a:extLst>
              <a:ext uri="{FF2B5EF4-FFF2-40B4-BE49-F238E27FC236}">
                <a16:creationId xmlns:a16="http://schemas.microsoft.com/office/drawing/2014/main" id="{463DBE78-0357-CE4E-9F3F-F6F891EF8C46}"/>
              </a:ext>
            </a:extLst>
          </p:cNvPr>
          <p:cNvSpPr>
            <a:spLocks noGrp="1"/>
          </p:cNvSpPr>
          <p:nvPr>
            <p:ph idx="1"/>
          </p:nvPr>
        </p:nvSpPr>
        <p:spPr>
          <a:xfrm>
            <a:off x="1313006" y="2477541"/>
            <a:ext cx="11029615" cy="3678303"/>
          </a:xfrm>
        </p:spPr>
        <p:txBody>
          <a:bodyPr/>
          <a:lstStyle/>
          <a:p>
            <a:pPr marL="0" indent="0">
              <a:buNone/>
            </a:pPr>
            <a:r>
              <a:rPr lang="en-IN" sz="3200" b="1"/>
              <a:t>Commands –</a:t>
            </a:r>
          </a:p>
          <a:p>
            <a:pPr marL="0" indent="0">
              <a:buNone/>
            </a:pPr>
            <a:r>
              <a:rPr lang="en-IN" sz="2800"/>
              <a:t>   CREATE DATABASE  database-name</a:t>
            </a:r>
          </a:p>
          <a:p>
            <a:pPr lvl="3"/>
            <a:r>
              <a:rPr lang="en-IN" sz="2400"/>
              <a:t>Database name can be upto 63 characters</a:t>
            </a:r>
          </a:p>
          <a:p>
            <a:pPr lvl="3"/>
            <a:r>
              <a:rPr lang="en-IN" sz="2400"/>
              <a:t>It should start with alphabet</a:t>
            </a:r>
          </a:p>
          <a:p>
            <a:pPr marL="324000" lvl="1" indent="0">
              <a:buNone/>
            </a:pPr>
            <a:endParaRPr lang="en-IN" sz="2400"/>
          </a:p>
          <a:p>
            <a:pPr marL="324000" lvl="1" indent="0">
              <a:buNone/>
            </a:pPr>
            <a:r>
              <a:rPr lang="en-IN" sz="2800"/>
              <a:t>DROP DATABASE database-name</a:t>
            </a:r>
            <a:endParaRPr lang="en-IN" sz="2000"/>
          </a:p>
          <a:p>
            <a:pPr marL="0" indent="0">
              <a:buNone/>
            </a:pPr>
            <a:endParaRPr lang="en-US"/>
          </a:p>
        </p:txBody>
      </p:sp>
    </p:spTree>
    <p:extLst>
      <p:ext uri="{BB962C8B-B14F-4D97-AF65-F5344CB8AC3E}">
        <p14:creationId xmlns:p14="http://schemas.microsoft.com/office/powerpoint/2010/main" val="289680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7300-9E0E-FA41-8927-00936FC0184E}"/>
              </a:ext>
            </a:extLst>
          </p:cNvPr>
          <p:cNvSpPr>
            <a:spLocks noGrp="1"/>
          </p:cNvSpPr>
          <p:nvPr>
            <p:ph type="title"/>
          </p:nvPr>
        </p:nvSpPr>
        <p:spPr/>
        <p:txBody>
          <a:bodyPr anchor="ctr">
            <a:normAutofit/>
          </a:bodyPr>
          <a:lstStyle/>
          <a:p>
            <a:pPr algn="ctr"/>
            <a:r>
              <a:rPr lang="en-IN" sz="4400" b="1"/>
              <a:t>Identifiers</a:t>
            </a:r>
            <a:endParaRPr lang="en-US" sz="4400" b="1"/>
          </a:p>
        </p:txBody>
      </p:sp>
      <p:sp>
        <p:nvSpPr>
          <p:cNvPr id="3" name="Content Placeholder 2">
            <a:extLst>
              <a:ext uri="{FF2B5EF4-FFF2-40B4-BE49-F238E27FC236}">
                <a16:creationId xmlns:a16="http://schemas.microsoft.com/office/drawing/2014/main" id="{3649E036-7EA8-C746-9D97-91FBD6C982AF}"/>
              </a:ext>
            </a:extLst>
          </p:cNvPr>
          <p:cNvSpPr>
            <a:spLocks noGrp="1"/>
          </p:cNvSpPr>
          <p:nvPr>
            <p:ph idx="1"/>
          </p:nvPr>
        </p:nvSpPr>
        <p:spPr>
          <a:xfrm>
            <a:off x="824819" y="3179697"/>
            <a:ext cx="10542362" cy="3678303"/>
          </a:xfrm>
        </p:spPr>
        <p:txBody>
          <a:bodyPr>
            <a:noAutofit/>
          </a:bodyPr>
          <a:lstStyle/>
          <a:p>
            <a:r>
              <a:rPr lang="en-IN" sz="3200"/>
              <a:t>It is used to identify names of database objects such as table and column. </a:t>
            </a:r>
          </a:p>
          <a:p>
            <a:r>
              <a:rPr lang="en-IN" sz="3200"/>
              <a:t>Must start with letter or underscore ( _ ) </a:t>
            </a:r>
          </a:p>
          <a:p>
            <a:r>
              <a:rPr lang="en-IN" sz="3200"/>
              <a:t>Name upto 63 characters (if &gt;63 , then it is truncated) </a:t>
            </a:r>
          </a:p>
          <a:p>
            <a:r>
              <a:rPr lang="en-IN" sz="3200"/>
              <a:t>Cannot use space</a:t>
            </a:r>
          </a:p>
          <a:p>
            <a:r>
              <a:rPr lang="en-IN" sz="3200"/>
              <a:t>Case insensitive</a:t>
            </a:r>
          </a:p>
          <a:p>
            <a:endParaRPr lang="en-IN" sz="3200"/>
          </a:p>
          <a:p>
            <a:endParaRPr lang="en-US" sz="3200"/>
          </a:p>
        </p:txBody>
      </p:sp>
    </p:spTree>
    <p:extLst>
      <p:ext uri="{BB962C8B-B14F-4D97-AF65-F5344CB8AC3E}">
        <p14:creationId xmlns:p14="http://schemas.microsoft.com/office/powerpoint/2010/main" val="235587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6191-A66F-8046-9326-84E92E56051A}"/>
              </a:ext>
            </a:extLst>
          </p:cNvPr>
          <p:cNvSpPr>
            <a:spLocks noGrp="1"/>
          </p:cNvSpPr>
          <p:nvPr>
            <p:ph type="title"/>
          </p:nvPr>
        </p:nvSpPr>
        <p:spPr/>
        <p:txBody>
          <a:bodyPr anchor="ctr">
            <a:normAutofit/>
          </a:bodyPr>
          <a:lstStyle/>
          <a:p>
            <a:pPr algn="ctr"/>
            <a:r>
              <a:rPr lang="en-IN" sz="4400" b="1"/>
              <a:t>Keywords</a:t>
            </a:r>
            <a:endParaRPr lang="en-US" sz="4400" b="1"/>
          </a:p>
        </p:txBody>
      </p:sp>
      <p:sp>
        <p:nvSpPr>
          <p:cNvPr id="3" name="Content Placeholder 2">
            <a:extLst>
              <a:ext uri="{FF2B5EF4-FFF2-40B4-BE49-F238E27FC236}">
                <a16:creationId xmlns:a16="http://schemas.microsoft.com/office/drawing/2014/main" id="{9EC77525-BCF1-8F4C-820C-9347606697C8}"/>
              </a:ext>
            </a:extLst>
          </p:cNvPr>
          <p:cNvSpPr>
            <a:spLocks noGrp="1"/>
          </p:cNvSpPr>
          <p:nvPr>
            <p:ph idx="1"/>
          </p:nvPr>
        </p:nvSpPr>
        <p:spPr>
          <a:xfrm>
            <a:off x="764145" y="3429000"/>
            <a:ext cx="10846663" cy="3678303"/>
          </a:xfrm>
        </p:spPr>
        <p:txBody>
          <a:bodyPr>
            <a:noAutofit/>
          </a:bodyPr>
          <a:lstStyle/>
          <a:p>
            <a:r>
              <a:rPr lang="en-IN" sz="3200"/>
              <a:t>Have fixed meaning</a:t>
            </a:r>
          </a:p>
          <a:p>
            <a:r>
              <a:rPr lang="en-IN" sz="3200"/>
              <a:t>Does not change</a:t>
            </a:r>
          </a:p>
          <a:p>
            <a:pPr marL="514350" indent="-514350">
              <a:buFont typeface="+mj-lt"/>
              <a:buAutoNum type="arabicPeriod"/>
            </a:pPr>
            <a:r>
              <a:rPr lang="en-IN" sz="3200"/>
              <a:t>Keywords cannot be used as identifier</a:t>
            </a:r>
          </a:p>
          <a:p>
            <a:pPr marL="514350" indent="-514350">
              <a:buFont typeface="+mj-lt"/>
              <a:buAutoNum type="arabicPeriod"/>
            </a:pPr>
            <a:r>
              <a:rPr lang="en-IN" sz="3200"/>
              <a:t>If keyword is to be used as identifier, then it should be quoted ( “ ” ) </a:t>
            </a:r>
          </a:p>
          <a:p>
            <a:pPr marL="514350" indent="-514350">
              <a:buFont typeface="+mj-lt"/>
              <a:buAutoNum type="arabicPeriod"/>
            </a:pPr>
            <a:r>
              <a:rPr lang="en-IN" sz="3200"/>
              <a:t>Quoted identifiers are case – sensitive</a:t>
            </a:r>
          </a:p>
          <a:p>
            <a:pPr marL="514350" indent="-514350">
              <a:buFont typeface="+mj-lt"/>
              <a:buAutoNum type="arabicPeriod"/>
            </a:pPr>
            <a:endParaRPr lang="en-IN" sz="3200"/>
          </a:p>
          <a:p>
            <a:pPr marL="0" indent="0">
              <a:buNone/>
            </a:pPr>
            <a:endParaRPr lang="en-IN" sz="3200"/>
          </a:p>
          <a:p>
            <a:endParaRPr lang="en-US" sz="3200"/>
          </a:p>
        </p:txBody>
      </p:sp>
    </p:spTree>
    <p:extLst>
      <p:ext uri="{BB962C8B-B14F-4D97-AF65-F5344CB8AC3E}">
        <p14:creationId xmlns:p14="http://schemas.microsoft.com/office/powerpoint/2010/main" val="195494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7709-C18F-FD47-9064-006A6E0000D8}"/>
              </a:ext>
            </a:extLst>
          </p:cNvPr>
          <p:cNvSpPr>
            <a:spLocks noGrp="1"/>
          </p:cNvSpPr>
          <p:nvPr>
            <p:ph type="title"/>
          </p:nvPr>
        </p:nvSpPr>
        <p:spPr/>
        <p:txBody>
          <a:bodyPr anchor="ctr">
            <a:normAutofit/>
          </a:bodyPr>
          <a:lstStyle/>
          <a:p>
            <a:pPr algn="ctr"/>
            <a:r>
              <a:rPr lang="en-IN" sz="4400" b="1"/>
              <a:t>Comments</a:t>
            </a:r>
            <a:endParaRPr lang="en-US" sz="4400" b="1"/>
          </a:p>
        </p:txBody>
      </p:sp>
      <p:sp>
        <p:nvSpPr>
          <p:cNvPr id="3" name="Content Placeholder 2">
            <a:extLst>
              <a:ext uri="{FF2B5EF4-FFF2-40B4-BE49-F238E27FC236}">
                <a16:creationId xmlns:a16="http://schemas.microsoft.com/office/drawing/2014/main" id="{7682228A-9258-0045-BA9B-303E93DD31C6}"/>
              </a:ext>
            </a:extLst>
          </p:cNvPr>
          <p:cNvSpPr>
            <a:spLocks noGrp="1"/>
          </p:cNvSpPr>
          <p:nvPr>
            <p:ph idx="1"/>
          </p:nvPr>
        </p:nvSpPr>
        <p:spPr>
          <a:xfrm>
            <a:off x="1690487" y="2129930"/>
            <a:ext cx="6249681" cy="3678303"/>
          </a:xfrm>
        </p:spPr>
        <p:txBody>
          <a:bodyPr>
            <a:normAutofit/>
          </a:bodyPr>
          <a:lstStyle/>
          <a:p>
            <a:r>
              <a:rPr lang="en-IN" sz="3600" b="1"/>
              <a:t>Single line comment – </a:t>
            </a:r>
          </a:p>
          <a:p>
            <a:pPr marL="936000" lvl="3" indent="0">
              <a:buNone/>
            </a:pPr>
            <a:r>
              <a:rPr lang="en-IN" sz="3600"/>
              <a:t>- -  content</a:t>
            </a:r>
          </a:p>
          <a:p>
            <a:r>
              <a:rPr lang="en-IN" sz="3600" b="1"/>
              <a:t>Multiline comment –</a:t>
            </a:r>
          </a:p>
          <a:p>
            <a:pPr marL="936000" lvl="3" indent="0">
              <a:buNone/>
            </a:pPr>
            <a:r>
              <a:rPr lang="en-IN" sz="3600"/>
              <a:t>/*    content  */</a:t>
            </a:r>
            <a:endParaRPr lang="en-US" sz="3600"/>
          </a:p>
        </p:txBody>
      </p:sp>
    </p:spTree>
    <p:extLst>
      <p:ext uri="{BB962C8B-B14F-4D97-AF65-F5344CB8AC3E}">
        <p14:creationId xmlns:p14="http://schemas.microsoft.com/office/powerpoint/2010/main" val="392499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C4F4-E154-594B-BF51-90874A296355}"/>
              </a:ext>
            </a:extLst>
          </p:cNvPr>
          <p:cNvSpPr>
            <a:spLocks noGrp="1"/>
          </p:cNvSpPr>
          <p:nvPr>
            <p:ph type="title"/>
          </p:nvPr>
        </p:nvSpPr>
        <p:spPr/>
        <p:txBody>
          <a:bodyPr anchor="ctr">
            <a:normAutofit/>
          </a:bodyPr>
          <a:lstStyle/>
          <a:p>
            <a:pPr algn="ctr"/>
            <a:r>
              <a:rPr lang="en-IN" sz="4400" b="1"/>
              <a:t>Data types </a:t>
            </a:r>
            <a:endParaRPr lang="en-US" sz="4400" b="1"/>
          </a:p>
        </p:txBody>
      </p:sp>
      <p:sp>
        <p:nvSpPr>
          <p:cNvPr id="3" name="Content Placeholder 2">
            <a:extLst>
              <a:ext uri="{FF2B5EF4-FFF2-40B4-BE49-F238E27FC236}">
                <a16:creationId xmlns:a16="http://schemas.microsoft.com/office/drawing/2014/main" id="{9A931144-EDE2-A04A-820F-24DF95093054}"/>
              </a:ext>
            </a:extLst>
          </p:cNvPr>
          <p:cNvSpPr>
            <a:spLocks noGrp="1"/>
          </p:cNvSpPr>
          <p:nvPr>
            <p:ph idx="1"/>
          </p:nvPr>
        </p:nvSpPr>
        <p:spPr>
          <a:xfrm>
            <a:off x="430573" y="3407496"/>
            <a:ext cx="11180235" cy="5496696"/>
          </a:xfrm>
        </p:spPr>
        <p:txBody>
          <a:bodyPr>
            <a:normAutofit/>
          </a:bodyPr>
          <a:lstStyle/>
          <a:p>
            <a:pPr marL="0" indent="0">
              <a:buNone/>
            </a:pPr>
            <a:r>
              <a:rPr lang="en-US" sz="3200" b="1" dirty="0"/>
              <a:t>There are different type of data type available in PostgreSQL :-</a:t>
            </a:r>
            <a:endParaRPr lang="en-IN" sz="3200" b="1" u="sng" dirty="0"/>
          </a:p>
          <a:p>
            <a:pPr marL="1108350" lvl="2" indent="-514350">
              <a:buFont typeface="+mj-lt"/>
              <a:buAutoNum type="arabicPeriod"/>
            </a:pPr>
            <a:r>
              <a:rPr lang="en-IN" sz="3200" dirty="0"/>
              <a:t>Numeric data types</a:t>
            </a:r>
          </a:p>
          <a:p>
            <a:pPr marL="1108350" lvl="2" indent="-514350">
              <a:buFont typeface="+mj-lt"/>
              <a:buAutoNum type="arabicPeriod"/>
            </a:pPr>
            <a:r>
              <a:rPr lang="en-IN" sz="3200" dirty="0"/>
              <a:t>Character data types</a:t>
            </a:r>
          </a:p>
          <a:p>
            <a:pPr marL="1108350" lvl="2" indent="-514350">
              <a:buFont typeface="+mj-lt"/>
              <a:buAutoNum type="arabicPeriod"/>
            </a:pPr>
            <a:r>
              <a:rPr lang="en-IN" sz="3200" dirty="0"/>
              <a:t>Date and time data types</a:t>
            </a:r>
          </a:p>
          <a:p>
            <a:pPr marL="1108350" lvl="2" indent="-514350">
              <a:buFont typeface="+mj-lt"/>
              <a:buAutoNum type="arabicPeriod"/>
            </a:pPr>
            <a:r>
              <a:rPr lang="en-IN" sz="3200" dirty="0"/>
              <a:t>Boolean data types</a:t>
            </a:r>
          </a:p>
          <a:p>
            <a:pPr marL="594000" lvl="2" indent="0">
              <a:buNone/>
            </a:pPr>
            <a:endParaRPr lang="en-IN" sz="3200" dirty="0"/>
          </a:p>
          <a:p>
            <a:pPr marL="514350" indent="-514350">
              <a:buFont typeface="+mj-lt"/>
              <a:buAutoNum type="arabicPeriod"/>
            </a:pPr>
            <a:endParaRPr lang="en-IN" sz="3200" dirty="0"/>
          </a:p>
          <a:p>
            <a:pPr marL="514350" indent="-514350">
              <a:buFont typeface="+mj-lt"/>
              <a:buAutoNum type="arabicPeriod"/>
            </a:pPr>
            <a:endParaRPr lang="en-IN" sz="3200" dirty="0"/>
          </a:p>
          <a:p>
            <a:pPr marL="514350" indent="-514350">
              <a:buFont typeface="+mj-lt"/>
              <a:buAutoNum type="arabicPeriod"/>
            </a:pPr>
            <a:endParaRPr lang="en-IN" sz="3200" dirty="0"/>
          </a:p>
          <a:p>
            <a:pPr marL="514350" indent="-514350">
              <a:buFont typeface="+mj-lt"/>
              <a:buAutoNum type="arabicPeriod"/>
            </a:pPr>
            <a:endParaRPr lang="en-IN" sz="3200" dirty="0"/>
          </a:p>
          <a:p>
            <a:pPr marL="514350" indent="-514350">
              <a:buFont typeface="+mj-lt"/>
              <a:buAutoNum type="arabicPeriod"/>
            </a:pPr>
            <a:endParaRPr lang="en-IN" sz="3200" dirty="0"/>
          </a:p>
          <a:p>
            <a:pPr marL="514350" indent="-514350">
              <a:buFont typeface="+mj-lt"/>
              <a:buAutoNum type="arabicPeriod"/>
            </a:pPr>
            <a:endParaRPr lang="en-US" sz="3200" dirty="0"/>
          </a:p>
        </p:txBody>
      </p:sp>
    </p:spTree>
    <p:extLst>
      <p:ext uri="{BB962C8B-B14F-4D97-AF65-F5344CB8AC3E}">
        <p14:creationId xmlns:p14="http://schemas.microsoft.com/office/powerpoint/2010/main" val="3139895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DBMS CIA</Template>
  <TotalTime>0</TotalTime>
  <Words>1878</Words>
  <Application>Microsoft Office PowerPoint</Application>
  <PresentationFormat>Widescreen</PresentationFormat>
  <Paragraphs>233</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Abadi</vt:lpstr>
      <vt:lpstr>Aharoni</vt:lpstr>
      <vt:lpstr>Arial</vt:lpstr>
      <vt:lpstr>Arimo</vt:lpstr>
      <vt:lpstr>Calibri</vt:lpstr>
      <vt:lpstr>Gill Sans MT</vt:lpstr>
      <vt:lpstr>Google Sans</vt:lpstr>
      <vt:lpstr>Wingdings 2</vt:lpstr>
      <vt:lpstr>Dividend</vt:lpstr>
      <vt:lpstr>Subject –  Database Management System</vt:lpstr>
      <vt:lpstr>Group Members</vt:lpstr>
      <vt:lpstr>Introduction</vt:lpstr>
      <vt:lpstr>Features</vt:lpstr>
      <vt:lpstr>Create / delete Database</vt:lpstr>
      <vt:lpstr>Identifiers</vt:lpstr>
      <vt:lpstr>Keywords</vt:lpstr>
      <vt:lpstr>Comments</vt:lpstr>
      <vt:lpstr>Data types </vt:lpstr>
      <vt:lpstr>1.Numeric data types</vt:lpstr>
      <vt:lpstr>2.Character data types</vt:lpstr>
      <vt:lpstr>3.Date and time data types</vt:lpstr>
      <vt:lpstr>PowerPoint Presentation</vt:lpstr>
      <vt:lpstr>PowerPoint Presentation</vt:lpstr>
      <vt:lpstr>4.Boolean data types</vt:lpstr>
      <vt:lpstr>                         Transactions</vt:lpstr>
      <vt:lpstr>PowerPoint Presentation</vt:lpstr>
      <vt:lpstr>Some Functionality Of Postgre SQL Over SQL</vt:lpstr>
      <vt:lpstr>1] \pset format      2] \pset border          3] \pset   title</vt:lpstr>
      <vt:lpstr>PowerPoint Presentation</vt:lpstr>
      <vt:lpstr>PowerPoint Presentation</vt:lpstr>
      <vt:lpstr>PowerPoint Presentation</vt:lpstr>
      <vt:lpstr>PowerPoint Presentation</vt:lpstr>
      <vt:lpstr>Changing A column data type and default  value </vt:lpstr>
      <vt:lpstr>Adding and removing column</vt:lpstr>
      <vt:lpstr>Adding and removing constrint</vt:lpstr>
      <vt:lpstr>operators</vt:lpstr>
      <vt:lpstr>                                              Schema</vt:lpstr>
      <vt:lpstr>PowerPoint Presentation</vt:lpstr>
      <vt:lpstr>                             Privileges </vt:lpstr>
      <vt:lpstr>                         Grant and Revoke privileges </vt:lpstr>
      <vt:lpstr>                                               Indexes</vt:lpstr>
      <vt:lpstr>                                   indexes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Database Management System</dc:title>
  <dc:creator>Anuja Jadhav</dc:creator>
  <cp:lastModifiedBy>Anuja Jadhav</cp:lastModifiedBy>
  <cp:revision>1</cp:revision>
  <dcterms:created xsi:type="dcterms:W3CDTF">2023-05-17T06:53:13Z</dcterms:created>
  <dcterms:modified xsi:type="dcterms:W3CDTF">2023-05-17T06:53:48Z</dcterms:modified>
</cp:coreProperties>
</file>