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Source Code Pro"/>
      <p:regular r:id="rId24"/>
      <p:bold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C4AA3BB-65C7-45D9-9B03-D31F0238E1C0}">
  <a:tblStyle styleId="{8C4AA3BB-65C7-45D9-9B03-D31F0238E1C0}"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SourceCodePr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SourceCodePro-bold.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Order of magnitude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Tie back into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8571"/>
              </a:lnSpc>
              <a:spcBef>
                <a:spcPts val="0"/>
              </a:spcBef>
              <a:spcAft>
                <a:spcPts val="0"/>
              </a:spcAft>
              <a:buNone/>
            </a:pPr>
            <a:r>
              <a:rPr lang="en" sz="1050">
                <a:solidFill>
                  <a:srgbClr val="222222"/>
                </a:solidFill>
              </a:rPr>
              <a:t>A gas turbine engine is a type of internal combustion engine. Essentially, the engine can be viewed as an energy conversion device that converts energy stored in the fuel to useful mechanical energy in the form of rotational power. The term “gas” refers to the ambient air that is taken into the engine and used as the working medium in the energy conversion process.</a:t>
            </a:r>
            <a:endParaRPr sz="1050">
              <a:solidFill>
                <a:srgbClr val="222222"/>
              </a:solidFill>
            </a:endParaRPr>
          </a:p>
          <a:p>
            <a:pPr indent="0" lvl="0" marL="0" rtl="0">
              <a:lnSpc>
                <a:spcPct val="128571"/>
              </a:lnSpc>
              <a:spcBef>
                <a:spcPts val="1400"/>
              </a:spcBef>
              <a:spcAft>
                <a:spcPts val="0"/>
              </a:spcAft>
              <a:buNone/>
            </a:pPr>
            <a:r>
              <a:rPr lang="en" sz="1050">
                <a:solidFill>
                  <a:srgbClr val="222222"/>
                </a:solidFill>
              </a:rPr>
              <a:t>This air is first drawn into the engine where it is compressed, mixed with fuel and ignited. The resulting hot gas expands at high velocity through a series of airfoil-shaped blades transferring energy created from combustion to turn an output shaft. The residual thermal energy in the hot exhaust gas can be harnessed for a variety of industrial processes.</a:t>
            </a:r>
            <a:endParaRPr sz="1050">
              <a:solidFill>
                <a:srgbClr val="222222"/>
              </a:solidFill>
            </a:endParaRPr>
          </a:p>
          <a:p>
            <a:pPr indent="0" lvl="0" marL="0" rtl="0">
              <a:lnSpc>
                <a:spcPct val="128571"/>
              </a:lnSpc>
              <a:spcBef>
                <a:spcPts val="1400"/>
              </a:spcBef>
              <a:spcAft>
                <a:spcPts val="0"/>
              </a:spcAft>
              <a:buNone/>
            </a:pPr>
            <a:r>
              <a:rPr lang="en" sz="1050">
                <a:solidFill>
                  <a:srgbClr val="222222"/>
                </a:solidFill>
              </a:rPr>
              <a:t>Basic Components</a:t>
            </a:r>
            <a:endParaRPr sz="1050">
              <a:solidFill>
                <a:srgbClr val="222222"/>
              </a:solidFill>
            </a:endParaRPr>
          </a:p>
          <a:p>
            <a:pPr indent="0" lvl="0" marL="0" rtl="0">
              <a:lnSpc>
                <a:spcPct val="128571"/>
              </a:lnSpc>
              <a:spcBef>
                <a:spcPts val="1400"/>
              </a:spcBef>
              <a:spcAft>
                <a:spcPts val="0"/>
              </a:spcAft>
              <a:buNone/>
            </a:pPr>
            <a:r>
              <a:rPr b="1" lang="en" sz="1050">
                <a:solidFill>
                  <a:srgbClr val="222222"/>
                </a:solidFill>
              </a:rPr>
              <a:t>Compressor</a:t>
            </a:r>
            <a:endParaRPr b="1" sz="1050">
              <a:solidFill>
                <a:srgbClr val="222222"/>
              </a:solidFill>
            </a:endParaRPr>
          </a:p>
          <a:p>
            <a:pPr indent="0" lvl="0" marL="0" rtl="0">
              <a:lnSpc>
                <a:spcPct val="128571"/>
              </a:lnSpc>
              <a:spcBef>
                <a:spcPts val="1400"/>
              </a:spcBef>
              <a:spcAft>
                <a:spcPts val="0"/>
              </a:spcAft>
              <a:buNone/>
            </a:pPr>
            <a:r>
              <a:rPr lang="en" sz="1050">
                <a:solidFill>
                  <a:srgbClr val="222222"/>
                </a:solidFill>
              </a:rPr>
              <a:t>The compressor takes in outside air and then compacts and pressurizes the air molecules through a series of rotating and stationary compressor blades.</a:t>
            </a:r>
            <a:endParaRPr sz="1050">
              <a:solidFill>
                <a:srgbClr val="222222"/>
              </a:solidFill>
            </a:endParaRPr>
          </a:p>
          <a:p>
            <a:pPr indent="0" lvl="0" marL="0" rtl="0">
              <a:lnSpc>
                <a:spcPct val="128571"/>
              </a:lnSpc>
              <a:spcBef>
                <a:spcPts val="1400"/>
              </a:spcBef>
              <a:spcAft>
                <a:spcPts val="0"/>
              </a:spcAft>
              <a:buNone/>
            </a:pPr>
            <a:r>
              <a:rPr b="1" lang="en" sz="1050">
                <a:solidFill>
                  <a:srgbClr val="222222"/>
                </a:solidFill>
              </a:rPr>
              <a:t>Combustor</a:t>
            </a:r>
            <a:endParaRPr b="1" sz="1050">
              <a:solidFill>
                <a:srgbClr val="222222"/>
              </a:solidFill>
            </a:endParaRPr>
          </a:p>
          <a:p>
            <a:pPr indent="0" lvl="0" marL="0" rtl="0">
              <a:lnSpc>
                <a:spcPct val="128571"/>
              </a:lnSpc>
              <a:spcBef>
                <a:spcPts val="1400"/>
              </a:spcBef>
              <a:spcAft>
                <a:spcPts val="0"/>
              </a:spcAft>
              <a:buNone/>
            </a:pPr>
            <a:r>
              <a:rPr lang="en" sz="1050">
                <a:solidFill>
                  <a:srgbClr val="222222"/>
                </a:solidFill>
              </a:rPr>
              <a:t>In the combustor, fuel is added to the pressurized air molecules and ignited. </a:t>
            </a:r>
            <a:endParaRPr sz="1050">
              <a:solidFill>
                <a:srgbClr val="222222"/>
              </a:solidFill>
            </a:endParaRPr>
          </a:p>
          <a:p>
            <a:pPr indent="0" lvl="0" marL="0" rtl="0">
              <a:lnSpc>
                <a:spcPct val="128571"/>
              </a:lnSpc>
              <a:spcBef>
                <a:spcPts val="1400"/>
              </a:spcBef>
              <a:spcAft>
                <a:spcPts val="0"/>
              </a:spcAft>
              <a:buNone/>
            </a:pPr>
            <a:r>
              <a:rPr lang="en" sz="1050">
                <a:solidFill>
                  <a:srgbClr val="222222"/>
                </a:solidFill>
              </a:rPr>
              <a:t>The heated molecules expand and move at high velocity into the turbine section.</a:t>
            </a:r>
            <a:endParaRPr sz="1050">
              <a:solidFill>
                <a:srgbClr val="222222"/>
              </a:solidFill>
            </a:endParaRPr>
          </a:p>
          <a:p>
            <a:pPr indent="0" lvl="0" marL="0" rtl="0">
              <a:lnSpc>
                <a:spcPct val="128571"/>
              </a:lnSpc>
              <a:spcBef>
                <a:spcPts val="1400"/>
              </a:spcBef>
              <a:spcAft>
                <a:spcPts val="0"/>
              </a:spcAft>
              <a:buNone/>
            </a:pPr>
            <a:r>
              <a:rPr b="1" lang="en" sz="1050">
                <a:solidFill>
                  <a:srgbClr val="222222"/>
                </a:solidFill>
              </a:rPr>
              <a:t>Turbine</a:t>
            </a:r>
            <a:endParaRPr b="1" sz="1050">
              <a:solidFill>
                <a:srgbClr val="222222"/>
              </a:solidFill>
            </a:endParaRPr>
          </a:p>
          <a:p>
            <a:pPr indent="0" lvl="0" marL="0" rtl="0">
              <a:lnSpc>
                <a:spcPct val="128571"/>
              </a:lnSpc>
              <a:spcBef>
                <a:spcPts val="1400"/>
              </a:spcBef>
              <a:spcAft>
                <a:spcPts val="0"/>
              </a:spcAft>
              <a:buNone/>
            </a:pPr>
            <a:r>
              <a:rPr lang="en" sz="1050">
                <a:solidFill>
                  <a:srgbClr val="222222"/>
                </a:solidFill>
              </a:rPr>
              <a:t>The turbine converts the energy from the high velocity gas into useful rotational power though expansion of the heated compressed gas over a series of turbine rotor blades.</a:t>
            </a:r>
            <a:endParaRPr sz="1050">
              <a:solidFill>
                <a:srgbClr val="222222"/>
              </a:solidFill>
            </a:endParaRPr>
          </a:p>
          <a:p>
            <a:pPr indent="0" lvl="0" marL="0" rtl="0">
              <a:lnSpc>
                <a:spcPct val="128571"/>
              </a:lnSpc>
              <a:spcBef>
                <a:spcPts val="1400"/>
              </a:spcBef>
              <a:spcAft>
                <a:spcPts val="0"/>
              </a:spcAft>
              <a:buNone/>
            </a:pPr>
            <a:r>
              <a:rPr b="1" lang="en" sz="1050">
                <a:solidFill>
                  <a:srgbClr val="222222"/>
                </a:solidFill>
              </a:rPr>
              <a:t>Output Shaft &amp; Gearbox</a:t>
            </a:r>
            <a:endParaRPr b="1" sz="1050">
              <a:solidFill>
                <a:srgbClr val="222222"/>
              </a:solidFill>
            </a:endParaRPr>
          </a:p>
          <a:p>
            <a:pPr indent="0" lvl="0" marL="0" rtl="0">
              <a:lnSpc>
                <a:spcPct val="128571"/>
              </a:lnSpc>
              <a:spcBef>
                <a:spcPts val="1400"/>
              </a:spcBef>
              <a:spcAft>
                <a:spcPts val="0"/>
              </a:spcAft>
              <a:buNone/>
            </a:pPr>
            <a:r>
              <a:rPr lang="en" sz="1050">
                <a:solidFill>
                  <a:srgbClr val="222222"/>
                </a:solidFill>
              </a:rPr>
              <a:t>Rotational power from the turbine section is delivered to driven equipment through the output shaft via a speed reduction gearbox.</a:t>
            </a:r>
            <a:endParaRPr sz="1050">
              <a:solidFill>
                <a:srgbClr val="222222"/>
              </a:solidFill>
            </a:endParaRPr>
          </a:p>
          <a:p>
            <a:pPr indent="0" lvl="0" marL="0" rtl="0">
              <a:lnSpc>
                <a:spcPct val="128571"/>
              </a:lnSpc>
              <a:spcBef>
                <a:spcPts val="1400"/>
              </a:spcBef>
              <a:spcAft>
                <a:spcPts val="1400"/>
              </a:spcAft>
              <a:buNone/>
            </a:pPr>
            <a:r>
              <a:rPr b="1" lang="en" sz="1050">
                <a:solidFill>
                  <a:srgbClr val="222222"/>
                </a:solidFill>
              </a:rPr>
              <a:t>Exhaust: </a:t>
            </a:r>
            <a:r>
              <a:rPr lang="en" sz="1050">
                <a:solidFill>
                  <a:srgbClr val="222222"/>
                </a:solidFill>
              </a:rPr>
              <a:t>The engine’s exhaust section directs the spent gas out of the turbine section and into the atmosphere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ar" type="title">
  <p:cSld name="TITL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rgbClr val="F1C23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5" y="0"/>
            <a:ext cx="9144000" cy="3124200"/>
          </a:xfrm>
          <a:prstGeom prst="rect">
            <a:avLst/>
          </a:prstGeom>
          <a:solidFill>
            <a:srgbClr val="F1C23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rgbClr val="000000"/>
              </a:buClr>
              <a:buSzPts val="3600"/>
              <a:buFont typeface="Oswald"/>
              <a:buNone/>
              <a:defRPr sz="3600">
                <a:solidFill>
                  <a:srgbClr val="000000"/>
                </a:solidFill>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0" name="Shape 50"/>
        <p:cNvGrpSpPr/>
        <p:nvPr/>
      </p:nvGrpSpPr>
      <p:grpSpPr>
        <a:xfrm>
          <a:off x="0" y="0"/>
          <a:ext cx="0" cy="0"/>
          <a:chOff x="0" y="0"/>
          <a:chExt cx="0" cy="0"/>
        </a:xfrm>
      </p:grpSpPr>
      <p:cxnSp>
        <p:nvCxnSpPr>
          <p:cNvPr id="51" name="Shape 51"/>
          <p:cNvCxnSpPr/>
          <p:nvPr/>
        </p:nvCxnSpPr>
        <p:spPr>
          <a:xfrm>
            <a:off x="413275" y="2988275"/>
            <a:ext cx="910500" cy="0"/>
          </a:xfrm>
          <a:prstGeom prst="straightConnector1">
            <a:avLst/>
          </a:prstGeom>
          <a:noFill/>
          <a:ln cap="flat" cmpd="sng" w="28575">
            <a:solidFill>
              <a:schemeClr val="dk1"/>
            </a:solidFill>
            <a:prstDash val="lgDash"/>
            <a:round/>
            <a:headEnd len="med" w="med" type="none"/>
            <a:tailEnd len="med" w="med" type="none"/>
          </a:ln>
        </p:spPr>
      </p:cxnSp>
      <p:sp>
        <p:nvSpPr>
          <p:cNvPr id="52" name="Shape 52"/>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p:txBody>
      </p:sp>
      <p:sp>
        <p:nvSpPr>
          <p:cNvPr id="53" name="Shape 5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rgbClr val="F1C23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1" name="Shape 21"/>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Clr>
                <a:srgbClr val="000000"/>
              </a:buClr>
              <a:buSzPts val="3000"/>
              <a:buNone/>
              <a:defRPr>
                <a:solidFill>
                  <a:srgbClr val="000000"/>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6" name="Shape 2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Clr>
                <a:srgbClr val="000000"/>
              </a:buClr>
              <a:buSzPts val="3000"/>
              <a:buNone/>
              <a:defRPr>
                <a:solidFill>
                  <a:srgbClr val="000000"/>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Clr>
                <a:srgbClr val="000000"/>
              </a:buClr>
              <a:buSzPts val="3000"/>
              <a:buNone/>
              <a:defRPr>
                <a:solidFill>
                  <a:srgbClr val="000000"/>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med" w="med" type="none"/>
            <a:tailEnd len="med" w="med" type="none"/>
          </a:ln>
        </p:spPr>
      </p:cxnSp>
      <p:sp>
        <p:nvSpPr>
          <p:cNvPr id="35" name="Shape 35"/>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Clr>
                <a:srgbClr val="000000"/>
              </a:buClr>
              <a:buSzPts val="2400"/>
              <a:buNone/>
              <a:defRPr sz="2400">
                <a:solidFill>
                  <a:srgbClr val="000000"/>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Shape 36"/>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rgbClr val="F1C232"/>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rgbClr val="9999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4" name="Shape 44"/>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5" name="Shape 45"/>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6" name="Shape 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Shape 48"/>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rgbClr val="999999"/>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SzPts val="3000"/>
              <a:buFont typeface="Oswald"/>
              <a:buNone/>
              <a:defRPr sz="3000">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SzPts val="1800"/>
              <a:buFont typeface="Source Code Pro"/>
              <a:buChar char="●"/>
              <a:defRPr sz="1800">
                <a:latin typeface="Source Code Pro"/>
                <a:ea typeface="Source Code Pro"/>
                <a:cs typeface="Source Code Pro"/>
                <a:sym typeface="Source Code Pro"/>
              </a:defRPr>
            </a:lvl1pPr>
            <a:lvl2pPr indent="-317500" lvl="1" marL="914400">
              <a:lnSpc>
                <a:spcPct val="115000"/>
              </a:lnSpc>
              <a:spcBef>
                <a:spcPts val="1600"/>
              </a:spcBef>
              <a:spcAft>
                <a:spcPts val="0"/>
              </a:spcAft>
              <a:buSzPts val="1400"/>
              <a:buFont typeface="Source Code Pro"/>
              <a:buChar char="○"/>
              <a:defRPr>
                <a:latin typeface="Source Code Pro"/>
                <a:ea typeface="Source Code Pro"/>
                <a:cs typeface="Source Code Pro"/>
                <a:sym typeface="Source Code Pro"/>
              </a:defRPr>
            </a:lvl2pPr>
            <a:lvl3pPr indent="-317500" lvl="2" marL="1371600">
              <a:lnSpc>
                <a:spcPct val="115000"/>
              </a:lnSpc>
              <a:spcBef>
                <a:spcPts val="1600"/>
              </a:spcBef>
              <a:spcAft>
                <a:spcPts val="0"/>
              </a:spcAft>
              <a:buSzPts val="1400"/>
              <a:buFont typeface="Source Code Pro"/>
              <a:buChar char="■"/>
              <a:defRPr>
                <a:latin typeface="Source Code Pro"/>
                <a:ea typeface="Source Code Pro"/>
                <a:cs typeface="Source Code Pro"/>
                <a:sym typeface="Source Code Pro"/>
              </a:defRPr>
            </a:lvl3pPr>
            <a:lvl4pPr indent="-317500" lvl="3" marL="1828800">
              <a:lnSpc>
                <a:spcPct val="115000"/>
              </a:lnSpc>
              <a:spcBef>
                <a:spcPts val="1600"/>
              </a:spcBef>
              <a:spcAft>
                <a:spcPts val="0"/>
              </a:spcAft>
              <a:buSzPts val="1400"/>
              <a:buFont typeface="Source Code Pro"/>
              <a:buChar char="●"/>
              <a:defRPr>
                <a:latin typeface="Source Code Pro"/>
                <a:ea typeface="Source Code Pro"/>
                <a:cs typeface="Source Code Pro"/>
                <a:sym typeface="Source Code Pro"/>
              </a:defRPr>
            </a:lvl4pPr>
            <a:lvl5pPr indent="-317500" lvl="4" marL="2286000">
              <a:lnSpc>
                <a:spcPct val="115000"/>
              </a:lnSpc>
              <a:spcBef>
                <a:spcPts val="1600"/>
              </a:spcBef>
              <a:spcAft>
                <a:spcPts val="0"/>
              </a:spcAft>
              <a:buSzPts val="1400"/>
              <a:buFont typeface="Source Code Pro"/>
              <a:buChar char="○"/>
              <a:defRPr>
                <a:latin typeface="Source Code Pro"/>
                <a:ea typeface="Source Code Pro"/>
                <a:cs typeface="Source Code Pro"/>
                <a:sym typeface="Source Code Pro"/>
              </a:defRPr>
            </a:lvl5pPr>
            <a:lvl6pPr indent="-317500" lvl="5" marL="2743200">
              <a:lnSpc>
                <a:spcPct val="115000"/>
              </a:lnSpc>
              <a:spcBef>
                <a:spcPts val="1600"/>
              </a:spcBef>
              <a:spcAft>
                <a:spcPts val="0"/>
              </a:spcAft>
              <a:buSzPts val="1400"/>
              <a:buFont typeface="Source Code Pro"/>
              <a:buChar char="■"/>
              <a:defRPr>
                <a:latin typeface="Source Code Pro"/>
                <a:ea typeface="Source Code Pro"/>
                <a:cs typeface="Source Code Pro"/>
                <a:sym typeface="Source Code Pro"/>
              </a:defRPr>
            </a:lvl6pPr>
            <a:lvl7pPr indent="-317500" lvl="6" marL="3200400">
              <a:lnSpc>
                <a:spcPct val="115000"/>
              </a:lnSpc>
              <a:spcBef>
                <a:spcPts val="1600"/>
              </a:spcBef>
              <a:spcAft>
                <a:spcPts val="0"/>
              </a:spcAft>
              <a:buSzPts val="1400"/>
              <a:buFont typeface="Source Code Pro"/>
              <a:buChar char="●"/>
              <a:defRPr>
                <a:latin typeface="Source Code Pro"/>
                <a:ea typeface="Source Code Pro"/>
                <a:cs typeface="Source Code Pro"/>
                <a:sym typeface="Source Code Pro"/>
              </a:defRPr>
            </a:lvl7pPr>
            <a:lvl8pPr indent="-317500" lvl="7" marL="3657600">
              <a:lnSpc>
                <a:spcPct val="115000"/>
              </a:lnSpc>
              <a:spcBef>
                <a:spcPts val="1600"/>
              </a:spcBef>
              <a:spcAft>
                <a:spcPts val="0"/>
              </a:spcAft>
              <a:buSzPts val="1400"/>
              <a:buFont typeface="Source Code Pro"/>
              <a:buChar char="○"/>
              <a:defRPr>
                <a:latin typeface="Source Code Pro"/>
                <a:ea typeface="Source Code Pro"/>
                <a:cs typeface="Source Code Pro"/>
                <a:sym typeface="Source Code Pro"/>
              </a:defRPr>
            </a:lvl8pPr>
            <a:lvl9pPr indent="-317500" lvl="8" marL="4114800">
              <a:lnSpc>
                <a:spcPct val="115000"/>
              </a:lnSpc>
              <a:spcBef>
                <a:spcPts val="1600"/>
              </a:spcBef>
              <a:spcAft>
                <a:spcPts val="1600"/>
              </a:spcAft>
              <a:buSzPts val="1400"/>
              <a:buFont typeface="Source Code Pro"/>
              <a:buChar char="■"/>
              <a:defRPr>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latin typeface="Source Code Pro"/>
                <a:ea typeface="Source Code Pro"/>
                <a:cs typeface="Source Code Pro"/>
                <a:sym typeface="Source Code Pro"/>
              </a:defRPr>
            </a:lvl1pPr>
            <a:lvl2pPr lvl="1" algn="r">
              <a:spcBef>
                <a:spcPts val="0"/>
              </a:spcBef>
              <a:buNone/>
              <a:defRPr sz="1000">
                <a:solidFill>
                  <a:schemeClr val="dk2"/>
                </a:solidFill>
                <a:latin typeface="Source Code Pro"/>
                <a:ea typeface="Source Code Pro"/>
                <a:cs typeface="Source Code Pro"/>
                <a:sym typeface="Source Code Pro"/>
              </a:defRPr>
            </a:lvl2pPr>
            <a:lvl3pPr lvl="2" algn="r">
              <a:spcBef>
                <a:spcPts val="0"/>
              </a:spcBef>
              <a:buNone/>
              <a:defRPr sz="1000">
                <a:solidFill>
                  <a:schemeClr val="dk2"/>
                </a:solidFill>
                <a:latin typeface="Source Code Pro"/>
                <a:ea typeface="Source Code Pro"/>
                <a:cs typeface="Source Code Pro"/>
                <a:sym typeface="Source Code Pro"/>
              </a:defRPr>
            </a:lvl3pPr>
            <a:lvl4pPr lvl="3" algn="r">
              <a:spcBef>
                <a:spcPts val="0"/>
              </a:spcBef>
              <a:buNone/>
              <a:defRPr sz="1000">
                <a:solidFill>
                  <a:schemeClr val="dk2"/>
                </a:solidFill>
                <a:latin typeface="Source Code Pro"/>
                <a:ea typeface="Source Code Pro"/>
                <a:cs typeface="Source Code Pro"/>
                <a:sym typeface="Source Code Pro"/>
              </a:defRPr>
            </a:lvl4pPr>
            <a:lvl5pPr lvl="4" algn="r">
              <a:spcBef>
                <a:spcPts val="0"/>
              </a:spcBef>
              <a:buNone/>
              <a:defRPr sz="1000">
                <a:solidFill>
                  <a:schemeClr val="dk2"/>
                </a:solidFill>
                <a:latin typeface="Source Code Pro"/>
                <a:ea typeface="Source Code Pro"/>
                <a:cs typeface="Source Code Pro"/>
                <a:sym typeface="Source Code Pro"/>
              </a:defRPr>
            </a:lvl5pPr>
            <a:lvl6pPr lvl="5" algn="r">
              <a:spcBef>
                <a:spcPts val="0"/>
              </a:spcBef>
              <a:buNone/>
              <a:defRPr sz="1000">
                <a:solidFill>
                  <a:schemeClr val="dk2"/>
                </a:solidFill>
                <a:latin typeface="Source Code Pro"/>
                <a:ea typeface="Source Code Pro"/>
                <a:cs typeface="Source Code Pro"/>
                <a:sym typeface="Source Code Pro"/>
              </a:defRPr>
            </a:lvl6pPr>
            <a:lvl7pPr lvl="6" algn="r">
              <a:spcBef>
                <a:spcPts val="0"/>
              </a:spcBef>
              <a:buNone/>
              <a:defRPr sz="1000">
                <a:solidFill>
                  <a:schemeClr val="dk2"/>
                </a:solidFill>
                <a:latin typeface="Source Code Pro"/>
                <a:ea typeface="Source Code Pro"/>
                <a:cs typeface="Source Code Pro"/>
                <a:sym typeface="Source Code Pro"/>
              </a:defRPr>
            </a:lvl7pPr>
            <a:lvl8pPr lvl="7" algn="r">
              <a:spcBef>
                <a:spcPts val="0"/>
              </a:spcBef>
              <a:buNone/>
              <a:defRPr sz="1000">
                <a:solidFill>
                  <a:schemeClr val="dk2"/>
                </a:solidFill>
                <a:latin typeface="Source Code Pro"/>
                <a:ea typeface="Source Code Pro"/>
                <a:cs typeface="Source Code Pro"/>
                <a:sym typeface="Source Code Pro"/>
              </a:defRPr>
            </a:lvl8pPr>
            <a:lvl9pPr lvl="8" algn="r">
              <a:spcBef>
                <a:spcPts val="0"/>
              </a:spcBef>
              <a:buNone/>
              <a:defRPr sz="1000">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ANOMALY DETECTION IN MACHINE DATA</a:t>
            </a:r>
            <a:endParaRPr/>
          </a:p>
        </p:txBody>
      </p:sp>
      <p:sp>
        <p:nvSpPr>
          <p:cNvPr id="62" name="Shape 6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FEBRUARY 3,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DATA</a:t>
            </a:r>
            <a:endParaRPr/>
          </a:p>
        </p:txBody>
      </p:sp>
      <p:sp>
        <p:nvSpPr>
          <p:cNvPr id="118" name="Shape 118"/>
          <p:cNvSpPr txBox="1"/>
          <p:nvPr>
            <p:ph idx="1" type="body"/>
          </p:nvPr>
        </p:nvSpPr>
        <p:spPr>
          <a:xfrm>
            <a:off x="407650" y="1270725"/>
            <a:ext cx="8520600" cy="309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MACHINE DATA</a:t>
            </a:r>
            <a:endParaRPr b="1" sz="1400"/>
          </a:p>
          <a:p>
            <a:pPr indent="-317500" lvl="0" marL="914400" rtl="0">
              <a:spcBef>
                <a:spcPts val="1600"/>
              </a:spcBef>
              <a:spcAft>
                <a:spcPts val="0"/>
              </a:spcAft>
              <a:buSzPts val="1400"/>
              <a:buChar char="●"/>
            </a:pPr>
            <a:r>
              <a:rPr lang="en" sz="1400"/>
              <a:t>72 packages over a 2 year timeframe (Dec 2015 - Dec 2017)</a:t>
            </a:r>
            <a:endParaRPr sz="1400"/>
          </a:p>
          <a:p>
            <a:pPr indent="-317500" lvl="0" marL="914400" rtl="0">
              <a:spcBef>
                <a:spcPts val="0"/>
              </a:spcBef>
              <a:spcAft>
                <a:spcPts val="0"/>
              </a:spcAft>
              <a:buSzPts val="1400"/>
              <a:buChar char="●"/>
            </a:pPr>
            <a:r>
              <a:rPr lang="en" sz="1400"/>
              <a:t>10 minute and 1 hour resolution</a:t>
            </a:r>
            <a:endParaRPr sz="1400"/>
          </a:p>
          <a:p>
            <a:pPr indent="-317500" lvl="0" marL="914400" rtl="0">
              <a:spcBef>
                <a:spcPts val="0"/>
              </a:spcBef>
              <a:spcAft>
                <a:spcPts val="0"/>
              </a:spcAft>
              <a:buSzPts val="1400"/>
              <a:buChar char="●"/>
            </a:pPr>
            <a:r>
              <a:rPr lang="en" sz="1400"/>
              <a:t>Primarily sensor readings: temperature, pressure, speed, displacement values</a:t>
            </a:r>
            <a:endParaRPr sz="1400"/>
          </a:p>
          <a:p>
            <a:pPr indent="-317500" lvl="0" marL="914400" rtl="0">
              <a:spcBef>
                <a:spcPts val="0"/>
              </a:spcBef>
              <a:spcAft>
                <a:spcPts val="0"/>
              </a:spcAft>
              <a:buSzPts val="1400"/>
              <a:buChar char="●"/>
            </a:pPr>
            <a:r>
              <a:rPr lang="en" sz="1400"/>
              <a:t>P</a:t>
            </a:r>
            <a:r>
              <a:rPr lang="en" sz="1400"/>
              <a:t>rogrammable Logic Controller(PLC) </a:t>
            </a:r>
            <a:r>
              <a:rPr lang="en" sz="1400"/>
              <a:t>commands: signals sent to the machine through the control system</a:t>
            </a:r>
            <a:endParaRPr sz="1400"/>
          </a:p>
          <a:p>
            <a:pPr indent="-317500" lvl="0" marL="914400" rtl="0">
              <a:spcBef>
                <a:spcPts val="0"/>
              </a:spcBef>
              <a:spcAft>
                <a:spcPts val="0"/>
              </a:spcAft>
              <a:buSzPts val="1400"/>
              <a:buChar char="●"/>
            </a:pPr>
            <a:r>
              <a:rPr lang="en" sz="1400"/>
              <a:t>Package basics: timestamps, engine hours, package serial numbers, etc</a:t>
            </a:r>
            <a:endParaRPr sz="1400"/>
          </a:p>
          <a:p>
            <a:pPr indent="0" lvl="0" marL="0" rtl="0">
              <a:spcBef>
                <a:spcPts val="1600"/>
              </a:spcBef>
              <a:spcAft>
                <a:spcPts val="0"/>
              </a:spcAft>
              <a:buNone/>
            </a:pPr>
            <a:r>
              <a:rPr b="1" lang="en"/>
              <a:t>FAILURE DATA</a:t>
            </a:r>
            <a:endParaRPr b="1" sz="1400"/>
          </a:p>
          <a:p>
            <a:pPr indent="-317500" lvl="0" marL="914400" rtl="0">
              <a:spcBef>
                <a:spcPts val="1600"/>
              </a:spcBef>
              <a:spcAft>
                <a:spcPts val="0"/>
              </a:spcAft>
              <a:buSzPts val="1400"/>
              <a:buChar char="●"/>
            </a:pPr>
            <a:r>
              <a:rPr lang="en" sz="1400"/>
              <a:t>Format and composition to be determined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EXPLORATION</a:t>
            </a:r>
            <a:endParaRPr/>
          </a:p>
        </p:txBody>
      </p:sp>
      <p:sp>
        <p:nvSpPr>
          <p:cNvPr id="124" name="Shape 12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Understanding Data Format</a:t>
            </a:r>
            <a:endParaRPr b="1"/>
          </a:p>
          <a:p>
            <a:pPr indent="0" lvl="0" marL="0" rtl="0">
              <a:spcBef>
                <a:spcPts val="1600"/>
              </a:spcBef>
              <a:spcAft>
                <a:spcPts val="0"/>
              </a:spcAft>
              <a:buNone/>
            </a:pPr>
            <a:r>
              <a:rPr lang="en" sz="1400"/>
              <a:t>Column headers define a tag - </a:t>
            </a:r>
            <a:r>
              <a:rPr b="1" lang="en" sz="1400"/>
              <a:t>SUBSYSTEM_C_TAGTYPECOUNTER</a:t>
            </a:r>
            <a:endParaRPr b="1" sz="1400"/>
          </a:p>
          <a:p>
            <a:pPr indent="-317500" lvl="0" marL="457200" rtl="0">
              <a:spcBef>
                <a:spcPts val="1600"/>
              </a:spcBef>
              <a:spcAft>
                <a:spcPts val="0"/>
              </a:spcAft>
              <a:buSzPts val="1400"/>
              <a:buChar char="●"/>
            </a:pPr>
            <a:r>
              <a:rPr b="1" lang="en" sz="1400"/>
              <a:t>SUBSYSTEM</a:t>
            </a:r>
            <a:r>
              <a:rPr lang="en" sz="1400"/>
              <a:t> refers to the turbine section it is usually associated with</a:t>
            </a:r>
            <a:endParaRPr sz="1400"/>
          </a:p>
          <a:p>
            <a:pPr indent="-317500" lvl="0" marL="457200" rtl="0">
              <a:spcBef>
                <a:spcPts val="0"/>
              </a:spcBef>
              <a:spcAft>
                <a:spcPts val="0"/>
              </a:spcAft>
              <a:buSzPts val="1400"/>
              <a:buChar char="●"/>
            </a:pPr>
            <a:r>
              <a:rPr b="1" lang="en" sz="1400"/>
              <a:t>C</a:t>
            </a:r>
            <a:r>
              <a:rPr lang="en" sz="1400"/>
              <a:t> denoted whether or not a tag is calculated versus measured (C means calculated, as is an optional argument)</a:t>
            </a:r>
            <a:endParaRPr sz="1400"/>
          </a:p>
          <a:p>
            <a:pPr indent="-317500" lvl="0" marL="457200" rtl="0">
              <a:spcBef>
                <a:spcPts val="0"/>
              </a:spcBef>
              <a:spcAft>
                <a:spcPts val="0"/>
              </a:spcAft>
              <a:buSzPts val="1400"/>
              <a:buChar char="●"/>
            </a:pPr>
            <a:r>
              <a:rPr b="1" lang="en" sz="1400"/>
              <a:t>TAGTYPE</a:t>
            </a:r>
            <a:r>
              <a:rPr lang="en" sz="1400"/>
              <a:t> refers to the type of measurement being recorded</a:t>
            </a:r>
            <a:endParaRPr sz="1400"/>
          </a:p>
          <a:p>
            <a:pPr indent="-317500" lvl="0" marL="457200" rtl="0">
              <a:spcBef>
                <a:spcPts val="0"/>
              </a:spcBef>
              <a:spcAft>
                <a:spcPts val="0"/>
              </a:spcAft>
              <a:buSzPts val="1400"/>
              <a:buChar char="●"/>
            </a:pPr>
            <a:r>
              <a:rPr b="1" lang="en" sz="1400"/>
              <a:t>COUNTER</a:t>
            </a:r>
            <a:r>
              <a:rPr lang="en" sz="1400"/>
              <a:t> is an incremental counter to differentiate tags with the same subsystem and tagtype. This data format will be referenced throughout this project.</a:t>
            </a:r>
            <a:br>
              <a:rPr lang="en" sz="1400"/>
            </a:br>
            <a:endParaRPr sz="1400"/>
          </a:p>
          <a:p>
            <a:pPr indent="0" lvl="0" marL="0" rt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EXPLORATION</a:t>
            </a:r>
            <a:endParaRPr/>
          </a:p>
        </p:txBody>
      </p:sp>
      <p:sp>
        <p:nvSpPr>
          <p:cNvPr id="130" name="Shape 130"/>
          <p:cNvSpPr txBox="1"/>
          <p:nvPr>
            <p:ph idx="1" type="body"/>
          </p:nvPr>
        </p:nvSpPr>
        <p:spPr>
          <a:xfrm>
            <a:off x="311700" y="1468825"/>
            <a:ext cx="4572000" cy="466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Data Quality and Cleaning</a:t>
            </a:r>
            <a:endParaRPr/>
          </a:p>
          <a:p>
            <a:pPr indent="0" lvl="0" marL="0" rtl="0">
              <a:spcBef>
                <a:spcPts val="1600"/>
              </a:spcBef>
              <a:spcAft>
                <a:spcPts val="1600"/>
              </a:spcAft>
              <a:buNone/>
            </a:pPr>
            <a:r>
              <a:t/>
            </a:r>
            <a:endParaRPr/>
          </a:p>
        </p:txBody>
      </p:sp>
      <p:graphicFrame>
        <p:nvGraphicFramePr>
          <p:cNvPr id="131" name="Shape 131"/>
          <p:cNvGraphicFramePr/>
          <p:nvPr/>
        </p:nvGraphicFramePr>
        <p:xfrm>
          <a:off x="584475" y="2425340"/>
          <a:ext cx="3000000" cy="3000000"/>
        </p:xfrm>
        <a:graphic>
          <a:graphicData uri="http://schemas.openxmlformats.org/drawingml/2006/table">
            <a:tbl>
              <a:tblPr>
                <a:noFill/>
                <a:tableStyleId>{8C4AA3BB-65C7-45D9-9B03-D31F0238E1C0}</a:tableStyleId>
              </a:tblPr>
              <a:tblGrid>
                <a:gridCol w="1354675"/>
                <a:gridCol w="903125"/>
                <a:gridCol w="874875"/>
              </a:tblGrid>
              <a:tr h="400625">
                <a:tc>
                  <a:txBody>
                    <a:bodyPr>
                      <a:noAutofit/>
                    </a:bodyPr>
                    <a:lstStyle/>
                    <a:p>
                      <a:pPr indent="0" lvl="0" marL="0">
                        <a:spcBef>
                          <a:spcPts val="0"/>
                        </a:spcBef>
                        <a:spcAft>
                          <a:spcPts val="0"/>
                        </a:spcAft>
                        <a:buNone/>
                      </a:pPr>
                      <a:r>
                        <a:t/>
                      </a:r>
                      <a:endParaRPr/>
                    </a:p>
                  </a:txBody>
                  <a:tcPr marT="91425" marB="91425" marR="91425" marL="91425">
                    <a:lnL cap="flat" cmpd="sng" w="19050">
                      <a:solidFill>
                        <a:srgbClr val="434343"/>
                      </a:solidFill>
                      <a:prstDash val="solid"/>
                      <a:round/>
                      <a:headEnd len="med" w="med" type="none"/>
                      <a:tailEnd len="med" w="med" type="none"/>
                    </a:lnL>
                    <a:lnR cap="flat" cmpd="sng" w="19050">
                      <a:solidFill>
                        <a:srgbClr val="434343"/>
                      </a:solidFill>
                      <a:prstDash val="solid"/>
                      <a:round/>
                      <a:headEnd len="med" w="med" type="none"/>
                      <a:tailEnd len="med" w="med" type="none"/>
                    </a:lnR>
                    <a:lnT cap="flat" cmpd="sng" w="19050">
                      <a:solidFill>
                        <a:srgbClr val="434343"/>
                      </a:solidFill>
                      <a:prstDash val="solid"/>
                      <a:round/>
                      <a:headEnd len="med" w="med" type="none"/>
                      <a:tailEnd len="med" w="med" type="none"/>
                    </a:lnT>
                    <a:lnB cap="flat" cmpd="sng" w="19050">
                      <a:solidFill>
                        <a:srgbClr val="434343"/>
                      </a:solidFill>
                      <a:prstDash val="solid"/>
                      <a:round/>
                      <a:headEnd len="med" w="med" type="none"/>
                      <a:tailEnd len="med" w="med" type="none"/>
                    </a:lnB>
                  </a:tcPr>
                </a:tc>
                <a:tc>
                  <a:txBody>
                    <a:bodyPr>
                      <a:noAutofit/>
                    </a:bodyPr>
                    <a:lstStyle/>
                    <a:p>
                      <a:pPr indent="0" lvl="0" marL="0">
                        <a:spcBef>
                          <a:spcPts val="0"/>
                        </a:spcBef>
                        <a:spcAft>
                          <a:spcPts val="0"/>
                        </a:spcAft>
                        <a:buNone/>
                      </a:pPr>
                      <a:r>
                        <a:rPr lang="en"/>
                        <a:t>Model1</a:t>
                      </a:r>
                      <a:endParaRPr/>
                    </a:p>
                  </a:txBody>
                  <a:tcPr marT="91425" marB="91425" marR="91425" marL="91425">
                    <a:lnL cap="flat" cmpd="sng" w="19050">
                      <a:solidFill>
                        <a:srgbClr val="434343"/>
                      </a:solidFill>
                      <a:prstDash val="solid"/>
                      <a:round/>
                      <a:headEnd len="med" w="med" type="none"/>
                      <a:tailEnd len="med" w="med" type="none"/>
                    </a:lnL>
                    <a:lnR cap="flat" cmpd="sng" w="19050">
                      <a:solidFill>
                        <a:srgbClr val="434343"/>
                      </a:solidFill>
                      <a:prstDash val="solid"/>
                      <a:round/>
                      <a:headEnd len="med" w="med" type="none"/>
                      <a:tailEnd len="med" w="med" type="none"/>
                    </a:lnR>
                    <a:lnT cap="flat" cmpd="sng" w="19050">
                      <a:solidFill>
                        <a:srgbClr val="434343"/>
                      </a:solidFill>
                      <a:prstDash val="solid"/>
                      <a:round/>
                      <a:headEnd len="med" w="med" type="none"/>
                      <a:tailEnd len="med" w="med" type="none"/>
                    </a:lnT>
                    <a:lnB cap="flat" cmpd="sng" w="19050">
                      <a:solidFill>
                        <a:srgbClr val="434343"/>
                      </a:solidFill>
                      <a:prstDash val="solid"/>
                      <a:round/>
                      <a:headEnd len="med" w="med" type="none"/>
                      <a:tailEnd len="med" w="med" type="none"/>
                    </a:lnB>
                  </a:tcPr>
                </a:tc>
                <a:tc>
                  <a:txBody>
                    <a:bodyPr>
                      <a:noAutofit/>
                    </a:bodyPr>
                    <a:lstStyle/>
                    <a:p>
                      <a:pPr indent="0" lvl="0" marL="0">
                        <a:spcBef>
                          <a:spcPts val="0"/>
                        </a:spcBef>
                        <a:spcAft>
                          <a:spcPts val="0"/>
                        </a:spcAft>
                        <a:buNone/>
                      </a:pPr>
                      <a:r>
                        <a:rPr lang="en"/>
                        <a:t>Model2</a:t>
                      </a:r>
                      <a:endParaRPr/>
                    </a:p>
                  </a:txBody>
                  <a:tcPr marT="91425" marB="91425" marR="91425" marL="91425">
                    <a:lnL cap="flat" cmpd="sng" w="19050">
                      <a:solidFill>
                        <a:srgbClr val="434343"/>
                      </a:solidFill>
                      <a:prstDash val="solid"/>
                      <a:round/>
                      <a:headEnd len="med" w="med" type="none"/>
                      <a:tailEnd len="med" w="med" type="none"/>
                    </a:lnL>
                    <a:lnR cap="flat" cmpd="sng" w="19050">
                      <a:solidFill>
                        <a:srgbClr val="434343"/>
                      </a:solidFill>
                      <a:prstDash val="solid"/>
                      <a:round/>
                      <a:headEnd len="med" w="med" type="none"/>
                      <a:tailEnd len="med" w="med" type="none"/>
                    </a:lnR>
                    <a:lnT cap="flat" cmpd="sng" w="19050">
                      <a:solidFill>
                        <a:srgbClr val="434343"/>
                      </a:solidFill>
                      <a:prstDash val="solid"/>
                      <a:round/>
                      <a:headEnd len="med" w="med" type="none"/>
                      <a:tailEnd len="med" w="med" type="none"/>
                    </a:lnT>
                    <a:lnB cap="flat" cmpd="sng" w="19050">
                      <a:solidFill>
                        <a:srgbClr val="434343"/>
                      </a:solidFill>
                      <a:prstDash val="solid"/>
                      <a:round/>
                      <a:headEnd len="med" w="med" type="none"/>
                      <a:tailEnd len="med" w="med" type="none"/>
                    </a:lnB>
                  </a:tcPr>
                </a:tc>
              </a:tr>
              <a:tr h="400625">
                <a:tc>
                  <a:txBody>
                    <a:bodyPr>
                      <a:noAutofit/>
                    </a:bodyPr>
                    <a:lstStyle/>
                    <a:p>
                      <a:pPr indent="0" lvl="0" marL="0">
                        <a:spcBef>
                          <a:spcPts val="0"/>
                        </a:spcBef>
                        <a:spcAft>
                          <a:spcPts val="0"/>
                        </a:spcAft>
                        <a:buNone/>
                      </a:pPr>
                      <a:r>
                        <a:rPr lang="en"/>
                        <a:t># records</a:t>
                      </a:r>
                      <a:endParaRPr/>
                    </a:p>
                  </a:txBody>
                  <a:tcPr marT="91425" marB="91425" marR="91425" marL="91425">
                    <a:lnL cap="flat" cmpd="sng" w="19050">
                      <a:solidFill>
                        <a:srgbClr val="434343"/>
                      </a:solidFill>
                      <a:prstDash val="solid"/>
                      <a:round/>
                      <a:headEnd len="med" w="med" type="none"/>
                      <a:tailEnd len="med" w="med" type="none"/>
                    </a:lnL>
                    <a:lnR cap="flat" cmpd="sng" w="19050">
                      <a:solidFill>
                        <a:srgbClr val="434343"/>
                      </a:solidFill>
                      <a:prstDash val="solid"/>
                      <a:round/>
                      <a:headEnd len="med" w="med" type="none"/>
                      <a:tailEnd len="med" w="med" type="none"/>
                    </a:lnR>
                    <a:lnT cap="flat" cmpd="sng" w="19050">
                      <a:solidFill>
                        <a:srgbClr val="434343"/>
                      </a:solidFill>
                      <a:prstDash val="solid"/>
                      <a:round/>
                      <a:headEnd len="med" w="med" type="none"/>
                      <a:tailEnd len="med" w="med" type="none"/>
                    </a:lnT>
                    <a:lnB cap="flat" cmpd="sng" w="19050">
                      <a:solidFill>
                        <a:srgbClr val="434343"/>
                      </a:solidFill>
                      <a:prstDash val="solid"/>
                      <a:round/>
                      <a:headEnd len="med" w="med" type="none"/>
                      <a:tailEnd len="med" w="med" type="none"/>
                    </a:lnB>
                  </a:tcPr>
                </a:tc>
                <a:tc>
                  <a:txBody>
                    <a:bodyPr>
                      <a:noAutofit/>
                    </a:bodyPr>
                    <a:lstStyle/>
                    <a:p>
                      <a:pPr indent="0" lvl="0" marL="0">
                        <a:spcBef>
                          <a:spcPts val="0"/>
                        </a:spcBef>
                        <a:spcAft>
                          <a:spcPts val="0"/>
                        </a:spcAft>
                        <a:buNone/>
                      </a:pPr>
                      <a:r>
                        <a:rPr lang="en"/>
                        <a:t>163544</a:t>
                      </a:r>
                      <a:endParaRPr/>
                    </a:p>
                  </a:txBody>
                  <a:tcPr marT="91425" marB="91425" marR="91425" marL="91425">
                    <a:lnL cap="flat" cmpd="sng" w="19050">
                      <a:solidFill>
                        <a:srgbClr val="434343"/>
                      </a:solidFill>
                      <a:prstDash val="solid"/>
                      <a:round/>
                      <a:headEnd len="med" w="med" type="none"/>
                      <a:tailEnd len="med" w="med" type="none"/>
                    </a:lnL>
                    <a:lnR cap="flat" cmpd="sng" w="19050">
                      <a:solidFill>
                        <a:srgbClr val="434343"/>
                      </a:solidFill>
                      <a:prstDash val="solid"/>
                      <a:round/>
                      <a:headEnd len="med" w="med" type="none"/>
                      <a:tailEnd len="med" w="med" type="none"/>
                    </a:lnR>
                    <a:lnT cap="flat" cmpd="sng" w="19050">
                      <a:solidFill>
                        <a:srgbClr val="434343"/>
                      </a:solidFill>
                      <a:prstDash val="solid"/>
                      <a:round/>
                      <a:headEnd len="med" w="med" type="none"/>
                      <a:tailEnd len="med" w="med" type="none"/>
                    </a:lnT>
                    <a:lnB cap="flat" cmpd="sng" w="19050">
                      <a:solidFill>
                        <a:srgbClr val="434343"/>
                      </a:solidFill>
                      <a:prstDash val="solid"/>
                      <a:round/>
                      <a:headEnd len="med" w="med" type="none"/>
                      <a:tailEnd len="med" w="med" type="none"/>
                    </a:lnB>
                  </a:tcPr>
                </a:tc>
                <a:tc>
                  <a:txBody>
                    <a:bodyPr>
                      <a:noAutofit/>
                    </a:bodyPr>
                    <a:lstStyle/>
                    <a:p>
                      <a:pPr indent="0" lvl="0" marL="0">
                        <a:spcBef>
                          <a:spcPts val="0"/>
                        </a:spcBef>
                        <a:spcAft>
                          <a:spcPts val="0"/>
                        </a:spcAft>
                        <a:buNone/>
                      </a:pPr>
                      <a:r>
                        <a:rPr lang="en"/>
                        <a:t>257732</a:t>
                      </a:r>
                      <a:endParaRPr/>
                    </a:p>
                  </a:txBody>
                  <a:tcPr marT="91425" marB="91425" marR="91425" marL="91425">
                    <a:lnL cap="flat" cmpd="sng" w="19050">
                      <a:solidFill>
                        <a:srgbClr val="434343"/>
                      </a:solidFill>
                      <a:prstDash val="solid"/>
                      <a:round/>
                      <a:headEnd len="med" w="med" type="none"/>
                      <a:tailEnd len="med" w="med" type="none"/>
                    </a:lnL>
                    <a:lnR cap="flat" cmpd="sng" w="19050">
                      <a:solidFill>
                        <a:srgbClr val="434343"/>
                      </a:solidFill>
                      <a:prstDash val="solid"/>
                      <a:round/>
                      <a:headEnd len="med" w="med" type="none"/>
                      <a:tailEnd len="med" w="med" type="none"/>
                    </a:lnR>
                    <a:lnT cap="flat" cmpd="sng" w="19050">
                      <a:solidFill>
                        <a:srgbClr val="434343"/>
                      </a:solidFill>
                      <a:prstDash val="solid"/>
                      <a:round/>
                      <a:headEnd len="med" w="med" type="none"/>
                      <a:tailEnd len="med" w="med" type="none"/>
                    </a:lnT>
                    <a:lnB cap="flat" cmpd="sng" w="19050">
                      <a:solidFill>
                        <a:srgbClr val="434343"/>
                      </a:solidFill>
                      <a:prstDash val="solid"/>
                      <a:round/>
                      <a:headEnd len="med" w="med" type="none"/>
                      <a:tailEnd len="med" w="med" type="none"/>
                    </a:lnB>
                  </a:tcPr>
                </a:tc>
              </a:tr>
              <a:tr h="400625">
                <a:tc>
                  <a:txBody>
                    <a:bodyPr>
                      <a:noAutofit/>
                    </a:bodyPr>
                    <a:lstStyle/>
                    <a:p>
                      <a:pPr indent="0" lvl="0" marL="0">
                        <a:spcBef>
                          <a:spcPts val="0"/>
                        </a:spcBef>
                        <a:spcAft>
                          <a:spcPts val="0"/>
                        </a:spcAft>
                        <a:buNone/>
                      </a:pPr>
                      <a:r>
                        <a:rPr lang="en"/>
                        <a:t># tags</a:t>
                      </a:r>
                      <a:endParaRPr/>
                    </a:p>
                  </a:txBody>
                  <a:tcPr marT="91425" marB="91425" marR="91425" marL="91425">
                    <a:lnL cap="flat" cmpd="sng" w="19050">
                      <a:solidFill>
                        <a:srgbClr val="434343"/>
                      </a:solidFill>
                      <a:prstDash val="solid"/>
                      <a:round/>
                      <a:headEnd len="med" w="med" type="none"/>
                      <a:tailEnd len="med" w="med" type="none"/>
                    </a:lnL>
                    <a:lnR cap="flat" cmpd="sng" w="19050">
                      <a:solidFill>
                        <a:srgbClr val="434343"/>
                      </a:solidFill>
                      <a:prstDash val="solid"/>
                      <a:round/>
                      <a:headEnd len="med" w="med" type="none"/>
                      <a:tailEnd len="med" w="med" type="none"/>
                    </a:lnR>
                    <a:lnT cap="flat" cmpd="sng" w="19050">
                      <a:solidFill>
                        <a:srgbClr val="434343"/>
                      </a:solidFill>
                      <a:prstDash val="solid"/>
                      <a:round/>
                      <a:headEnd len="med" w="med" type="none"/>
                      <a:tailEnd len="med" w="med" type="none"/>
                    </a:lnT>
                    <a:lnB cap="flat" cmpd="sng" w="19050">
                      <a:solidFill>
                        <a:srgbClr val="434343"/>
                      </a:solidFill>
                      <a:prstDash val="solid"/>
                      <a:round/>
                      <a:headEnd len="med" w="med" type="none"/>
                      <a:tailEnd len="med" w="med" type="none"/>
                    </a:lnB>
                  </a:tcPr>
                </a:tc>
                <a:tc>
                  <a:txBody>
                    <a:bodyPr>
                      <a:noAutofit/>
                    </a:bodyPr>
                    <a:lstStyle/>
                    <a:p>
                      <a:pPr indent="0" lvl="0" marL="0">
                        <a:spcBef>
                          <a:spcPts val="0"/>
                        </a:spcBef>
                        <a:spcAft>
                          <a:spcPts val="0"/>
                        </a:spcAft>
                        <a:buNone/>
                      </a:pPr>
                      <a:r>
                        <a:rPr lang="en"/>
                        <a:t>145</a:t>
                      </a:r>
                      <a:endParaRPr/>
                    </a:p>
                  </a:txBody>
                  <a:tcPr marT="91425" marB="91425" marR="91425" marL="91425">
                    <a:lnL cap="flat" cmpd="sng" w="19050">
                      <a:solidFill>
                        <a:srgbClr val="434343"/>
                      </a:solidFill>
                      <a:prstDash val="solid"/>
                      <a:round/>
                      <a:headEnd len="med" w="med" type="none"/>
                      <a:tailEnd len="med" w="med" type="none"/>
                    </a:lnL>
                    <a:lnR cap="flat" cmpd="sng" w="19050">
                      <a:solidFill>
                        <a:srgbClr val="434343"/>
                      </a:solidFill>
                      <a:prstDash val="solid"/>
                      <a:round/>
                      <a:headEnd len="med" w="med" type="none"/>
                      <a:tailEnd len="med" w="med" type="none"/>
                    </a:lnR>
                    <a:lnT cap="flat" cmpd="sng" w="19050">
                      <a:solidFill>
                        <a:srgbClr val="434343"/>
                      </a:solidFill>
                      <a:prstDash val="solid"/>
                      <a:round/>
                      <a:headEnd len="med" w="med" type="none"/>
                      <a:tailEnd len="med" w="med" type="none"/>
                    </a:lnT>
                    <a:lnB cap="flat" cmpd="sng" w="19050">
                      <a:solidFill>
                        <a:srgbClr val="434343"/>
                      </a:solidFill>
                      <a:prstDash val="solid"/>
                      <a:round/>
                      <a:headEnd len="med" w="med" type="none"/>
                      <a:tailEnd len="med" w="med" type="none"/>
                    </a:lnB>
                  </a:tcPr>
                </a:tc>
                <a:tc>
                  <a:txBody>
                    <a:bodyPr>
                      <a:noAutofit/>
                    </a:bodyPr>
                    <a:lstStyle/>
                    <a:p>
                      <a:pPr indent="0" lvl="0" marL="0">
                        <a:spcBef>
                          <a:spcPts val="0"/>
                        </a:spcBef>
                        <a:spcAft>
                          <a:spcPts val="0"/>
                        </a:spcAft>
                        <a:buNone/>
                      </a:pPr>
                      <a:r>
                        <a:rPr lang="en"/>
                        <a:t>77</a:t>
                      </a:r>
                      <a:endParaRPr/>
                    </a:p>
                  </a:txBody>
                  <a:tcPr marT="91425" marB="91425" marR="91425" marL="91425">
                    <a:lnL cap="flat" cmpd="sng" w="19050">
                      <a:solidFill>
                        <a:srgbClr val="434343"/>
                      </a:solidFill>
                      <a:prstDash val="solid"/>
                      <a:round/>
                      <a:headEnd len="med" w="med" type="none"/>
                      <a:tailEnd len="med" w="med" type="none"/>
                    </a:lnL>
                    <a:lnR cap="flat" cmpd="sng" w="19050">
                      <a:solidFill>
                        <a:srgbClr val="434343"/>
                      </a:solidFill>
                      <a:prstDash val="solid"/>
                      <a:round/>
                      <a:headEnd len="med" w="med" type="none"/>
                      <a:tailEnd len="med" w="med" type="none"/>
                    </a:lnR>
                    <a:lnT cap="flat" cmpd="sng" w="19050">
                      <a:solidFill>
                        <a:srgbClr val="434343"/>
                      </a:solidFill>
                      <a:prstDash val="solid"/>
                      <a:round/>
                      <a:headEnd len="med" w="med" type="none"/>
                      <a:tailEnd len="med" w="med" type="none"/>
                    </a:lnT>
                    <a:lnB cap="flat" cmpd="sng" w="19050">
                      <a:solidFill>
                        <a:srgbClr val="434343"/>
                      </a:solidFill>
                      <a:prstDash val="solid"/>
                      <a:round/>
                      <a:headEnd len="med" w="med" type="none"/>
                      <a:tailEnd len="med" w="med" type="none"/>
                    </a:lnB>
                  </a:tcPr>
                </a:tc>
              </a:tr>
              <a:tr h="400625">
                <a:tc>
                  <a:txBody>
                    <a:bodyPr>
                      <a:noAutofit/>
                    </a:bodyPr>
                    <a:lstStyle/>
                    <a:p>
                      <a:pPr indent="0" lvl="0" marL="0">
                        <a:spcBef>
                          <a:spcPts val="0"/>
                        </a:spcBef>
                        <a:spcAft>
                          <a:spcPts val="0"/>
                        </a:spcAft>
                        <a:buNone/>
                      </a:pPr>
                      <a:r>
                        <a:rPr lang="en"/>
                        <a:t>% complete</a:t>
                      </a:r>
                      <a:endParaRPr/>
                    </a:p>
                  </a:txBody>
                  <a:tcPr marT="91425" marB="91425" marR="91425" marL="91425">
                    <a:lnL cap="flat" cmpd="sng" w="19050">
                      <a:solidFill>
                        <a:srgbClr val="434343"/>
                      </a:solidFill>
                      <a:prstDash val="solid"/>
                      <a:round/>
                      <a:headEnd len="med" w="med" type="none"/>
                      <a:tailEnd len="med" w="med" type="none"/>
                    </a:lnL>
                    <a:lnR cap="flat" cmpd="sng" w="19050">
                      <a:solidFill>
                        <a:srgbClr val="434343"/>
                      </a:solidFill>
                      <a:prstDash val="solid"/>
                      <a:round/>
                      <a:headEnd len="med" w="med" type="none"/>
                      <a:tailEnd len="med" w="med" type="none"/>
                    </a:lnR>
                    <a:lnT cap="flat" cmpd="sng" w="19050">
                      <a:solidFill>
                        <a:srgbClr val="434343"/>
                      </a:solidFill>
                      <a:prstDash val="solid"/>
                      <a:round/>
                      <a:headEnd len="med" w="med" type="none"/>
                      <a:tailEnd len="med" w="med" type="none"/>
                    </a:lnT>
                    <a:lnB cap="flat" cmpd="sng" w="19050">
                      <a:solidFill>
                        <a:srgbClr val="434343"/>
                      </a:solidFill>
                      <a:prstDash val="solid"/>
                      <a:round/>
                      <a:headEnd len="med" w="med" type="none"/>
                      <a:tailEnd len="med" w="med" type="none"/>
                    </a:lnB>
                  </a:tcPr>
                </a:tc>
                <a:tc>
                  <a:txBody>
                    <a:bodyPr>
                      <a:noAutofit/>
                    </a:bodyPr>
                    <a:lstStyle/>
                    <a:p>
                      <a:pPr indent="0" lvl="0" marL="0">
                        <a:spcBef>
                          <a:spcPts val="0"/>
                        </a:spcBef>
                        <a:spcAft>
                          <a:spcPts val="0"/>
                        </a:spcAft>
                        <a:buNone/>
                      </a:pPr>
                      <a:r>
                        <a:rPr lang="en"/>
                        <a:t>46.5%</a:t>
                      </a:r>
                      <a:endParaRPr/>
                    </a:p>
                  </a:txBody>
                  <a:tcPr marT="91425" marB="91425" marR="91425" marL="91425">
                    <a:lnL cap="flat" cmpd="sng" w="19050">
                      <a:solidFill>
                        <a:srgbClr val="434343"/>
                      </a:solidFill>
                      <a:prstDash val="solid"/>
                      <a:round/>
                      <a:headEnd len="med" w="med" type="none"/>
                      <a:tailEnd len="med" w="med" type="none"/>
                    </a:lnL>
                    <a:lnR cap="flat" cmpd="sng" w="19050">
                      <a:solidFill>
                        <a:srgbClr val="434343"/>
                      </a:solidFill>
                      <a:prstDash val="solid"/>
                      <a:round/>
                      <a:headEnd len="med" w="med" type="none"/>
                      <a:tailEnd len="med" w="med" type="none"/>
                    </a:lnR>
                    <a:lnT cap="flat" cmpd="sng" w="19050">
                      <a:solidFill>
                        <a:srgbClr val="434343"/>
                      </a:solidFill>
                      <a:prstDash val="solid"/>
                      <a:round/>
                      <a:headEnd len="med" w="med" type="none"/>
                      <a:tailEnd len="med" w="med" type="none"/>
                    </a:lnT>
                    <a:lnB cap="flat" cmpd="sng" w="19050">
                      <a:solidFill>
                        <a:srgbClr val="434343"/>
                      </a:solidFill>
                      <a:prstDash val="solid"/>
                      <a:round/>
                      <a:headEnd len="med" w="med" type="none"/>
                      <a:tailEnd len="med" w="med" type="none"/>
                    </a:lnB>
                  </a:tcPr>
                </a:tc>
                <a:tc>
                  <a:txBody>
                    <a:bodyPr>
                      <a:noAutofit/>
                    </a:bodyPr>
                    <a:lstStyle/>
                    <a:p>
                      <a:pPr indent="0" lvl="0" marL="0">
                        <a:spcBef>
                          <a:spcPts val="0"/>
                        </a:spcBef>
                        <a:spcAft>
                          <a:spcPts val="0"/>
                        </a:spcAft>
                        <a:buNone/>
                      </a:pPr>
                      <a:r>
                        <a:rPr lang="en"/>
                        <a:t>64.6%</a:t>
                      </a:r>
                      <a:endParaRPr/>
                    </a:p>
                  </a:txBody>
                  <a:tcPr marT="91425" marB="91425" marR="91425" marL="91425">
                    <a:lnL cap="flat" cmpd="sng" w="19050">
                      <a:solidFill>
                        <a:srgbClr val="434343"/>
                      </a:solidFill>
                      <a:prstDash val="solid"/>
                      <a:round/>
                      <a:headEnd len="med" w="med" type="none"/>
                      <a:tailEnd len="med" w="med" type="none"/>
                    </a:lnL>
                    <a:lnR cap="flat" cmpd="sng" w="19050">
                      <a:solidFill>
                        <a:srgbClr val="434343"/>
                      </a:solidFill>
                      <a:prstDash val="solid"/>
                      <a:round/>
                      <a:headEnd len="med" w="med" type="none"/>
                      <a:tailEnd len="med" w="med" type="none"/>
                    </a:lnR>
                    <a:lnT cap="flat" cmpd="sng" w="19050">
                      <a:solidFill>
                        <a:srgbClr val="434343"/>
                      </a:solidFill>
                      <a:prstDash val="solid"/>
                      <a:round/>
                      <a:headEnd len="med" w="med" type="none"/>
                      <a:tailEnd len="med" w="med" type="none"/>
                    </a:lnT>
                    <a:lnB cap="flat" cmpd="sng" w="19050">
                      <a:solidFill>
                        <a:srgbClr val="434343"/>
                      </a:solidFill>
                      <a:prstDash val="solid"/>
                      <a:round/>
                      <a:headEnd len="med" w="med" type="none"/>
                      <a:tailEnd len="med" w="med" type="none"/>
                    </a:lnB>
                  </a:tcPr>
                </a:tc>
              </a:tr>
            </a:tbl>
          </a:graphicData>
        </a:graphic>
      </p:graphicFrame>
      <p:pic>
        <p:nvPicPr>
          <p:cNvPr id="132" name="Shape 132"/>
          <p:cNvPicPr preferRelativeResize="0"/>
          <p:nvPr/>
        </p:nvPicPr>
        <p:blipFill>
          <a:blip r:embed="rId3">
            <a:alphaModFix/>
          </a:blip>
          <a:stretch>
            <a:fillRect/>
          </a:stretch>
        </p:blipFill>
        <p:spPr>
          <a:xfrm>
            <a:off x="4883700" y="1063663"/>
            <a:ext cx="3955500" cy="3244079"/>
          </a:xfrm>
          <a:prstGeom prst="rect">
            <a:avLst/>
          </a:prstGeom>
          <a:noFill/>
          <a:ln>
            <a:noFill/>
          </a:ln>
        </p:spPr>
      </p:pic>
      <p:sp>
        <p:nvSpPr>
          <p:cNvPr id="133" name="Shape 133"/>
          <p:cNvSpPr txBox="1"/>
          <p:nvPr/>
        </p:nvSpPr>
        <p:spPr>
          <a:xfrm>
            <a:off x="4883700" y="4244250"/>
            <a:ext cx="3955500" cy="85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 feature plot of SUM_ENG_ST (engine starts) is shown from model1. Each line represents a distinct package in the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EXPLORATION</a:t>
            </a:r>
            <a:endParaRPr/>
          </a:p>
        </p:txBody>
      </p:sp>
      <p:sp>
        <p:nvSpPr>
          <p:cNvPr id="139" name="Shape 139"/>
          <p:cNvSpPr txBox="1"/>
          <p:nvPr>
            <p:ph idx="1" type="body"/>
          </p:nvPr>
        </p:nvSpPr>
        <p:spPr>
          <a:xfrm>
            <a:off x="311700" y="1468825"/>
            <a:ext cx="4572000" cy="262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Feature Correlations</a:t>
            </a:r>
            <a:endParaRPr b="1"/>
          </a:p>
          <a:p>
            <a:pPr indent="0" lvl="0" marL="0" rtl="0">
              <a:spcBef>
                <a:spcPts val="1600"/>
              </a:spcBef>
              <a:spcAft>
                <a:spcPts val="0"/>
              </a:spcAft>
              <a:buNone/>
            </a:pPr>
            <a:r>
              <a:rPr lang="en" sz="1400">
                <a:solidFill>
                  <a:srgbClr val="000000"/>
                </a:solidFill>
                <a:latin typeface="Arial"/>
                <a:ea typeface="Arial"/>
                <a:cs typeface="Arial"/>
                <a:sym typeface="Arial"/>
              </a:rPr>
              <a:t>Top 10 correlating pairs were mostly comprised of temperature tags, which is expected considered the temperatures should rise simultaneously</a:t>
            </a:r>
            <a:endParaRPr sz="1400">
              <a:latin typeface="Arial"/>
              <a:ea typeface="Arial"/>
              <a:cs typeface="Arial"/>
              <a:sym typeface="Arial"/>
            </a:endParaRPr>
          </a:p>
          <a:p>
            <a:pPr indent="0" lvl="0" marL="0" rtl="0">
              <a:spcBef>
                <a:spcPts val="0"/>
              </a:spcBef>
              <a:spcAft>
                <a:spcPts val="1600"/>
              </a:spcAft>
              <a:buNone/>
            </a:pPr>
            <a:r>
              <a:t/>
            </a:r>
            <a:endParaRPr/>
          </a:p>
        </p:txBody>
      </p:sp>
      <p:sp>
        <p:nvSpPr>
          <p:cNvPr id="140" name="Shape 140"/>
          <p:cNvSpPr txBox="1"/>
          <p:nvPr/>
        </p:nvSpPr>
        <p:spPr>
          <a:xfrm>
            <a:off x="4883700" y="4636925"/>
            <a:ext cx="3955500" cy="35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Correlation Heatmap Generated for Model1.</a:t>
            </a:r>
            <a:endParaRPr/>
          </a:p>
        </p:txBody>
      </p:sp>
      <p:pic>
        <p:nvPicPr>
          <p:cNvPr id="141" name="Shape 141"/>
          <p:cNvPicPr preferRelativeResize="0"/>
          <p:nvPr/>
        </p:nvPicPr>
        <p:blipFill>
          <a:blip r:embed="rId3">
            <a:alphaModFix/>
          </a:blip>
          <a:stretch>
            <a:fillRect/>
          </a:stretch>
        </p:blipFill>
        <p:spPr>
          <a:xfrm>
            <a:off x="4946335" y="1138250"/>
            <a:ext cx="3336765" cy="3466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EXPLORATION</a:t>
            </a:r>
            <a:endParaRPr/>
          </a:p>
        </p:txBody>
      </p:sp>
      <p:sp>
        <p:nvSpPr>
          <p:cNvPr id="147" name="Shape 147"/>
          <p:cNvSpPr txBox="1"/>
          <p:nvPr>
            <p:ph idx="1" type="body"/>
          </p:nvPr>
        </p:nvSpPr>
        <p:spPr>
          <a:xfrm>
            <a:off x="311700" y="1468825"/>
            <a:ext cx="4572000" cy="262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Initial PCA Results</a:t>
            </a:r>
            <a:endParaRPr b="1"/>
          </a:p>
          <a:p>
            <a:pPr indent="-317500" lvl="0" marL="457200" rtl="0">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Null data was dropped </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Are PCA results an artifact of the normalization completed when moving the data off of the Solar network (all the tags were normalized to be between 0 and 1 (excluding outliers), with the exception of one tag (engine starts))</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PCA will be recomputed</a:t>
            </a:r>
            <a:endParaRPr/>
          </a:p>
        </p:txBody>
      </p:sp>
      <p:sp>
        <p:nvSpPr>
          <p:cNvPr id="148" name="Shape 148"/>
          <p:cNvSpPr txBox="1"/>
          <p:nvPr/>
        </p:nvSpPr>
        <p:spPr>
          <a:xfrm>
            <a:off x="4805750" y="4533025"/>
            <a:ext cx="3955500" cy="35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PCA Results for Model1. The first eigenvector explains a majority of the variance.</a:t>
            </a:r>
            <a:br>
              <a:rPr lang="en"/>
            </a:br>
            <a:endParaRPr/>
          </a:p>
        </p:txBody>
      </p:sp>
      <p:pic>
        <p:nvPicPr>
          <p:cNvPr id="149" name="Shape 149"/>
          <p:cNvPicPr preferRelativeResize="0"/>
          <p:nvPr/>
        </p:nvPicPr>
        <p:blipFill>
          <a:blip r:embed="rId3">
            <a:alphaModFix/>
          </a:blip>
          <a:stretch>
            <a:fillRect/>
          </a:stretch>
        </p:blipFill>
        <p:spPr>
          <a:xfrm>
            <a:off x="4883700" y="1106000"/>
            <a:ext cx="3623850" cy="335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THE INFRASTRUCTURE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132750"/>
            <a:ext cx="8520600" cy="81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PIPELINE</a:t>
            </a:r>
            <a:endParaRPr/>
          </a:p>
        </p:txBody>
      </p:sp>
      <p:pic>
        <p:nvPicPr>
          <p:cNvPr id="160" name="Shape 160"/>
          <p:cNvPicPr preferRelativeResize="0"/>
          <p:nvPr/>
        </p:nvPicPr>
        <p:blipFill>
          <a:blip r:embed="rId3">
            <a:alphaModFix/>
          </a:blip>
          <a:stretch>
            <a:fillRect/>
          </a:stretch>
        </p:blipFill>
        <p:spPr>
          <a:xfrm>
            <a:off x="979125" y="951150"/>
            <a:ext cx="7351639" cy="4135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DATA ENVIRONMENT</a:t>
            </a:r>
            <a:endParaRPr/>
          </a:p>
        </p:txBody>
      </p:sp>
      <p:sp>
        <p:nvSpPr>
          <p:cNvPr id="166" name="Shape 16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Google Colaboratory for live notebook sharing</a:t>
            </a:r>
            <a:endParaRPr/>
          </a:p>
          <a:p>
            <a:pPr indent="-342900" lvl="0" marL="457200" rtl="0">
              <a:spcBef>
                <a:spcPts val="0"/>
              </a:spcBef>
              <a:spcAft>
                <a:spcPts val="0"/>
              </a:spcAft>
              <a:buSzPts val="1800"/>
              <a:buChar char="-"/>
            </a:pPr>
            <a:r>
              <a:rPr lang="en"/>
              <a:t>Drawback: Virtual Machine is reset after 90 idle minutes making it extremely difficult to work with flat files </a:t>
            </a:r>
            <a:endParaRPr/>
          </a:p>
          <a:p>
            <a:pPr indent="-342900" lvl="0" marL="457200" rtl="0">
              <a:spcBef>
                <a:spcPts val="0"/>
              </a:spcBef>
              <a:spcAft>
                <a:spcPts val="0"/>
              </a:spcAft>
              <a:buSzPts val="1800"/>
              <a:buChar char="-"/>
            </a:pPr>
            <a:r>
              <a:rPr lang="en"/>
              <a:t>Solution: Put data into PostgreSQL Database on AWS EC2 to allow for querying of data into notebook.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265500" y="1052575"/>
            <a:ext cx="4045200" cy="17892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THE TEAM</a:t>
            </a:r>
            <a:endParaRPr/>
          </a:p>
        </p:txBody>
      </p:sp>
      <p:sp>
        <p:nvSpPr>
          <p:cNvPr id="68" name="Shape 68"/>
          <p:cNvSpPr txBox="1"/>
          <p:nvPr>
            <p:ph idx="2" type="body"/>
          </p:nvPr>
        </p:nvSpPr>
        <p:spPr>
          <a:xfrm>
            <a:off x="4606900" y="677325"/>
            <a:ext cx="4463100" cy="3772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b="1" sz="1400"/>
          </a:p>
          <a:p>
            <a:pPr indent="0" lvl="0" marL="0" rtl="0" algn="ctr">
              <a:lnSpc>
                <a:spcPct val="100000"/>
              </a:lnSpc>
              <a:spcBef>
                <a:spcPts val="1600"/>
              </a:spcBef>
              <a:spcAft>
                <a:spcPts val="0"/>
              </a:spcAft>
              <a:buNone/>
            </a:pPr>
            <a:r>
              <a:t/>
            </a:r>
            <a:endParaRPr b="1" sz="1400"/>
          </a:p>
          <a:p>
            <a:pPr indent="0" lvl="0" marL="0" rtl="0" algn="ctr">
              <a:lnSpc>
                <a:spcPct val="100000"/>
              </a:lnSpc>
              <a:spcBef>
                <a:spcPts val="0"/>
              </a:spcBef>
              <a:spcAft>
                <a:spcPts val="0"/>
              </a:spcAft>
              <a:buNone/>
            </a:pPr>
            <a:r>
              <a:rPr b="1" lang="en" sz="1600"/>
              <a:t>MEMBERS</a:t>
            </a:r>
            <a:endParaRPr sz="1600"/>
          </a:p>
          <a:p>
            <a:pPr indent="0" lvl="0" marL="0" rtl="0" algn="ctr">
              <a:lnSpc>
                <a:spcPct val="100000"/>
              </a:lnSpc>
              <a:spcBef>
                <a:spcPts val="0"/>
              </a:spcBef>
              <a:spcAft>
                <a:spcPts val="0"/>
              </a:spcAft>
              <a:buNone/>
            </a:pPr>
            <a:r>
              <a:rPr b="1" lang="en" sz="1400"/>
              <a:t>Garrett Cheung </a:t>
            </a:r>
            <a:endParaRPr b="1" sz="1400"/>
          </a:p>
          <a:p>
            <a:pPr indent="0" lvl="0" marL="0" rtl="0" algn="ctr">
              <a:lnSpc>
                <a:spcPct val="100000"/>
              </a:lnSpc>
              <a:spcBef>
                <a:spcPts val="0"/>
              </a:spcBef>
              <a:spcAft>
                <a:spcPts val="0"/>
              </a:spcAft>
              <a:buNone/>
            </a:pPr>
            <a:r>
              <a:rPr lang="en" sz="1400"/>
              <a:t>Data Engineer</a:t>
            </a:r>
            <a:endParaRPr sz="1400"/>
          </a:p>
          <a:p>
            <a:pPr indent="0" lvl="0" marL="0" rtl="0" algn="ctr">
              <a:lnSpc>
                <a:spcPct val="100000"/>
              </a:lnSpc>
              <a:spcBef>
                <a:spcPts val="0"/>
              </a:spcBef>
              <a:spcAft>
                <a:spcPts val="0"/>
              </a:spcAft>
              <a:buNone/>
            </a:pPr>
            <a:r>
              <a:t/>
            </a:r>
            <a:endParaRPr sz="1400"/>
          </a:p>
          <a:p>
            <a:pPr indent="0" lvl="0" marL="0" rtl="0" algn="ctr">
              <a:lnSpc>
                <a:spcPct val="100000"/>
              </a:lnSpc>
              <a:spcBef>
                <a:spcPts val="0"/>
              </a:spcBef>
              <a:spcAft>
                <a:spcPts val="0"/>
              </a:spcAft>
              <a:buNone/>
            </a:pPr>
            <a:r>
              <a:rPr b="1" lang="en" sz="1400"/>
              <a:t>Michael Galarnyk</a:t>
            </a:r>
            <a:endParaRPr b="1" sz="1400"/>
          </a:p>
          <a:p>
            <a:pPr indent="0" lvl="0" marL="0" rtl="0" algn="ctr">
              <a:lnSpc>
                <a:spcPct val="100000"/>
              </a:lnSpc>
              <a:spcBef>
                <a:spcPts val="0"/>
              </a:spcBef>
              <a:spcAft>
                <a:spcPts val="0"/>
              </a:spcAft>
              <a:buNone/>
            </a:pPr>
            <a:r>
              <a:rPr lang="en" sz="1400"/>
              <a:t>Bookkeeper</a:t>
            </a:r>
            <a:endParaRPr sz="1400"/>
          </a:p>
          <a:p>
            <a:pPr indent="0" lvl="0" marL="0" rtl="0" algn="ctr">
              <a:lnSpc>
                <a:spcPct val="100000"/>
              </a:lnSpc>
              <a:spcBef>
                <a:spcPts val="0"/>
              </a:spcBef>
              <a:spcAft>
                <a:spcPts val="0"/>
              </a:spcAft>
              <a:buNone/>
            </a:pPr>
            <a:r>
              <a:t/>
            </a:r>
            <a:endParaRPr sz="1400"/>
          </a:p>
          <a:p>
            <a:pPr indent="0" lvl="0" marL="0" rtl="0" algn="ctr">
              <a:lnSpc>
                <a:spcPct val="100000"/>
              </a:lnSpc>
              <a:spcBef>
                <a:spcPts val="0"/>
              </a:spcBef>
              <a:spcAft>
                <a:spcPts val="0"/>
              </a:spcAft>
              <a:buNone/>
            </a:pPr>
            <a:r>
              <a:rPr b="1" lang="en" sz="1400"/>
              <a:t>Jared Goldsmith </a:t>
            </a:r>
            <a:endParaRPr b="1" sz="1400"/>
          </a:p>
          <a:p>
            <a:pPr indent="0" lvl="0" marL="0" rtl="0" algn="ctr">
              <a:lnSpc>
                <a:spcPct val="100000"/>
              </a:lnSpc>
              <a:spcBef>
                <a:spcPts val="0"/>
              </a:spcBef>
              <a:spcAft>
                <a:spcPts val="0"/>
              </a:spcAft>
              <a:buNone/>
            </a:pPr>
            <a:r>
              <a:rPr lang="en" sz="1400"/>
              <a:t>Record Keeper</a:t>
            </a:r>
            <a:endParaRPr sz="1400"/>
          </a:p>
          <a:p>
            <a:pPr indent="0" lvl="0" marL="0" rtl="0" algn="ctr">
              <a:lnSpc>
                <a:spcPct val="100000"/>
              </a:lnSpc>
              <a:spcBef>
                <a:spcPts val="0"/>
              </a:spcBef>
              <a:spcAft>
                <a:spcPts val="0"/>
              </a:spcAft>
              <a:buNone/>
            </a:pPr>
            <a:r>
              <a:t/>
            </a:r>
            <a:endParaRPr sz="1400"/>
          </a:p>
          <a:p>
            <a:pPr indent="0" lvl="0" marL="0" rtl="0" algn="ctr">
              <a:lnSpc>
                <a:spcPct val="100000"/>
              </a:lnSpc>
              <a:spcBef>
                <a:spcPts val="0"/>
              </a:spcBef>
              <a:spcAft>
                <a:spcPts val="0"/>
              </a:spcAft>
              <a:buNone/>
            </a:pPr>
            <a:r>
              <a:rPr b="1" lang="en" sz="1400"/>
              <a:t>Jillian Jarrett </a:t>
            </a:r>
            <a:endParaRPr b="1" sz="1400"/>
          </a:p>
          <a:p>
            <a:pPr indent="0" lvl="0" marL="0" rtl="0" algn="ctr">
              <a:lnSpc>
                <a:spcPct val="100000"/>
              </a:lnSpc>
              <a:spcBef>
                <a:spcPts val="0"/>
              </a:spcBef>
              <a:spcAft>
                <a:spcPts val="0"/>
              </a:spcAft>
              <a:buNone/>
            </a:pPr>
            <a:r>
              <a:rPr lang="en" sz="1400"/>
              <a:t>External Team Coordinator</a:t>
            </a:r>
            <a:endParaRPr sz="1400"/>
          </a:p>
          <a:p>
            <a:pPr indent="0" lvl="0" marL="0" rtl="0" algn="ctr">
              <a:lnSpc>
                <a:spcPct val="100000"/>
              </a:lnSpc>
              <a:spcBef>
                <a:spcPts val="0"/>
              </a:spcBef>
              <a:spcAft>
                <a:spcPts val="0"/>
              </a:spcAft>
              <a:buNone/>
            </a:pPr>
            <a:r>
              <a:t/>
            </a:r>
            <a:endParaRPr sz="1400"/>
          </a:p>
          <a:p>
            <a:pPr indent="0" lvl="0" marL="0" rtl="0" algn="ctr">
              <a:lnSpc>
                <a:spcPct val="100000"/>
              </a:lnSpc>
              <a:spcBef>
                <a:spcPts val="0"/>
              </a:spcBef>
              <a:spcAft>
                <a:spcPts val="0"/>
              </a:spcAft>
              <a:buNone/>
            </a:pPr>
            <a:r>
              <a:rPr b="1" lang="en" sz="1400"/>
              <a:t>Orysya Stus </a:t>
            </a:r>
            <a:endParaRPr b="1" sz="1400"/>
          </a:p>
          <a:p>
            <a:pPr indent="0" lvl="0" marL="0" rtl="0" algn="ctr">
              <a:lnSpc>
                <a:spcPct val="100000"/>
              </a:lnSpc>
              <a:spcBef>
                <a:spcPts val="0"/>
              </a:spcBef>
              <a:spcAft>
                <a:spcPts val="0"/>
              </a:spcAft>
              <a:buNone/>
            </a:pPr>
            <a:r>
              <a:rPr lang="en" sz="1400"/>
              <a:t>Internal Team Coordinator</a:t>
            </a:r>
            <a:endParaRPr sz="1400"/>
          </a:p>
          <a:p>
            <a:pPr indent="0" lvl="0" marL="0" rtl="0" algn="ctr">
              <a:lnSpc>
                <a:spcPct val="100000"/>
              </a:lnSpc>
              <a:spcBef>
                <a:spcPts val="0"/>
              </a:spcBef>
              <a:spcAft>
                <a:spcPts val="0"/>
              </a:spcAft>
              <a:buNone/>
            </a:pPr>
            <a:r>
              <a:t/>
            </a:r>
            <a:endParaRPr sz="1400"/>
          </a:p>
          <a:p>
            <a:pPr indent="0" lvl="0" marL="0" rtl="0" algn="ctr">
              <a:lnSpc>
                <a:spcPct val="100000"/>
              </a:lnSpc>
              <a:spcBef>
                <a:spcPts val="0"/>
              </a:spcBef>
              <a:spcAft>
                <a:spcPts val="0"/>
              </a:spcAft>
              <a:buNone/>
            </a:pPr>
            <a:r>
              <a:rPr b="1" lang="en" sz="1600"/>
              <a:t>ADVISORS</a:t>
            </a:r>
            <a:endParaRPr sz="1600"/>
          </a:p>
          <a:p>
            <a:pPr indent="0" lvl="0" marL="0" rtl="0" algn="ctr">
              <a:lnSpc>
                <a:spcPct val="100000"/>
              </a:lnSpc>
              <a:spcBef>
                <a:spcPts val="0"/>
              </a:spcBef>
              <a:spcAft>
                <a:spcPts val="0"/>
              </a:spcAft>
              <a:buNone/>
            </a:pPr>
            <a:r>
              <a:rPr b="1" lang="en" sz="1400"/>
              <a:t>Dr. Yoav Freund</a:t>
            </a:r>
            <a:endParaRPr b="1" sz="1400"/>
          </a:p>
          <a:p>
            <a:pPr indent="0" lvl="0" marL="0" rtl="0" algn="ctr">
              <a:lnSpc>
                <a:spcPct val="100000"/>
              </a:lnSpc>
              <a:spcBef>
                <a:spcPts val="0"/>
              </a:spcBef>
              <a:spcAft>
                <a:spcPts val="0"/>
              </a:spcAft>
              <a:buNone/>
            </a:pPr>
            <a:r>
              <a:rPr lang="en" sz="1400"/>
              <a:t>University of California, San Diego</a:t>
            </a:r>
            <a:endParaRPr sz="1400"/>
          </a:p>
          <a:p>
            <a:pPr indent="0" lvl="0" marL="0" algn="ctr">
              <a:lnSpc>
                <a:spcPct val="100000"/>
              </a:lnSpc>
              <a:spcBef>
                <a:spcPts val="0"/>
              </a:spcBef>
              <a:spcAft>
                <a:spcPts val="0"/>
              </a:spcAft>
              <a:buNone/>
            </a:pPr>
            <a:r>
              <a:t/>
            </a:r>
            <a:endParaRPr sz="1400"/>
          </a:p>
          <a:p>
            <a:pPr indent="0" lvl="0" marL="0" rtl="0" algn="ctr">
              <a:lnSpc>
                <a:spcPct val="100000"/>
              </a:lnSpc>
              <a:spcBef>
                <a:spcPts val="0"/>
              </a:spcBef>
              <a:spcAft>
                <a:spcPts val="0"/>
              </a:spcAft>
              <a:buNone/>
            </a:pPr>
            <a:r>
              <a:rPr b="1" lang="en" sz="1400"/>
              <a:t>Dr. Chad Holcomb</a:t>
            </a:r>
            <a:r>
              <a:rPr lang="en" sz="1400"/>
              <a:t> </a:t>
            </a:r>
            <a:endParaRPr sz="1400"/>
          </a:p>
          <a:p>
            <a:pPr indent="0" lvl="0" marL="0" algn="ctr">
              <a:lnSpc>
                <a:spcPct val="100000"/>
              </a:lnSpc>
              <a:spcBef>
                <a:spcPts val="0"/>
              </a:spcBef>
              <a:spcAft>
                <a:spcPts val="0"/>
              </a:spcAft>
              <a:buNone/>
            </a:pPr>
            <a:r>
              <a:rPr lang="en" sz="1400"/>
              <a:t>Solar Turbines</a:t>
            </a:r>
            <a:endParaRPr sz="1400"/>
          </a:p>
          <a:p>
            <a:pPr indent="0" lvl="0" marL="0">
              <a:spcBef>
                <a:spcPts val="0"/>
              </a:spcBef>
              <a:spcAft>
                <a:spcPts val="1600"/>
              </a:spcAft>
              <a:buNone/>
            </a:pPr>
            <a:r>
              <a:t/>
            </a:r>
            <a:endParaRPr/>
          </a:p>
        </p:txBody>
      </p:sp>
      <p:pic>
        <p:nvPicPr>
          <p:cNvPr id="69" name="Shape 69"/>
          <p:cNvPicPr preferRelativeResize="0"/>
          <p:nvPr/>
        </p:nvPicPr>
        <p:blipFill>
          <a:blip r:embed="rId3">
            <a:alphaModFix/>
          </a:blip>
          <a:stretch>
            <a:fillRect/>
          </a:stretch>
        </p:blipFill>
        <p:spPr>
          <a:xfrm>
            <a:off x="515563" y="1894726"/>
            <a:ext cx="3545064" cy="1354050"/>
          </a:xfrm>
          <a:prstGeom prst="rect">
            <a:avLst/>
          </a:prstGeom>
          <a:noFill/>
          <a:ln>
            <a:noFill/>
          </a:ln>
        </p:spPr>
      </p:pic>
      <p:pic>
        <p:nvPicPr>
          <p:cNvPr id="70" name="Shape 70"/>
          <p:cNvPicPr preferRelativeResize="0"/>
          <p:nvPr/>
        </p:nvPicPr>
        <p:blipFill>
          <a:blip r:embed="rId4">
            <a:alphaModFix/>
          </a:blip>
          <a:stretch>
            <a:fillRect/>
          </a:stretch>
        </p:blipFill>
        <p:spPr>
          <a:xfrm>
            <a:off x="515575" y="3734000"/>
            <a:ext cx="3545049" cy="1067034"/>
          </a:xfrm>
          <a:prstGeom prst="rect">
            <a:avLst/>
          </a:prstGeom>
          <a:noFill/>
          <a:ln>
            <a:noFill/>
          </a:ln>
        </p:spPr>
      </p:pic>
      <p:sp>
        <p:nvSpPr>
          <p:cNvPr id="71" name="Shape 71"/>
          <p:cNvSpPr txBox="1"/>
          <p:nvPr>
            <p:ph type="title"/>
          </p:nvPr>
        </p:nvSpPr>
        <p:spPr>
          <a:xfrm>
            <a:off x="265500" y="340275"/>
            <a:ext cx="4045200" cy="1151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TEAM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THE CHALLENGE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To detect and differentiate anomalies and ultimately predict machine failures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BUSINESS CASE</a:t>
            </a:r>
            <a:endParaRPr/>
          </a:p>
        </p:txBody>
      </p:sp>
      <p:sp>
        <p:nvSpPr>
          <p:cNvPr id="87" name="Shape 8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Allow customers to take preventative actions and reduce major failures and unplanned downtime</a:t>
            </a:r>
            <a:endParaRPr/>
          </a:p>
          <a:p>
            <a:pPr indent="-342900" lvl="0" marL="457200" rtl="0">
              <a:spcBef>
                <a:spcPts val="1000"/>
              </a:spcBef>
              <a:spcAft>
                <a:spcPts val="0"/>
              </a:spcAft>
              <a:buSzPts val="1800"/>
              <a:buChar char="●"/>
            </a:pPr>
            <a:r>
              <a:rPr lang="en"/>
              <a:t>Save customers and Solar Turbines money: a $100,000 spent on early repairs could prevent a $1 million catastrophic failures</a:t>
            </a:r>
            <a:endParaRPr/>
          </a:p>
          <a:p>
            <a:pPr indent="-342900" lvl="0" marL="457200" rtl="0">
              <a:spcBef>
                <a:spcPts val="1000"/>
              </a:spcBef>
              <a:spcAft>
                <a:spcPts val="0"/>
              </a:spcAft>
              <a:buSzPts val="1800"/>
              <a:buChar char="●"/>
            </a:pPr>
            <a:r>
              <a:rPr lang="en"/>
              <a:t>Help save the planet by facilitating more efficient and effective running of gas turbines</a:t>
            </a:r>
            <a:endParaRPr/>
          </a:p>
          <a:p>
            <a:pPr indent="0" lvl="0" marL="0" rtl="0">
              <a:spcBef>
                <a:spcPts val="10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SOLAR TURBINES</a:t>
            </a:r>
            <a:endParaRPr>
              <a:solidFill>
                <a:srgbClr val="000000"/>
              </a:solidFill>
            </a:endParaRPr>
          </a:p>
        </p:txBody>
      </p:sp>
      <p:sp>
        <p:nvSpPr>
          <p:cNvPr id="93" name="Shape 93"/>
          <p:cNvSpPr txBox="1"/>
          <p:nvPr>
            <p:ph idx="1" type="body"/>
          </p:nvPr>
        </p:nvSpPr>
        <p:spPr>
          <a:xfrm>
            <a:off x="311700" y="1468825"/>
            <a:ext cx="8520600" cy="2926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Manufacturing company: one of the world's leading producers of industrial gas turbines</a:t>
            </a:r>
            <a:endParaRPr/>
          </a:p>
          <a:p>
            <a:pPr indent="-342900" lvl="0" marL="457200" rtl="0">
              <a:spcBef>
                <a:spcPts val="1000"/>
              </a:spcBef>
              <a:spcAft>
                <a:spcPts val="0"/>
              </a:spcAft>
              <a:buSzPts val="1800"/>
              <a:buChar char="●"/>
            </a:pPr>
            <a:r>
              <a:rPr lang="en"/>
              <a:t>Offers Equipment Health Management (EHM) to its customers: a technology platform designed to deliver advanced remote capabilities and decision support tools</a:t>
            </a:r>
            <a:endParaRPr/>
          </a:p>
          <a:p>
            <a:pPr indent="-342900" lvl="0" marL="457200" rtl="0">
              <a:spcBef>
                <a:spcPts val="1000"/>
              </a:spcBef>
              <a:spcAft>
                <a:spcPts val="0"/>
              </a:spcAft>
              <a:buSzPts val="1800"/>
              <a:buChar char="●"/>
            </a:pPr>
            <a:r>
              <a:rPr lang="en"/>
              <a:t>Employer of two team members: Jillian and Garrett, who work on new capabilities for EHM</a:t>
            </a:r>
            <a:endParaRPr/>
          </a:p>
          <a:p>
            <a:pPr indent="-342900" lvl="0" marL="457200" rtl="0">
              <a:spcBef>
                <a:spcPts val="1000"/>
              </a:spcBef>
              <a:spcAft>
                <a:spcPts val="0"/>
              </a:spcAft>
              <a:buSzPts val="1800"/>
              <a:buChar char="●"/>
            </a:pPr>
            <a:r>
              <a:rPr lang="en"/>
              <a:t>One</a:t>
            </a:r>
            <a:r>
              <a:rPr lang="en"/>
              <a:t> goal of EHM is to predict and alert customers of impending machine failures</a:t>
            </a:r>
            <a:endParaRPr/>
          </a:p>
          <a:p>
            <a:pPr indent="0" lvl="0" marL="0" rtl="0">
              <a:spcBef>
                <a:spcPts val="10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MACHINERY</a:t>
            </a:r>
            <a:endParaRPr/>
          </a:p>
        </p:txBody>
      </p:sp>
      <p:sp>
        <p:nvSpPr>
          <p:cNvPr id="99" name="Shape 99"/>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‘P</a:t>
            </a:r>
            <a:r>
              <a:rPr lang="en"/>
              <a:t>ackages’ are units comprised of compressors, combustors, turbines and application specific components</a:t>
            </a:r>
            <a:endParaRPr/>
          </a:p>
          <a:p>
            <a:pPr indent="-317500" lvl="0" marL="457200" rtl="0">
              <a:spcBef>
                <a:spcPts val="0"/>
              </a:spcBef>
              <a:spcAft>
                <a:spcPts val="0"/>
              </a:spcAft>
              <a:buSzPts val="1400"/>
              <a:buChar char="●"/>
            </a:pPr>
            <a:r>
              <a:rPr lang="en"/>
              <a:t>Extremely complex machines with hundreds of moving parts</a:t>
            </a:r>
            <a:endParaRPr/>
          </a:p>
          <a:p>
            <a:pPr indent="-317500" lvl="0" marL="457200" rtl="0">
              <a:spcBef>
                <a:spcPts val="0"/>
              </a:spcBef>
              <a:spcAft>
                <a:spcPts val="0"/>
              </a:spcAft>
              <a:buSzPts val="1400"/>
              <a:buChar char="●"/>
            </a:pPr>
            <a:r>
              <a:rPr lang="en"/>
              <a:t>Single package has 200-600 features, time series data, events data, alerts data, etc</a:t>
            </a:r>
            <a:endParaRPr/>
          </a:p>
          <a:p>
            <a:pPr indent="-317500" lvl="0" marL="457200" rtl="0">
              <a:spcBef>
                <a:spcPts val="0"/>
              </a:spcBef>
              <a:spcAft>
                <a:spcPts val="0"/>
              </a:spcAft>
              <a:buSzPts val="1400"/>
              <a:buChar char="●"/>
            </a:pPr>
            <a:r>
              <a:rPr lang="en"/>
              <a:t>While there are over 1,900 connected packages worldwide, we are focusing on 72 packages of two different engine models</a:t>
            </a:r>
            <a:endParaRPr/>
          </a:p>
        </p:txBody>
      </p:sp>
      <p:sp>
        <p:nvSpPr>
          <p:cNvPr id="100" name="Shape 100"/>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a:t>
            </a:r>
            <a:endParaRPr/>
          </a:p>
        </p:txBody>
      </p:sp>
      <p:pic>
        <p:nvPicPr>
          <p:cNvPr id="101" name="Shape 101"/>
          <p:cNvPicPr preferRelativeResize="0"/>
          <p:nvPr/>
        </p:nvPicPr>
        <p:blipFill>
          <a:blip r:embed="rId3">
            <a:alphaModFix/>
          </a:blip>
          <a:stretch>
            <a:fillRect/>
          </a:stretch>
        </p:blipFill>
        <p:spPr>
          <a:xfrm>
            <a:off x="4651000" y="1468825"/>
            <a:ext cx="4362691" cy="327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38385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APPROACH</a:t>
            </a:r>
            <a:endParaRPr/>
          </a:p>
        </p:txBody>
      </p:sp>
      <p:graphicFrame>
        <p:nvGraphicFramePr>
          <p:cNvPr id="107" name="Shape 107"/>
          <p:cNvGraphicFramePr/>
          <p:nvPr/>
        </p:nvGraphicFramePr>
        <p:xfrm>
          <a:off x="165650" y="1275125"/>
          <a:ext cx="3000000" cy="3000000"/>
        </p:xfrm>
        <a:graphic>
          <a:graphicData uri="http://schemas.openxmlformats.org/drawingml/2006/table">
            <a:tbl>
              <a:tblPr>
                <a:noFill/>
                <a:tableStyleId>{8C4AA3BB-65C7-45D9-9B03-D31F0238E1C0}</a:tableStyleId>
              </a:tblPr>
              <a:tblGrid>
                <a:gridCol w="1451475"/>
                <a:gridCol w="1465475"/>
                <a:gridCol w="1482750"/>
                <a:gridCol w="1468150"/>
                <a:gridCol w="1466975"/>
                <a:gridCol w="1466975"/>
              </a:tblGrid>
              <a:tr h="455000">
                <a:tc gridSpan="3">
                  <a:txBody>
                    <a:bodyPr>
                      <a:noAutofit/>
                    </a:bodyPr>
                    <a:lstStyle/>
                    <a:p>
                      <a:pPr indent="0" lvl="0" marL="0" rtl="0" algn="ctr">
                        <a:lnSpc>
                          <a:spcPct val="115000"/>
                        </a:lnSpc>
                        <a:spcBef>
                          <a:spcPts val="0"/>
                        </a:spcBef>
                        <a:spcAft>
                          <a:spcPts val="0"/>
                        </a:spcAft>
                        <a:buNone/>
                      </a:pPr>
                      <a:r>
                        <a:rPr b="1" lang="en">
                          <a:solidFill>
                            <a:srgbClr val="FFFFFF"/>
                          </a:solidFill>
                          <a:latin typeface="Source Code Pro"/>
                          <a:ea typeface="Source Code Pro"/>
                          <a:cs typeface="Source Code Pro"/>
                          <a:sym typeface="Source Code Pro"/>
                        </a:rPr>
                        <a:t>Data Engineering</a:t>
                      </a:r>
                      <a:endParaRPr b="1">
                        <a:solidFill>
                          <a:srgbClr val="FFFFFF"/>
                        </a:solidFill>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00000"/>
                    </a:solidFill>
                  </a:tcPr>
                </a:tc>
                <a:tc hMerge="1"/>
                <a:tc hMerge="1"/>
                <a:tc gridSpan="3">
                  <a:txBody>
                    <a:bodyPr>
                      <a:noAutofit/>
                    </a:bodyPr>
                    <a:lstStyle/>
                    <a:p>
                      <a:pPr indent="0" lvl="0" marL="0" rtl="0" algn="ctr">
                        <a:lnSpc>
                          <a:spcPct val="115000"/>
                        </a:lnSpc>
                        <a:spcBef>
                          <a:spcPts val="0"/>
                        </a:spcBef>
                        <a:spcAft>
                          <a:spcPts val="0"/>
                        </a:spcAft>
                        <a:buNone/>
                      </a:pPr>
                      <a:r>
                        <a:rPr b="1" lang="en">
                          <a:solidFill>
                            <a:srgbClr val="FFFFFF"/>
                          </a:solidFill>
                          <a:latin typeface="Source Code Pro"/>
                          <a:ea typeface="Source Code Pro"/>
                          <a:cs typeface="Source Code Pro"/>
                          <a:sym typeface="Source Code Pro"/>
                        </a:rPr>
                        <a:t>Computational Data Science</a:t>
                      </a:r>
                      <a:endParaRPr b="1">
                        <a:solidFill>
                          <a:srgbClr val="FFFFFF"/>
                        </a:solidFill>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00000"/>
                    </a:solidFill>
                  </a:tcPr>
                </a:tc>
                <a:tc hMerge="1"/>
                <a:tc hMerge="1"/>
              </a:tr>
              <a:tr h="698000">
                <a:tc>
                  <a:txBody>
                    <a:bodyPr>
                      <a:noAutofit/>
                    </a:bodyPr>
                    <a:lstStyle/>
                    <a:p>
                      <a:pPr indent="0" lvl="0" marL="0" rtl="0" algn="ctr">
                        <a:lnSpc>
                          <a:spcPct val="115000"/>
                        </a:lnSpc>
                        <a:spcBef>
                          <a:spcPts val="0"/>
                        </a:spcBef>
                        <a:spcAft>
                          <a:spcPts val="0"/>
                        </a:spcAft>
                        <a:buNone/>
                      </a:pPr>
                      <a:r>
                        <a:rPr b="1" lang="en" sz="1200">
                          <a:solidFill>
                            <a:srgbClr val="F3F3F3"/>
                          </a:solidFill>
                          <a:latin typeface="Source Code Pro"/>
                          <a:ea typeface="Source Code Pro"/>
                          <a:cs typeface="Source Code Pro"/>
                          <a:sym typeface="Source Code Pro"/>
                        </a:rPr>
                        <a:t>Data Acquisition</a:t>
                      </a:r>
                      <a:r>
                        <a:rPr b="1" lang="en" sz="1200">
                          <a:solidFill>
                            <a:srgbClr val="F3F3F3"/>
                          </a:solidFill>
                          <a:latin typeface="Source Code Pro"/>
                          <a:ea typeface="Source Code Pro"/>
                          <a:cs typeface="Source Code Pro"/>
                          <a:sym typeface="Source Code Pro"/>
                        </a:rPr>
                        <a:t> </a:t>
                      </a:r>
                      <a:endParaRPr b="1" sz="1200">
                        <a:solidFill>
                          <a:srgbClr val="F3F3F3"/>
                        </a:solidFill>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666666"/>
                    </a:solidFill>
                  </a:tcPr>
                </a:tc>
                <a:tc>
                  <a:txBody>
                    <a:bodyPr>
                      <a:noAutofit/>
                    </a:bodyPr>
                    <a:lstStyle/>
                    <a:p>
                      <a:pPr indent="0" lvl="0" marL="0" rtl="0" algn="ctr">
                        <a:lnSpc>
                          <a:spcPct val="115000"/>
                        </a:lnSpc>
                        <a:spcBef>
                          <a:spcPts val="0"/>
                        </a:spcBef>
                        <a:spcAft>
                          <a:spcPts val="0"/>
                        </a:spcAft>
                        <a:buNone/>
                      </a:pPr>
                      <a:r>
                        <a:rPr b="1" lang="en" sz="1200">
                          <a:solidFill>
                            <a:srgbClr val="F3F3F3"/>
                          </a:solidFill>
                          <a:latin typeface="Source Code Pro"/>
                          <a:ea typeface="Source Code Pro"/>
                          <a:cs typeface="Source Code Pro"/>
                          <a:sym typeface="Source Code Pro"/>
                        </a:rPr>
                        <a:t>Preprocessing</a:t>
                      </a:r>
                      <a:r>
                        <a:rPr b="1" lang="en" sz="1200">
                          <a:solidFill>
                            <a:srgbClr val="F3F3F3"/>
                          </a:solidFill>
                          <a:latin typeface="Source Code Pro"/>
                          <a:ea typeface="Source Code Pro"/>
                          <a:cs typeface="Source Code Pro"/>
                          <a:sym typeface="Source Code Pro"/>
                        </a:rPr>
                        <a:t> </a:t>
                      </a:r>
                      <a:endParaRPr b="1" sz="1200">
                        <a:solidFill>
                          <a:srgbClr val="F3F3F3"/>
                        </a:solidFill>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666666"/>
                    </a:solidFill>
                  </a:tcPr>
                </a:tc>
                <a:tc>
                  <a:txBody>
                    <a:bodyPr>
                      <a:noAutofit/>
                    </a:bodyPr>
                    <a:lstStyle/>
                    <a:p>
                      <a:pPr indent="0" lvl="0" marL="0" rtl="0" algn="ctr">
                        <a:lnSpc>
                          <a:spcPct val="115000"/>
                        </a:lnSpc>
                        <a:spcBef>
                          <a:spcPts val="0"/>
                        </a:spcBef>
                        <a:spcAft>
                          <a:spcPts val="0"/>
                        </a:spcAft>
                        <a:buNone/>
                      </a:pPr>
                      <a:r>
                        <a:rPr b="1" lang="en" sz="1200">
                          <a:solidFill>
                            <a:srgbClr val="F3F3F3"/>
                          </a:solidFill>
                          <a:latin typeface="Source Code Pro"/>
                          <a:ea typeface="Source Code Pro"/>
                          <a:cs typeface="Source Code Pro"/>
                          <a:sym typeface="Source Code Pro"/>
                        </a:rPr>
                        <a:t>Exploration</a:t>
                      </a:r>
                      <a:endParaRPr b="1" sz="1200">
                        <a:solidFill>
                          <a:srgbClr val="F3F3F3"/>
                        </a:solidFill>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666666"/>
                    </a:solidFill>
                  </a:tcPr>
                </a:tc>
                <a:tc>
                  <a:txBody>
                    <a:bodyPr>
                      <a:noAutofit/>
                    </a:bodyPr>
                    <a:lstStyle/>
                    <a:p>
                      <a:pPr indent="0" lvl="0" marL="0" rtl="0" algn="ctr">
                        <a:lnSpc>
                          <a:spcPct val="115000"/>
                        </a:lnSpc>
                        <a:spcBef>
                          <a:spcPts val="0"/>
                        </a:spcBef>
                        <a:spcAft>
                          <a:spcPts val="0"/>
                        </a:spcAft>
                        <a:buNone/>
                      </a:pPr>
                      <a:r>
                        <a:rPr b="1" lang="en" sz="1200">
                          <a:solidFill>
                            <a:srgbClr val="F3F3F3"/>
                          </a:solidFill>
                          <a:latin typeface="Source Code Pro"/>
                          <a:ea typeface="Source Code Pro"/>
                          <a:cs typeface="Source Code Pro"/>
                          <a:sym typeface="Source Code Pro"/>
                        </a:rPr>
                        <a:t>Comprehension</a:t>
                      </a:r>
                      <a:endParaRPr b="1" sz="1200">
                        <a:solidFill>
                          <a:srgbClr val="F3F3F3"/>
                        </a:solidFill>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666666"/>
                    </a:solidFill>
                  </a:tcPr>
                </a:tc>
                <a:tc>
                  <a:txBody>
                    <a:bodyPr>
                      <a:noAutofit/>
                    </a:bodyPr>
                    <a:lstStyle/>
                    <a:p>
                      <a:pPr indent="0" lvl="0" marL="0" rtl="0" algn="ctr">
                        <a:lnSpc>
                          <a:spcPct val="115000"/>
                        </a:lnSpc>
                        <a:spcBef>
                          <a:spcPts val="0"/>
                        </a:spcBef>
                        <a:spcAft>
                          <a:spcPts val="0"/>
                        </a:spcAft>
                        <a:buNone/>
                      </a:pPr>
                      <a:r>
                        <a:rPr b="1" lang="en" sz="1200">
                          <a:solidFill>
                            <a:srgbClr val="F3F3F3"/>
                          </a:solidFill>
                          <a:latin typeface="Source Code Pro"/>
                          <a:ea typeface="Source Code Pro"/>
                          <a:cs typeface="Source Code Pro"/>
                          <a:sym typeface="Source Code Pro"/>
                        </a:rPr>
                        <a:t>Machine Learning</a:t>
                      </a:r>
                      <a:endParaRPr b="1" sz="1200">
                        <a:solidFill>
                          <a:srgbClr val="F3F3F3"/>
                        </a:solidFill>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666666"/>
                    </a:solidFill>
                  </a:tcPr>
                </a:tc>
                <a:tc>
                  <a:txBody>
                    <a:bodyPr>
                      <a:noAutofit/>
                    </a:bodyPr>
                    <a:lstStyle/>
                    <a:p>
                      <a:pPr indent="0" lvl="0" marL="0" rtl="0" algn="ctr">
                        <a:lnSpc>
                          <a:spcPct val="115000"/>
                        </a:lnSpc>
                        <a:spcBef>
                          <a:spcPts val="0"/>
                        </a:spcBef>
                        <a:spcAft>
                          <a:spcPts val="0"/>
                        </a:spcAft>
                        <a:buNone/>
                      </a:pPr>
                      <a:r>
                        <a:rPr b="1" lang="en" sz="1200">
                          <a:solidFill>
                            <a:srgbClr val="F3F3F3"/>
                          </a:solidFill>
                          <a:latin typeface="Source Code Pro"/>
                          <a:ea typeface="Source Code Pro"/>
                          <a:cs typeface="Source Code Pro"/>
                          <a:sym typeface="Source Code Pro"/>
                        </a:rPr>
                        <a:t>Visualizing and Reporting</a:t>
                      </a:r>
                      <a:endParaRPr b="1" sz="1200">
                        <a:solidFill>
                          <a:srgbClr val="F3F3F3"/>
                        </a:solidFill>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666666"/>
                    </a:solidFill>
                  </a:tcPr>
                </a:tc>
              </a:tr>
              <a:tr h="2422675">
                <a:tc>
                  <a:txBody>
                    <a:bodyPr>
                      <a:noAutofit/>
                    </a:bodyPr>
                    <a:lstStyle/>
                    <a:p>
                      <a:pPr indent="0" lvl="0" marL="0" rtl="0">
                        <a:lnSpc>
                          <a:spcPct val="115000"/>
                        </a:lnSpc>
                        <a:spcBef>
                          <a:spcPts val="0"/>
                        </a:spcBef>
                        <a:spcAft>
                          <a:spcPts val="0"/>
                        </a:spcAft>
                        <a:buNone/>
                      </a:pPr>
                      <a:r>
                        <a:rPr b="1" lang="en" sz="1200">
                          <a:latin typeface="Source Code Pro"/>
                          <a:ea typeface="Source Code Pro"/>
                          <a:cs typeface="Source Code Pro"/>
                          <a:sym typeface="Source Code Pro"/>
                        </a:rPr>
                        <a:t>Identify data sources</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rPr b="1" lang="en" sz="1200">
                          <a:latin typeface="Source Code Pro"/>
                          <a:ea typeface="Source Code Pro"/>
                          <a:cs typeface="Source Code Pro"/>
                          <a:sym typeface="Source Code Pro"/>
                        </a:rPr>
                        <a:t>Request data</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rPr b="1" lang="en" sz="1200">
                          <a:latin typeface="Source Code Pro"/>
                          <a:ea typeface="Source Code Pro"/>
                          <a:cs typeface="Source Code Pro"/>
                          <a:sym typeface="Source Code Pro"/>
                        </a:rPr>
                        <a:t>Get permission from Solar</a:t>
                      </a:r>
                      <a:endParaRPr b="1" sz="1200">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b="1" lang="en" sz="1200">
                          <a:latin typeface="Source Code Pro"/>
                          <a:ea typeface="Source Code Pro"/>
                          <a:cs typeface="Source Code Pro"/>
                          <a:sym typeface="Source Code Pro"/>
                        </a:rPr>
                        <a:t>Filtering</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rPr b="1" lang="en" sz="1200">
                          <a:latin typeface="Source Code Pro"/>
                          <a:ea typeface="Source Code Pro"/>
                          <a:cs typeface="Source Code Pro"/>
                          <a:sym typeface="Source Code Pro"/>
                        </a:rPr>
                        <a:t>Anonymization</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rPr b="1" lang="en" sz="1200">
                          <a:latin typeface="Source Code Pro"/>
                          <a:ea typeface="Source Code Pro"/>
                          <a:cs typeface="Source Code Pro"/>
                          <a:sym typeface="Source Code Pro"/>
                        </a:rPr>
                        <a:t>Normalization</a:t>
                      </a:r>
                      <a:endParaRPr b="1" sz="1200">
                        <a:latin typeface="Source Code Pro"/>
                        <a:ea typeface="Source Code Pro"/>
                        <a:cs typeface="Source Code Pro"/>
                        <a:sym typeface="Source Code Pro"/>
                      </a:endParaRPr>
                    </a:p>
                    <a:p>
                      <a:pPr indent="0" lvl="0" marL="0" rtl="0">
                        <a:spcBef>
                          <a:spcPts val="0"/>
                        </a:spcBef>
                        <a:spcAft>
                          <a:spcPts val="0"/>
                        </a:spcAft>
                        <a:buNone/>
                      </a:pPr>
                      <a:r>
                        <a:t/>
                      </a:r>
                      <a:endParaRPr b="1" sz="1200">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b="1" lang="en" sz="1200">
                          <a:latin typeface="Source Code Pro"/>
                          <a:ea typeface="Source Code Pro"/>
                          <a:cs typeface="Source Code Pro"/>
                          <a:sym typeface="Source Code Pro"/>
                        </a:rPr>
                        <a:t>Data Forensics</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rPr b="1" lang="en" sz="1200">
                          <a:latin typeface="Source Code Pro"/>
                          <a:ea typeface="Source Code Pro"/>
                          <a:cs typeface="Source Code Pro"/>
                          <a:sym typeface="Source Code Pro"/>
                        </a:rPr>
                        <a:t>Determine correlations</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rPr b="1" lang="en" sz="1200">
                          <a:latin typeface="Source Code Pro"/>
                          <a:ea typeface="Source Code Pro"/>
                          <a:cs typeface="Source Code Pro"/>
                          <a:sym typeface="Source Code Pro"/>
                        </a:rPr>
                        <a:t>Identify potential anomalies</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t/>
                      </a:r>
                      <a:endParaRPr b="1" sz="1200">
                        <a:latin typeface="Source Code Pro"/>
                        <a:ea typeface="Source Code Pro"/>
                        <a:cs typeface="Source Code Pro"/>
                        <a:sym typeface="Source Code Pro"/>
                      </a:endParaRPr>
                    </a:p>
                    <a:p>
                      <a:pPr indent="0" lvl="0" marL="0" rtl="0">
                        <a:spcBef>
                          <a:spcPts val="0"/>
                        </a:spcBef>
                        <a:spcAft>
                          <a:spcPts val="0"/>
                        </a:spcAft>
                        <a:buNone/>
                      </a:pPr>
                      <a:r>
                        <a:t/>
                      </a:r>
                      <a:endParaRPr b="1" sz="1200">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b="1" lang="en" sz="1200">
                          <a:latin typeface="Source Code Pro"/>
                          <a:ea typeface="Source Code Pro"/>
                          <a:cs typeface="Source Code Pro"/>
                          <a:sym typeface="Source Code Pro"/>
                        </a:rPr>
                        <a:t>Consult domain experts</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rPr b="1" lang="en" sz="1200">
                          <a:latin typeface="Source Code Pro"/>
                          <a:ea typeface="Source Code Pro"/>
                          <a:cs typeface="Source Code Pro"/>
                          <a:sym typeface="Source Code Pro"/>
                        </a:rPr>
                        <a:t>Rank/assess anomaly severity</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rPr b="1" lang="en" sz="1200">
                          <a:latin typeface="Source Code Pro"/>
                          <a:ea typeface="Source Code Pro"/>
                          <a:cs typeface="Source Code Pro"/>
                          <a:sym typeface="Source Code Pro"/>
                        </a:rPr>
                        <a:t>Create labels</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rPr b="1" lang="en" sz="1200">
                          <a:latin typeface="Source Code Pro"/>
                          <a:ea typeface="Source Code Pro"/>
                          <a:cs typeface="Source Code Pro"/>
                          <a:sym typeface="Source Code Pro"/>
                        </a:rPr>
                        <a:t> </a:t>
                      </a:r>
                      <a:endParaRPr b="1" sz="1200">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b="1" lang="en" sz="1200">
                          <a:latin typeface="Source Code Pro"/>
                          <a:ea typeface="Source Code Pro"/>
                          <a:cs typeface="Source Code Pro"/>
                          <a:sym typeface="Source Code Pro"/>
                        </a:rPr>
                        <a:t>Construct a classification model using the labels we created</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rPr b="1" lang="en" sz="1200">
                          <a:latin typeface="Source Code Pro"/>
                          <a:ea typeface="Source Code Pro"/>
                          <a:cs typeface="Source Code Pro"/>
                          <a:sym typeface="Source Code Pro"/>
                        </a:rPr>
                        <a:t>Validate model</a:t>
                      </a:r>
                      <a:endParaRPr b="1" sz="1200">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lnSpc>
                          <a:spcPct val="115000"/>
                        </a:lnSpc>
                        <a:spcBef>
                          <a:spcPts val="0"/>
                        </a:spcBef>
                        <a:spcAft>
                          <a:spcPts val="0"/>
                        </a:spcAft>
                        <a:buNone/>
                      </a:pPr>
                      <a:r>
                        <a:rPr b="1" lang="en" sz="1200">
                          <a:latin typeface="Source Code Pro"/>
                          <a:ea typeface="Source Code Pro"/>
                          <a:cs typeface="Source Code Pro"/>
                          <a:sym typeface="Source Code Pro"/>
                        </a:rPr>
                        <a:t>Summarize findings</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rPr b="1" lang="en" sz="1200">
                          <a:latin typeface="Source Code Pro"/>
                          <a:ea typeface="Source Code Pro"/>
                          <a:cs typeface="Source Code Pro"/>
                          <a:sym typeface="Source Code Pro"/>
                        </a:rPr>
                        <a:t>Document code and methodology </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t/>
                      </a:r>
                      <a:endParaRPr b="1" sz="1200">
                        <a:latin typeface="Source Code Pro"/>
                        <a:ea typeface="Source Code Pro"/>
                        <a:cs typeface="Source Code Pro"/>
                        <a:sym typeface="Source Code Pro"/>
                      </a:endParaRPr>
                    </a:p>
                    <a:p>
                      <a:pPr indent="0" lvl="0" marL="0" rtl="0">
                        <a:lnSpc>
                          <a:spcPct val="115000"/>
                        </a:lnSpc>
                        <a:spcBef>
                          <a:spcPts val="0"/>
                        </a:spcBef>
                        <a:spcAft>
                          <a:spcPts val="0"/>
                        </a:spcAft>
                        <a:buNone/>
                      </a:pPr>
                      <a:r>
                        <a:t/>
                      </a:r>
                      <a:endParaRPr b="1" sz="1200">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THE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