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812F1A-E64E-4EE3-AA5F-C17562D5C548}">
  <a:tblStyle styleId="{9B812F1A-E64E-4EE3-AA5F-C17562D5C5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we wanted to unlock the mysteries of H1Bs, our dataset didn’t have the attributes to do as much as we’d initially hoped.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STAKEHOLDERS: ANALYSTS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AMERICAN CORPORATIONS (INCLUDING THEIR EMPLOYEES AND STOCKHOLDERS, CONSUMERS)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getbootstrap.com/" TargetMode="External"/><Relationship Id="rId5" Type="http://schemas.openxmlformats.org/officeDocument/2006/relationships/hyperlink" Target="https://d3js.org/" TargetMode="External"/><Relationship Id="rId6" Type="http://schemas.openxmlformats.org/officeDocument/2006/relationships/hyperlink" Target="https://momentjs.com/" TargetMode="External"/><Relationship Id="rId7" Type="http://schemas.openxmlformats.org/officeDocument/2006/relationships/hyperlink" Target="https://github.com/deldersveld/topojson" TargetMode="External"/><Relationship Id="rId8" Type="http://schemas.openxmlformats.org/officeDocument/2006/relationships/hyperlink" Target="http://underscorejs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onamjar/h1b-data-set-20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ls.gov/oes/current/oes_nat.htm" TargetMode="External"/><Relationship Id="rId4" Type="http://schemas.openxmlformats.org/officeDocument/2006/relationships/hyperlink" Target="https://www.bls.gov/oes/current/oes_nat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H-1B JOB MARKET EXPLORER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Akshit Bhatnagar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Goldsmith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Jillian Jarrett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Reworked Design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887" y="1495050"/>
            <a:ext cx="6298225" cy="3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875" y="1341525"/>
            <a:ext cx="6298250" cy="24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DESIGN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718275" y="1500623"/>
            <a:ext cx="172800" cy="20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935825" y="1500623"/>
            <a:ext cx="172800" cy="20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481650" y="1592713"/>
            <a:ext cx="2180700" cy="10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035374" y="1500623"/>
            <a:ext cx="172800" cy="20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252924" y="1537648"/>
            <a:ext cx="172800" cy="20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481650" y="2690663"/>
            <a:ext cx="2180700" cy="8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>
            <a:stCxn id="143" idx="2"/>
            <a:endCxn id="149" idx="0"/>
          </p:cNvCxnSpPr>
          <p:nvPr/>
        </p:nvCxnSpPr>
        <p:spPr>
          <a:xfrm>
            <a:off x="3022225" y="3568823"/>
            <a:ext cx="1549800" cy="8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45" idx="2"/>
            <a:endCxn id="149" idx="0"/>
          </p:cNvCxnSpPr>
          <p:nvPr/>
        </p:nvCxnSpPr>
        <p:spPr>
          <a:xfrm flipH="1">
            <a:off x="4571974" y="3568823"/>
            <a:ext cx="1549800" cy="8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Shape 149"/>
          <p:cNvSpPr txBox="1"/>
          <p:nvPr/>
        </p:nvSpPr>
        <p:spPr>
          <a:xfrm>
            <a:off x="3737100" y="4373875"/>
            <a:ext cx="1669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Shared Scale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931375" y="4373875"/>
            <a:ext cx="1746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Dynamic Log Scale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6466025" y="4286400"/>
            <a:ext cx="1746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Dynamic Log Scale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" name="Shape 153"/>
          <p:cNvCxnSpPr>
            <a:stCxn id="142" idx="2"/>
            <a:endCxn id="151" idx="0"/>
          </p:cNvCxnSpPr>
          <p:nvPr/>
        </p:nvCxnSpPr>
        <p:spPr>
          <a:xfrm>
            <a:off x="1804675" y="3568823"/>
            <a:ext cx="0" cy="80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>
            <a:stCxn id="146" idx="2"/>
            <a:endCxn id="152" idx="0"/>
          </p:cNvCxnSpPr>
          <p:nvPr/>
        </p:nvCxnSpPr>
        <p:spPr>
          <a:xfrm>
            <a:off x="7339324" y="3605848"/>
            <a:ext cx="0" cy="680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87900" y="3779525"/>
            <a:ext cx="53421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1" name="Shape 161"/>
          <p:cNvGraphicFramePr/>
          <p:nvPr/>
        </p:nvGraphicFramePr>
        <p:xfrm>
          <a:off x="88275" y="160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{9B812F1A-E64E-4EE3-AA5F-C17562D5C548}</a:tableStyleId>
              </a:tblPr>
              <a:tblGrid>
                <a:gridCol w="1494575"/>
                <a:gridCol w="1494575"/>
                <a:gridCol w="1494575"/>
                <a:gridCol w="1494575"/>
                <a:gridCol w="1494575"/>
                <a:gridCol w="1494575"/>
              </a:tblGrid>
              <a:tr h="39790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Interaction Capabilities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97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Manipulate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Facet</a:t>
                      </a:r>
                      <a:endParaRPr b="1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Reduce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39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Selecting 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Navigating 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Juxtapose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Filter 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Aggregate 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Embed 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150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Employer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Job Type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Region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Region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Employer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Job Type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Region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Employer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Job Type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Region 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Employer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Job Type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Region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Hover Over for Attribute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Details</a:t>
                      </a:r>
                      <a:endParaRPr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Limitations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87900" y="3779525"/>
            <a:ext cx="53421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988400" y="1600625"/>
            <a:ext cx="32628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Top 20 Companies by number of jobs. What about small businesses?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Individual job listings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Tick mark overlap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Bivariate choropleth?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Job Type subcategories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Direct comparisons. Needs more faceting.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800" y="1277325"/>
            <a:ext cx="2986449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75" y="1066475"/>
            <a:ext cx="5297025" cy="39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63125" y="2057825"/>
            <a:ext cx="41838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Styling - Bootstrap </a:t>
            </a:r>
            <a:r>
              <a:rPr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https://getbootstrap.com/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Manipulation - D3  </a:t>
            </a:r>
            <a:r>
              <a:rPr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https://d3js.org/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Timestamps - Momentjs  </a:t>
            </a:r>
            <a:r>
              <a:rPr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https://momentjs.com/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Topojson Data - </a:t>
            </a:r>
            <a:r>
              <a:rPr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https://github.com/deldersveld/topojson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Filtering - Underscore.js  </a:t>
            </a:r>
            <a:r>
              <a:rPr lang="en" sz="12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http://underscorejs.org/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paying jobs tend to be in Management , Legal and Healthcare </a:t>
            </a:r>
            <a:r>
              <a:rPr lang="en"/>
              <a:t>Practitioners and Technical Occupations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plentiful jobs are in Computer and Mathematical Occupations and Architecture and Engineering Occupations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 San Diego, for example, Qualcomm applies for the most H1Bs but Synopsis Inc, pays the highest wages (on average, of the Top 20 companies shown in the dashboard)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H-1B is a visa in the United States under the Immigration and Nationality Act, section 101(a)(15)(H) which allows U.S. employers to employ foreign workers in specialty occupations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its accessibility and convenience, it is one of the most popular and widely sought specialty occupation visas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95625" y="1322100"/>
            <a:ext cx="6846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Tabular dataset with de</a:t>
            </a:r>
            <a:r>
              <a:rPr lang="en" sz="1400"/>
              <a:t>tails of employers’ Labor Condition Applications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https://www.kaggle.com/jonamjar/h1b-data-set-2017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77" name="Shape 77"/>
          <p:cNvGrpSpPr/>
          <p:nvPr/>
        </p:nvGrpSpPr>
        <p:grpSpPr>
          <a:xfrm>
            <a:off x="-72075" y="2247899"/>
            <a:ext cx="4489096" cy="2624395"/>
            <a:chOff x="169991" y="2417407"/>
            <a:chExt cx="4082481" cy="2480525"/>
          </a:xfrm>
        </p:grpSpPr>
        <p:sp>
          <p:nvSpPr>
            <p:cNvPr id="78" name="Shape 78"/>
            <p:cNvSpPr txBox="1"/>
            <p:nvPr/>
          </p:nvSpPr>
          <p:spPr>
            <a:xfrm>
              <a:off x="169991" y="2417407"/>
              <a:ext cx="40824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Categorical Attributes</a:t>
              </a:r>
              <a:endParaRPr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79" name="Shape 79"/>
            <p:cNvGrpSpPr/>
            <p:nvPr/>
          </p:nvGrpSpPr>
          <p:grpSpPr>
            <a:xfrm>
              <a:off x="533101" y="2959563"/>
              <a:ext cx="3719372" cy="1938369"/>
              <a:chOff x="533101" y="2959563"/>
              <a:chExt cx="3719372" cy="1938369"/>
            </a:xfrm>
          </p:grpSpPr>
          <p:sp>
            <p:nvSpPr>
              <p:cNvPr id="80" name="Shape 80"/>
              <p:cNvSpPr txBox="1"/>
              <p:nvPr/>
            </p:nvSpPr>
            <p:spPr>
              <a:xfrm>
                <a:off x="533101" y="2959563"/>
                <a:ext cx="1760400" cy="18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CASE_NUMBER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CASE_STATUS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VISA_CLASS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EMPLOYER_NAME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EMPLOYER_CITY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EMPLOYER_STATE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EMPLOYER_POSTAL_CODE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JOB_TITLE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SOC_CODE</a:t>
                </a:r>
                <a:endParaRPr b="1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SOC_NAME</a:t>
                </a:r>
                <a:endParaRPr b="1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FULL_TIME_POSITION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PW_UNIT_OF_PAY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81" name="Shape 81"/>
              <p:cNvSpPr txBox="1"/>
              <p:nvPr/>
            </p:nvSpPr>
            <p:spPr>
              <a:xfrm>
                <a:off x="2293473" y="3004332"/>
                <a:ext cx="1959000" cy="18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PW_WAGE_LEVEL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PW_SOURCE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PW_SOURCE_OTHER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WAGE_UNIT_OF_PAY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H1B_DEPENDENT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WILLFUL_VIOLATOR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SUPPORT_H1B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LABOR_CON_AGREE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WORKSITE_CITY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WORKSITE_COUNTY</a:t>
                </a:r>
                <a:endParaRPr b="1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WORKSITE_STATE</a:t>
                </a:r>
                <a:endParaRPr b="1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WORKSITE_POSTAL_CODE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</p:grpSp>
      <p:grpSp>
        <p:nvGrpSpPr>
          <p:cNvPr id="82" name="Shape 82"/>
          <p:cNvGrpSpPr/>
          <p:nvPr/>
        </p:nvGrpSpPr>
        <p:grpSpPr>
          <a:xfrm>
            <a:off x="4415351" y="2249431"/>
            <a:ext cx="4575513" cy="2088440"/>
            <a:chOff x="4722440" y="2422231"/>
            <a:chExt cx="4192313" cy="1935585"/>
          </a:xfrm>
        </p:grpSpPr>
        <p:sp>
          <p:nvSpPr>
            <p:cNvPr id="83" name="Shape 83"/>
            <p:cNvSpPr txBox="1"/>
            <p:nvPr/>
          </p:nvSpPr>
          <p:spPr>
            <a:xfrm>
              <a:off x="4722440" y="2422231"/>
              <a:ext cx="41922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Quantitative Attributes</a:t>
              </a:r>
              <a:endParaRPr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>
              <a:off x="4722440" y="2897693"/>
              <a:ext cx="4192313" cy="1460123"/>
              <a:chOff x="4722440" y="2897693"/>
              <a:chExt cx="4192313" cy="1460123"/>
            </a:xfrm>
          </p:grpSpPr>
          <p:sp>
            <p:nvSpPr>
              <p:cNvPr id="85" name="Shape 85"/>
              <p:cNvSpPr txBox="1"/>
              <p:nvPr/>
            </p:nvSpPr>
            <p:spPr>
              <a:xfrm>
                <a:off x="4722440" y="2897693"/>
                <a:ext cx="1856100" cy="14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CASE_SUBMITTED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DECISION_DATE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EMPLOYMENT_START_DATE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EMPLOYMENT_END_DATE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TOTAL_WORKERS</a:t>
                </a:r>
                <a:endParaRPr b="1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PREVAILING_WAGE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PW_SOURCE_YEAR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WAGE_RATE_OF_PAY_FROM</a:t>
                </a:r>
                <a:endParaRPr b="1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86" name="Shape 86"/>
              <p:cNvSpPr txBox="1"/>
              <p:nvPr/>
            </p:nvSpPr>
            <p:spPr>
              <a:xfrm>
                <a:off x="6693853" y="2897716"/>
                <a:ext cx="2220900" cy="14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WAGE_RATE_OF_PAY_TO</a:t>
                </a:r>
                <a:endParaRPr b="1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ORIGINAL_CERT_DATE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NEW_EMPLOYMENT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CONTINUED_EMPLOYMENT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CHANGE_PREVIOUS_EMPLOYMENT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NEW_CONCURRENT_EMPLOYMENT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CHANGE_EMPLOYER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AMENDED_PETITION</a:t>
                </a:r>
                <a:endParaRPr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 AND CLEANING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377200"/>
            <a:ext cx="4358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Subset of Records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data: 624, 650 rows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Applied conditions detailed in 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Filtered data: 486, 755 rows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Subset of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data: 54 columns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Filtered data: 8 columns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Reduction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Raw: 33,731,100 values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Filtered: 3,894,040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reduced by ~89%</a:t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4651725" y="13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{9B812F1A-E64E-4EE3-AA5F-C17562D5C548}</a:tableStyleId>
              </a:tblPr>
              <a:tblGrid>
                <a:gridCol w="1601875"/>
                <a:gridCol w="622725"/>
                <a:gridCol w="1879775"/>
              </a:tblGrid>
              <a:tr h="3804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Filters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380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Attribute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Condition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/>
                    </a:solidFill>
                  </a:tcPr>
                </a:tc>
              </a:tr>
              <a:tr h="380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Not Null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0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CASE_STATUS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‘Certified’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1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WAGE_UNIT_OF_PAY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‘Year’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SOC_CODE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  <a:hlinkClick r:id="rId3"/>
                        </a:rPr>
                        <a:t>Is Valid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VISA_CLASS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‘H1-B’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WORKSITE_STATE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Is Valid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4651725" y="4607175"/>
            <a:ext cx="4455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Code first 2 letters in </a:t>
            </a:r>
            <a:r>
              <a:rPr lang="en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https://www.bls.gov/oes/current/oes_nat.htm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STRUGGLE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250" y="245176"/>
            <a:ext cx="3326362" cy="4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75" y="1378900"/>
            <a:ext cx="4322673" cy="32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body"/>
          </p:nvPr>
        </p:nvSpPr>
        <p:spPr>
          <a:xfrm>
            <a:off x="467275" y="4677775"/>
            <a:ext cx="4322700" cy="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Correlation heatmap of raw features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215775" y="4677775"/>
            <a:ext cx="4322700" cy="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Histogram of raw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526350"/>
            <a:ext cx="611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GOAL: BUILD AN H-1B JOB EXPLORATION TOOL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346325"/>
            <a:ext cx="78312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SEEKING TO UNDERSTAND THE H-1B JOB MARKET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SKILLED </a:t>
            </a:r>
            <a:r>
              <a:rPr lang="en"/>
              <a:t>FOREIGN WORKERS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THOSE ALREADY LIVING IN THE U.S. SEEKING NEW EMPLOYMENT OR HOPING TO RELOCATE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THOSE SEEKING TO MOVE TO THE U.S.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MEMBERS OF OUR COHORT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FOREIGN WORKERS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THOSE INVESTIGATING WHICH CAREER PATHS TO PURSUE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337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&amp; TARGETS</a:t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693575" y="1339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{9B812F1A-E64E-4EE3-AA5F-C17562D5C548}</a:tableStyleId>
              </a:tblPr>
              <a:tblGrid>
                <a:gridCol w="1251250"/>
                <a:gridCol w="622725"/>
                <a:gridCol w="1879775"/>
              </a:tblGrid>
              <a:tr h="3089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Analyze</a:t>
                      </a:r>
                      <a:endParaRPr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3089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Consume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3089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Discover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286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Distributions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Outliers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286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Similarity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Shape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693575" y="3254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{9B812F1A-E64E-4EE3-AA5F-C17562D5C548}</a:tableStyleId>
              </a:tblPr>
              <a:tblGrid>
                <a:gridCol w="1251250"/>
                <a:gridCol w="1251250"/>
                <a:gridCol w="1251250"/>
              </a:tblGrid>
              <a:tr h="3962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Search</a:t>
                      </a:r>
                      <a:endParaRPr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Lookup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Locate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Browse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22" name="Shape 122"/>
          <p:cNvSpPr txBox="1"/>
          <p:nvPr/>
        </p:nvSpPr>
        <p:spPr>
          <a:xfrm>
            <a:off x="5006125" y="1339500"/>
            <a:ext cx="38889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H-1B Job Count Aggregations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Average Wages</a:t>
            </a:r>
            <a:endParaRPr sz="12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Job Type </a:t>
            </a:r>
            <a:r>
              <a:rPr lang="en" sz="12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Comparisons</a:t>
            </a:r>
            <a:endParaRPr sz="12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By Region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By Employer</a:t>
            </a: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Employer Comparisons</a:t>
            </a:r>
            <a:endParaRPr sz="12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By Job Type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	By Region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Region Comparisons</a:t>
            </a:r>
            <a:endParaRPr sz="1200" u="sng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By Employer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By Job Type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23" name="Shape 123"/>
          <p:cNvGraphicFramePr/>
          <p:nvPr/>
        </p:nvGraphicFramePr>
        <p:xfrm>
          <a:off x="693600" y="409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{9B812F1A-E64E-4EE3-AA5F-C17562D5C548}</a:tableStyleId>
              </a:tblPr>
              <a:tblGrid>
                <a:gridCol w="1251250"/>
                <a:gridCol w="1251250"/>
                <a:gridCol w="1251250"/>
              </a:tblGrid>
              <a:tr h="3962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Query</a:t>
                      </a:r>
                      <a:endParaRPr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Identify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Compare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Summarize</a:t>
                      </a:r>
                      <a:endParaRPr sz="12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PROTOTYPE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75" y="1269575"/>
            <a:ext cx="7291026" cy="35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