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1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5108-C41D-4392-B4A8-317EE9FA44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FB50-49B3-42A4-A492-837D74E16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42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5108-C41D-4392-B4A8-317EE9FA44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FB50-49B3-42A4-A492-837D74E16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6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5108-C41D-4392-B4A8-317EE9FA44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FB50-49B3-42A4-A492-837D74E16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14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5108-C41D-4392-B4A8-317EE9FA44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FB50-49B3-42A4-A492-837D74E16F6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7720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5108-C41D-4392-B4A8-317EE9FA44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FB50-49B3-42A4-A492-837D74E16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6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5108-C41D-4392-B4A8-317EE9FA44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FB50-49B3-42A4-A492-837D74E16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06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5108-C41D-4392-B4A8-317EE9FA44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FB50-49B3-42A4-A492-837D74E16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5108-C41D-4392-B4A8-317EE9FA44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FB50-49B3-42A4-A492-837D74E16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39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5108-C41D-4392-B4A8-317EE9FA44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FB50-49B3-42A4-A492-837D74E16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53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5108-C41D-4392-B4A8-317EE9FA44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FB50-49B3-42A4-A492-837D74E16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0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5108-C41D-4392-B4A8-317EE9FA44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FB50-49B3-42A4-A492-837D74E16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934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5108-C41D-4392-B4A8-317EE9FA44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FB50-49B3-42A4-A492-837D74E16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5108-C41D-4392-B4A8-317EE9FA44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FB50-49B3-42A4-A492-837D74E16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5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5108-C41D-4392-B4A8-317EE9FA44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FB50-49B3-42A4-A492-837D74E16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3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5108-C41D-4392-B4A8-317EE9FA44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FB50-49B3-42A4-A492-837D74E16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03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5108-C41D-4392-B4A8-317EE9FA44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FB50-49B3-42A4-A492-837D74E16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785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5108-C41D-4392-B4A8-317EE9FA44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1FB50-49B3-42A4-A492-837D74E16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8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C105108-C41D-4392-B4A8-317EE9FA4421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E31FB50-49B3-42A4-A492-837D74E16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38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0A22-8376-435B-A67B-08015AAF4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81897"/>
            <a:ext cx="9440034" cy="1828801"/>
          </a:xfrm>
        </p:spPr>
        <p:txBody>
          <a:bodyPr/>
          <a:lstStyle/>
          <a:p>
            <a:r>
              <a:rPr lang="en-US" dirty="0"/>
              <a:t>Web Scraping WhaleWisdom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9D050-5715-448E-833C-23FAC90AB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NYCDSA Web Scraping Project</a:t>
            </a:r>
          </a:p>
          <a:p>
            <a:r>
              <a:rPr lang="en-US" dirty="0"/>
              <a:t>Jose Gonzalez</a:t>
            </a:r>
          </a:p>
        </p:txBody>
      </p:sp>
    </p:spTree>
    <p:extLst>
      <p:ext uri="{BB962C8B-B14F-4D97-AF65-F5344CB8AC3E}">
        <p14:creationId xmlns:p14="http://schemas.microsoft.com/office/powerpoint/2010/main" val="372021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F369-FFBD-4111-8309-194E65DBB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88540"/>
            <a:ext cx="10353762" cy="852616"/>
          </a:xfrm>
        </p:spPr>
        <p:txBody>
          <a:bodyPr>
            <a:normAutofit fontScale="90000"/>
          </a:bodyPr>
          <a:lstStyle/>
          <a:p>
            <a:r>
              <a:rPr lang="en-US" dirty="0"/>
              <a:t>Is there correlation between institutional investor behavior and stock returns in Anaplan (NYSE:PLAN)?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08F7-A1F6-4809-A0D2-DADBC4960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40903"/>
            <a:ext cx="10353762" cy="40587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WhaleWisdom is a website that aggregates 13F filing data from institutional investment firms (quarterly stock holdings)</a:t>
            </a:r>
          </a:p>
          <a:p>
            <a:r>
              <a:rPr lang="en-US" dirty="0"/>
              <a:t>Potentially interested parties</a:t>
            </a:r>
          </a:p>
          <a:p>
            <a:pPr lvl="1"/>
            <a:r>
              <a:rPr lang="en-US" dirty="0"/>
              <a:t>Other investors looking to increase returns based on competition behavior</a:t>
            </a:r>
          </a:p>
          <a:p>
            <a:r>
              <a:rPr lang="en-US" dirty="0"/>
              <a:t>Purpose of the project</a:t>
            </a:r>
          </a:p>
          <a:p>
            <a:pPr lvl="1"/>
            <a:r>
              <a:rPr lang="en-US" dirty="0"/>
              <a:t>Understand if web scraping 13F data is useful for stock investors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Does institutional buying correlate with positive returns?</a:t>
            </a:r>
          </a:p>
          <a:p>
            <a:pPr lvl="1"/>
            <a:r>
              <a:rPr lang="en-US" dirty="0"/>
              <a:t>Does institutional selling correlate with negative returns?</a:t>
            </a:r>
          </a:p>
          <a:p>
            <a:pPr lvl="1"/>
            <a:r>
              <a:rPr lang="en-US" dirty="0"/>
              <a:t>Is the type of shareholder/institution important to the shareholder base?</a:t>
            </a:r>
          </a:p>
          <a:p>
            <a:pPr lvl="1"/>
            <a:r>
              <a:rPr lang="en-US" dirty="0"/>
              <a:t>What type of institutions help predict returns or are useful to invest alongside for certain styles (ex. VCs for long-term investors)</a:t>
            </a:r>
          </a:p>
        </p:txBody>
      </p:sp>
    </p:spTree>
    <p:extLst>
      <p:ext uri="{BB962C8B-B14F-4D97-AF65-F5344CB8AC3E}">
        <p14:creationId xmlns:p14="http://schemas.microsoft.com/office/powerpoint/2010/main" val="124168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213B-B652-4256-A04F-1DA26139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WhaleWisdom with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E448B-620A-4E75-9F3A-D3A5313CD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Obtaining the XPATH from the first row in the tables and creating a loop that iterates over every row. </a:t>
            </a:r>
          </a:p>
          <a:p>
            <a:r>
              <a:rPr lang="en-US" dirty="0"/>
              <a:t>Creating a function that clicks the next button to help scrape all the subsequent pages and each row from the table.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A1A3F-26A6-4E4A-A48B-8D2DF9E75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3731740"/>
            <a:ext cx="9886950" cy="312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4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8CC3-095E-491D-84CE-41303F9E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5A2F-AC5F-4B06-A751-0EA277A9A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/>
          <a:lstStyle/>
          <a:p>
            <a:r>
              <a:rPr lang="en-US" dirty="0"/>
              <a:t>Besides the data outputting to the csv file being unreadable and/or corrupted, there were several other problems</a:t>
            </a:r>
          </a:p>
          <a:p>
            <a:r>
              <a:rPr lang="en-US" dirty="0"/>
              <a:t>I had to manually scroll and tried to put it into my code to automate the scrolling but it didn’t improve the scraping</a:t>
            </a:r>
          </a:p>
          <a:p>
            <a:r>
              <a:rPr lang="en-US" dirty="0"/>
              <a:t>The data was in a table and I tried to scrape the entire table which wouldn’t allow me to loop/iterate, row output was also unreadable even when put into a loop or iterated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8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08850-916F-48B4-ABA7-3201A0F3A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346" y="108036"/>
            <a:ext cx="10515600" cy="2079109"/>
          </a:xfrm>
        </p:spPr>
        <p:txBody>
          <a:bodyPr>
            <a:normAutofit/>
          </a:bodyPr>
          <a:lstStyle/>
          <a:p>
            <a:r>
              <a:rPr lang="en-US" dirty="0"/>
              <a:t>158 filers were included in this dataset, including institutions ranging from large asset managers of ETF indexes and mutual funds, venture capital firms, even large corporations like Salesforce</a:t>
            </a:r>
          </a:p>
          <a:p>
            <a:r>
              <a:rPr lang="en-US" dirty="0"/>
              <a:t>The highest concentration on a portfolio level seems to be from venture capital firms like Shasta Ventures, other VC firms, and hedge funds like Coatue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C8FF7-5D2B-4247-8A06-43088323C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174788"/>
            <a:ext cx="10458450" cy="468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4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E78A-8DC1-4B05-BFE6-C8A7A8DD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Institutional Shareholders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C525-7B4B-40F5-9144-3B4E7D6C2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DA3A5D-CB85-4AE5-B9E9-9D1F27D63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4" y="1690688"/>
            <a:ext cx="1099751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3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5817-2A6A-4D9F-A839-F7A7954F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 was able to scrape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0F6A3-EEB6-4C2B-B44D-C31790434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would have created visualizations of the types of firms that were involved as shareholders of Anaplan. </a:t>
            </a:r>
          </a:p>
          <a:p>
            <a:r>
              <a:rPr lang="en-US" dirty="0"/>
              <a:t>I would have tried to come up with the profile of the “average” Anaplan shareholder. </a:t>
            </a:r>
          </a:p>
          <a:p>
            <a:r>
              <a:rPr lang="en-US" dirty="0"/>
              <a:t>I would have tried to see if institutional buying or selling correlated with positive or negative stock returns. </a:t>
            </a:r>
          </a:p>
          <a:p>
            <a:r>
              <a:rPr lang="en-US" dirty="0"/>
              <a:t>I would have also tried to understand when selling was for economic and non-economic reasons, as I think that would be a huge confounding factor in the dataset that would obscure a lot of the potential insights</a:t>
            </a:r>
          </a:p>
        </p:txBody>
      </p:sp>
    </p:spTree>
    <p:extLst>
      <p:ext uri="{BB962C8B-B14F-4D97-AF65-F5344CB8AC3E}">
        <p14:creationId xmlns:p14="http://schemas.microsoft.com/office/powerpoint/2010/main" val="215071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F7AC-572F-4B7F-AA9C-FFC6E6EC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80C41-6528-4733-8D32-0828586B9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things were working properly, I would like to extend this work to be able to look at other 13F filing data on lots of other companies and for lots of other shareholders.</a:t>
            </a:r>
          </a:p>
          <a:p>
            <a:r>
              <a:rPr lang="en-US" dirty="0"/>
              <a:t>There could be identifiable trends that have predictive power in the case of future stock returns, although this may already be arbitraged away. </a:t>
            </a:r>
          </a:p>
          <a:p>
            <a:r>
              <a:rPr lang="en-US" dirty="0"/>
              <a:t>It would be interesting to test a lot of quantitative factors against the types of institutional buyers and see if you could create a profile of different types of investment firms based on factor style.  </a:t>
            </a:r>
          </a:p>
          <a:p>
            <a:r>
              <a:rPr lang="en-US" dirty="0"/>
              <a:t>Try to see if there is a correlation between  institutional buying/selling and future returns. Split these results into groups by type of investment firm to investigate further.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5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87CF-9618-45AE-A79B-46AEEF31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5D091-9010-47F5-99E6-1E71E591E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/>
          </a:bodyPr>
          <a:lstStyle/>
          <a:p>
            <a:r>
              <a:rPr lang="en-US" dirty="0"/>
              <a:t>Since I could not accurately scrape data from the website into a csv file, I was unable to perform a proper data analysis. </a:t>
            </a:r>
          </a:p>
          <a:p>
            <a:r>
              <a:rPr lang="en-US" dirty="0"/>
              <a:t>Even from just glancing at the dataset there were a lot of interesting questions that could have been attempted to be answered. </a:t>
            </a:r>
          </a:p>
          <a:p>
            <a:r>
              <a:rPr lang="en-US" dirty="0"/>
              <a:t>There is definitely a use for other investors to mine this type of data to try to understand things like sentiment and shareholder base, and it is potentially correlated with securities prices.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03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631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Slate</vt:lpstr>
      <vt:lpstr>Web Scraping WhaleWisdom</vt:lpstr>
      <vt:lpstr>Is there correlation between institutional investor behavior and stock returns in Anaplan (NYSE:PLAN)?</vt:lpstr>
      <vt:lpstr>Web Scraping WhaleWisdom with Selenium</vt:lpstr>
      <vt:lpstr>Problems Encountered</vt:lpstr>
      <vt:lpstr>PowerPoint Presentation</vt:lpstr>
      <vt:lpstr>Other Types of Institutional Shareholders</vt:lpstr>
      <vt:lpstr>If I was able to scrape the data</vt:lpstr>
      <vt:lpstr>Future Work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WhaleWisdom</dc:title>
  <dc:creator>Jose Gonzalez</dc:creator>
  <cp:lastModifiedBy>Jose Gonzalez</cp:lastModifiedBy>
  <cp:revision>33</cp:revision>
  <dcterms:created xsi:type="dcterms:W3CDTF">2019-07-21T22:29:56Z</dcterms:created>
  <dcterms:modified xsi:type="dcterms:W3CDTF">2019-07-23T20:05:01Z</dcterms:modified>
</cp:coreProperties>
</file>