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BAB497-E6F3-44DA-985D-8A84C58B30AE}">
  <a:tblStyle styleId="{A2BAB497-E6F3-44DA-985D-8A84C58B30AE}"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ichamp.wordpress.com/2017/03/26/variable-importance-and-how-it-is-calculated/" TargetMode="External"/><Relationship Id="rId3" Type="http://schemas.openxmlformats.org/officeDocument/2006/relationships/hyperlink" Target="http://www.sthda.com/english/articles/39-regression-model-diagnostics/160-multicollinearity-essentials-and-vif-in-r/" TargetMode="External"/><Relationship Id="rId4" Type="http://schemas.openxmlformats.org/officeDocument/2006/relationships/hyperlink" Target="https://ncss-wpengine.netdna-ssl.com/wp-content/themes/ncss/pdf/Procedures/NCSS/One_ROC_Curve_and_Cutoff_Analysis.p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f1bfa5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f1bfa5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rPr lang="en"/>
              <a:t>Thanks Dom, just a heads up that the coming next 5 slides , I will talk about the ways how we treat the variables and remove unwanted variables, which essentially just not consider them into our model. This entire idea is to reduce as many unused variables as possible before running the model. </a:t>
            </a:r>
            <a:r>
              <a:rPr lang="en"/>
              <a:t>s</a:t>
            </a:r>
            <a:r>
              <a:rPr lang="en"/>
              <a:t>o , based on our understanding of the data, these are the variables that will not be considered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4c19aac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4c19aac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a:t>
            </a:r>
            <a:endParaRPr/>
          </a:p>
          <a:p>
            <a:pPr indent="0" lvl="0" marL="0" rtl="0" algn="l">
              <a:spcBef>
                <a:spcPts val="0"/>
              </a:spcBef>
              <a:spcAft>
                <a:spcPts val="0"/>
              </a:spcAft>
              <a:buNone/>
            </a:pPr>
            <a:r>
              <a:rPr lang="en"/>
              <a:t>We create a new predictive variable based on the available data , credit length which is denoted by the difference between earliest credit line and the issue date that the client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normalize data? To eliminate redundancy of the data</a:t>
            </a:r>
            <a:endParaRPr/>
          </a:p>
          <a:p>
            <a:pPr indent="0" lvl="0" marL="0" rtl="0" algn="l">
              <a:spcBef>
                <a:spcPts val="0"/>
              </a:spcBef>
              <a:spcAft>
                <a:spcPts val="0"/>
              </a:spcAft>
              <a:buNone/>
            </a:pPr>
            <a:r>
              <a:rPr lang="en"/>
              <a:t>Why standardized data? In a way it able to reduce multicollinearity. Why is a problem? As it could hide statistical significant terms.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decided to remove the entire row as we could not transform the missing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log transformation on loan amount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33c8974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33c8974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transformation </a:t>
            </a:r>
            <a:endParaRPr/>
          </a:p>
          <a:p>
            <a:pPr indent="0" lvl="0" marL="0" rtl="0" algn="l">
              <a:spcBef>
                <a:spcPts val="0"/>
              </a:spcBef>
              <a:spcAft>
                <a:spcPts val="0"/>
              </a:spcAft>
              <a:buNone/>
            </a:pPr>
            <a:r>
              <a:rPr lang="en"/>
              <a:t>We did a log transformation on our annual income and loan amount variable, is just to improve the interpretability of the variable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c6d5aee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c6d5aee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Mentioned splitting train and test 0.7</a:t>
            </a:r>
            <a:endParaRPr/>
          </a:p>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set our threshold as any variables that has a correlation more than 0.65 will be removed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f1bfa51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f1bfa51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a:t>
            </a:r>
            <a:endParaRPr/>
          </a:p>
          <a:p>
            <a:pPr indent="0" lvl="0" marL="0" rtl="0" algn="l">
              <a:spcBef>
                <a:spcPts val="0"/>
              </a:spcBef>
              <a:spcAft>
                <a:spcPts val="0"/>
              </a:spcAft>
              <a:buNone/>
            </a:pPr>
            <a:r>
              <a:rPr lang="en"/>
              <a:t>Intro information value- we then develop a credit scorecard for the chosen variables by fitting them into GLM model and determine by information value. This is one of </a:t>
            </a:r>
            <a:r>
              <a:rPr lang="en" sz="1200">
                <a:solidFill>
                  <a:srgbClr val="555555"/>
                </a:solidFill>
                <a:highlight>
                  <a:srgbClr val="FFFFFF"/>
                </a:highlight>
              </a:rPr>
              <a:t>very useful concept for variable selection during model building. </a:t>
            </a:r>
            <a:endParaRPr sz="1200">
              <a:solidFill>
                <a:srgbClr val="555555"/>
              </a:solidFill>
              <a:highlight>
                <a:srgbClr val="FFFFFF"/>
              </a:highlight>
            </a:endParaRPr>
          </a:p>
          <a:p>
            <a:pPr indent="0" lvl="0" marL="0" rtl="0" algn="l">
              <a:spcBef>
                <a:spcPts val="0"/>
              </a:spcBef>
              <a:spcAft>
                <a:spcPts val="0"/>
              </a:spcAft>
              <a:buNone/>
            </a:pPr>
            <a:r>
              <a:t/>
            </a:r>
            <a:endParaRPr sz="1200">
              <a:solidFill>
                <a:srgbClr val="555555"/>
              </a:solidFill>
              <a:highlight>
                <a:srgbClr val="FFFFFF"/>
              </a:highlight>
            </a:endParaRPr>
          </a:p>
          <a:p>
            <a:pPr indent="0" lvl="0" marL="0" rtl="0" algn="l">
              <a:spcBef>
                <a:spcPts val="0"/>
              </a:spcBef>
              <a:spcAft>
                <a:spcPts val="0"/>
              </a:spcAft>
              <a:buNone/>
            </a:pPr>
            <a:r>
              <a:rPr lang="en"/>
              <a:t>This give us a rough idea what are the variables we would expect to be in our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f1bfa51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f1bfa5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here we try to fit every single variable into the model to determine the impact the variable does to predict the repay fail alone. The rule of thumb here is that  the coefficients and p-value will be determine. It appears that they are significant to the model. Since they are no variables to be removed we will proceed couple of  model selection method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4c19aac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4c19aac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rPr lang="en"/>
              <a:t>We split them into training and testing set 70 - 30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4c19aac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4c19aac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rPr lang="en"/>
              <a:t>Multicollinearity why? As it undermine the statistical significance of an variable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4f1bfa5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f1bfa5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a:t>
            </a:r>
            <a:endParaRPr/>
          </a:p>
          <a:p>
            <a:pPr indent="0" lvl="0" marL="0" rtl="0" algn="l">
              <a:spcBef>
                <a:spcPts val="0"/>
              </a:spcBef>
              <a:spcAft>
                <a:spcPts val="0"/>
              </a:spcAft>
              <a:buNone/>
            </a:pPr>
            <a:r>
              <a:rPr lang="en"/>
              <a:t>Add cloglog and probit link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ran a function call optimalCutOff , what it essentially does is that it will get the fitted value of our model and compare the actual data form the test to determine a sweet spot for the threshold to predict as much and accurate on people who actually default and people who will not default. As this will give us the best accuracy out form the model. As you can see we are trying to find the perfect threshold to cover the highest spec and sens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50ff03e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0ff03e9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Probit has the highest Gini score and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c6d5aee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c6d5aee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a team of analysts tasked with the rebuild of the credit risk model that BoQ has using specifically Generalised Linear Models. Having been given approximately 6 weeks to conduct our research, our team has done extensive study on methods involved to clean data, determine key variables through heuristics and prior models, building and testing of several models before comparisons and deciding which model provides best fit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33c89743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33c89743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stepAIC model information value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4c6d5aee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c6d5aee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522de474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522de474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4c19aac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4c19aac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522de474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522de47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522de474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522de474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4c6d5aee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4c6d5aee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4e827e1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4e827e1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521665f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521665f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521665fb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521665fb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4c19aac1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4c19aac1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521665fb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521665fb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521665fb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521665fb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4e827e1c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4e827e1c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ROC with the given ROC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4c6d5aee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4c6d5aee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Vinnie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521665fb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521665fb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521665fb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521665fb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4e827e1c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4e827e1c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4c19aac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4c19aac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521665fb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521665fb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4c6d5aee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4c6d5aee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a:p>
            <a:pPr indent="-298450" lvl="0" marL="457200" rtl="0" algn="l">
              <a:spcBef>
                <a:spcPts val="0"/>
              </a:spcBef>
              <a:spcAft>
                <a:spcPts val="0"/>
              </a:spcAft>
              <a:buSzPts val="1100"/>
              <a:buChar char="●"/>
            </a:pPr>
            <a:r>
              <a:rPr lang="en"/>
              <a:t>Speed, precision, confidence (inspired by balance between risk aversion, business development and transparency in model rigor)</a:t>
            </a:r>
            <a:endParaRPr/>
          </a:p>
          <a:p>
            <a:pPr indent="-298450" lvl="0" marL="457200" rtl="0" algn="l">
              <a:spcBef>
                <a:spcPts val="0"/>
              </a:spcBef>
              <a:spcAft>
                <a:spcPts val="0"/>
              </a:spcAft>
              <a:buSzPts val="1100"/>
              <a:buChar char="●"/>
            </a:pPr>
            <a:r>
              <a:rPr lang="en"/>
              <a:t>Sample selection bias, consider reject inference</a:t>
            </a:r>
            <a:endParaRPr/>
          </a:p>
          <a:p>
            <a:pPr indent="-298450" lvl="0" marL="457200" rtl="0" algn="l">
              <a:spcBef>
                <a:spcPts val="0"/>
              </a:spcBef>
              <a:spcAft>
                <a:spcPts val="0"/>
              </a:spcAft>
              <a:buSzPts val="1100"/>
              <a:buChar char="●"/>
            </a:pPr>
            <a:r>
              <a:rPr lang="en"/>
              <a:t>Variable importance, apply heuristics to analysis</a:t>
            </a:r>
            <a:endParaRPr/>
          </a:p>
          <a:p>
            <a:pPr indent="-298450" lvl="0" marL="457200" rtl="0" algn="l">
              <a:spcBef>
                <a:spcPts val="0"/>
              </a:spcBef>
              <a:spcAft>
                <a:spcPts val="0"/>
              </a:spcAft>
              <a:buSzPts val="1100"/>
              <a:buChar char="●"/>
            </a:pPr>
            <a:r>
              <a:rPr lang="en"/>
              <a:t>Check for multicollinearity as an independence test</a:t>
            </a:r>
            <a:endParaRPr/>
          </a:p>
          <a:p>
            <a:pPr indent="-298450" lvl="0" marL="457200" rtl="0" algn="l">
              <a:spcBef>
                <a:spcPts val="0"/>
              </a:spcBef>
              <a:spcAft>
                <a:spcPts val="0"/>
              </a:spcAft>
              <a:buSzPts val="1100"/>
              <a:buChar char="●"/>
            </a:pPr>
            <a:r>
              <a:rPr lang="en"/>
              <a:t>Test using random forests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4c6d5aee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4c6d5ae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a:p>
            <a:pPr indent="0" lvl="0" marL="0" rtl="0" algn="l">
              <a:spcBef>
                <a:spcPts val="0"/>
              </a:spcBef>
              <a:spcAft>
                <a:spcPts val="0"/>
              </a:spcAft>
              <a:buNone/>
            </a:pPr>
            <a:r>
              <a:rPr lang="en"/>
              <a:t>A and B increase along 1 to 5 but for C, D, E, F and G show steady decreases. Bias in that subgrade ratings A and B always get approved for loans(?) Look into ratios for better understanding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c19aac1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4c19aac1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a:p>
            <a:pPr indent="0" lvl="0" marL="0" rtl="0" algn="l">
              <a:spcBef>
                <a:spcPts val="0"/>
              </a:spcBef>
              <a:spcAft>
                <a:spcPts val="0"/>
              </a:spcAft>
              <a:buNone/>
            </a:pPr>
            <a:r>
              <a:rPr lang="en"/>
              <a:t>Steady differences in proportion of zeros and ones show interaction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4c19aac1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c19aac1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a:p>
            <a:pPr indent="0" lvl="0" marL="0" rtl="0" algn="l">
              <a:spcBef>
                <a:spcPts val="0"/>
              </a:spcBef>
              <a:spcAft>
                <a:spcPts val="0"/>
              </a:spcAft>
              <a:buNone/>
            </a:pPr>
            <a:r>
              <a:rPr lang="en"/>
              <a:t>Talk about geographical bias if necessary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c19aac1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c19aac1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a:p>
            <a:pPr indent="0" lvl="0" marL="0" rtl="0" algn="l">
              <a:spcBef>
                <a:spcPts val="0"/>
              </a:spcBef>
              <a:spcAft>
                <a:spcPts val="0"/>
              </a:spcAft>
              <a:buNone/>
            </a:pPr>
            <a:r>
              <a:rPr lang="en"/>
              <a:t>Changed to dummy variable (0,1) as we had too many conditions: never employed, employed falling into 10 categories which were not evenly dispersed</a:t>
            </a:r>
            <a:endParaRPr/>
          </a:p>
          <a:p>
            <a:pPr indent="0" lvl="0" marL="0" rtl="0" algn="l">
              <a:spcBef>
                <a:spcPts val="0"/>
              </a:spcBef>
              <a:spcAft>
                <a:spcPts val="0"/>
              </a:spcAft>
              <a:buNone/>
            </a:pPr>
            <a:r>
              <a:rPr lang="en"/>
              <a:t>Looking at proportion table,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c6d5aee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c6d5aee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how we transform and restructure the data and a couple method  based one our understanding that we used for variable slection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 importance: </a:t>
            </a:r>
            <a:r>
              <a:rPr lang="en" u="sng">
                <a:solidFill>
                  <a:schemeClr val="hlink"/>
                </a:solidFill>
                <a:hlinkClick r:id="rId2"/>
              </a:rPr>
              <a:t>https://aichamp.wordpress.com/2017/03/26/variable-importance-and-how-it-is-calculated/</a:t>
            </a:r>
            <a:endParaRPr/>
          </a:p>
          <a:p>
            <a:pPr indent="0" lvl="0" marL="0" rtl="0" algn="l">
              <a:spcBef>
                <a:spcPts val="0"/>
              </a:spcBef>
              <a:spcAft>
                <a:spcPts val="0"/>
              </a:spcAft>
              <a:buNone/>
            </a:pPr>
            <a:r>
              <a:rPr lang="en"/>
              <a:t>Information Value : </a:t>
            </a:r>
            <a:r>
              <a:rPr lang="en" u="sng">
                <a:solidFill>
                  <a:schemeClr val="hlink"/>
                </a:solidFill>
                <a:hlinkClick r:id="rId3"/>
              </a:rPr>
              <a:t>http://www.sthda.com/english/articles/39-regression-model-diagnostics/160-multicollinearity-essentials-and-vif-in-r/</a:t>
            </a:r>
            <a:endParaRPr/>
          </a:p>
          <a:p>
            <a:pPr indent="0" lvl="0" marL="0" rtl="0" algn="l">
              <a:spcBef>
                <a:spcPts val="0"/>
              </a:spcBef>
              <a:spcAft>
                <a:spcPts val="0"/>
              </a:spcAft>
              <a:buNone/>
            </a:pPr>
            <a:r>
              <a:rPr lang="en"/>
              <a:t>Optimum Cuttoff: </a:t>
            </a:r>
            <a:r>
              <a:rPr lang="en" u="sng">
                <a:solidFill>
                  <a:schemeClr val="hlink"/>
                </a:solidFill>
                <a:hlinkClick r:id="rId4"/>
              </a:rPr>
              <a:t>https://ncss-wpengine.netdna-ssl.com/wp-content/themes/ncss/pdf/Procedures/NCSS/One_ROC_Curve_and_Cutoff_Analysis.pdf</a:t>
            </a:r>
            <a:r>
              <a:rPr lang="en"/>
              <a:t> (Optimum Decision Threshold)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objectives here is that, we will try to filter out </a:t>
            </a:r>
            <a:r>
              <a:rPr lang="en"/>
              <a:t>unnecessary variables to our model</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18.png"/><Relationship Id="rId10" Type="http://schemas.openxmlformats.org/officeDocument/2006/relationships/image" Target="../media/image28.png"/><Relationship Id="rId9"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18.png"/><Relationship Id="rId11" Type="http://schemas.openxmlformats.org/officeDocument/2006/relationships/image" Target="../media/image36.png"/><Relationship Id="rId10" Type="http://schemas.openxmlformats.org/officeDocument/2006/relationships/image" Target="../media/image28.png"/><Relationship Id="rId12" Type="http://schemas.openxmlformats.org/officeDocument/2006/relationships/image" Target="../media/image34.png"/><Relationship Id="rId9"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9.png"/><Relationship Id="rId5"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MXB344: GLMs</a:t>
            </a:r>
            <a:endParaRPr/>
          </a:p>
        </p:txBody>
      </p:sp>
      <p:sp>
        <p:nvSpPr>
          <p:cNvPr id="87" name="Google Shape;87;p13"/>
          <p:cNvSpPr txBox="1"/>
          <p:nvPr>
            <p:ph idx="1" type="subTitle"/>
          </p:nvPr>
        </p:nvSpPr>
        <p:spPr>
          <a:xfrm>
            <a:off x="729625" y="3172900"/>
            <a:ext cx="7688100" cy="1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Lim		n9776435</a:t>
            </a:r>
            <a:endParaRPr/>
          </a:p>
          <a:p>
            <a:pPr indent="0" lvl="0" marL="0" rtl="0" algn="l">
              <a:spcBef>
                <a:spcPts val="0"/>
              </a:spcBef>
              <a:spcAft>
                <a:spcPts val="0"/>
              </a:spcAft>
              <a:buNone/>
            </a:pPr>
            <a:r>
              <a:rPr lang="en"/>
              <a:t>Vinnie Ng 		n9648411</a:t>
            </a:r>
            <a:endParaRPr/>
          </a:p>
          <a:p>
            <a:pPr indent="0" lvl="0" marL="0" rtl="0" algn="l">
              <a:spcBef>
                <a:spcPts val="0"/>
              </a:spcBef>
              <a:spcAft>
                <a:spcPts val="0"/>
              </a:spcAft>
              <a:buNone/>
            </a:pPr>
            <a:r>
              <a:rPr lang="en"/>
              <a:t>Joseph Grech	n9734902</a:t>
            </a:r>
            <a:endParaRPr/>
          </a:p>
          <a:p>
            <a:pPr indent="0" lvl="0" marL="0" rtl="0" algn="l">
              <a:spcBef>
                <a:spcPts val="0"/>
              </a:spcBef>
              <a:spcAft>
                <a:spcPts val="0"/>
              </a:spcAft>
              <a:buNone/>
            </a:pPr>
            <a:r>
              <a:rPr lang="en"/>
              <a:t>Dominic Chow n9621351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Unused</a:t>
            </a:r>
            <a:r>
              <a:rPr lang="en"/>
              <a:t> variables </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that will not be consider in our model :</a:t>
            </a:r>
            <a:endParaRPr/>
          </a:p>
          <a:p>
            <a:pPr indent="0" lvl="0" marL="0" rtl="0" algn="l">
              <a:spcBef>
                <a:spcPts val="1600"/>
              </a:spcBef>
              <a:spcAft>
                <a:spcPts val="1600"/>
              </a:spcAft>
              <a:buNone/>
            </a:pPr>
            <a:r>
              <a:t/>
            </a:r>
            <a:endParaRPr/>
          </a:p>
        </p:txBody>
      </p:sp>
      <p:pic>
        <p:nvPicPr>
          <p:cNvPr id="150" name="Google Shape;150;p22"/>
          <p:cNvPicPr preferRelativeResize="0"/>
          <p:nvPr/>
        </p:nvPicPr>
        <p:blipFill>
          <a:blip r:embed="rId3">
            <a:alphaModFix/>
          </a:blip>
          <a:stretch>
            <a:fillRect/>
          </a:stretch>
        </p:blipFill>
        <p:spPr>
          <a:xfrm>
            <a:off x="531800" y="2571751"/>
            <a:ext cx="7776966" cy="192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and Removing Data</a:t>
            </a:r>
            <a:endParaRPr/>
          </a:p>
        </p:txBody>
      </p:sp>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Transform </a:t>
            </a:r>
            <a:r>
              <a:rPr lang="en"/>
              <a:t>into date format, create a new variable credit_length,</a:t>
            </a:r>
            <a:endParaRPr/>
          </a:p>
          <a:p>
            <a:pPr indent="-311150" lvl="0" marL="457200" rtl="0" algn="l">
              <a:spcBef>
                <a:spcPts val="0"/>
              </a:spcBef>
              <a:spcAft>
                <a:spcPts val="0"/>
              </a:spcAft>
              <a:buSzPts val="1300"/>
              <a:buChar char="-"/>
            </a:pPr>
            <a:r>
              <a:rPr lang="en"/>
              <a:t>Normalizing  data on employment length, and standardized some variables such as delinq_2yrs and pub_rec  has been coded into a dummy variable.</a:t>
            </a:r>
            <a:endParaRPr/>
          </a:p>
          <a:p>
            <a:pPr indent="-311150" lvl="0" marL="457200" rtl="0" algn="l">
              <a:spcBef>
                <a:spcPts val="0"/>
              </a:spcBef>
              <a:spcAft>
                <a:spcPts val="0"/>
              </a:spcAft>
              <a:buSzPts val="1300"/>
              <a:buChar char="-"/>
            </a:pPr>
            <a:r>
              <a:rPr lang="en"/>
              <a:t>NA variables :</a:t>
            </a:r>
            <a:endParaRPr/>
          </a:p>
          <a:p>
            <a:pPr indent="0" lvl="0" marL="457200" rtl="0" algn="l">
              <a:spcBef>
                <a:spcPts val="1600"/>
              </a:spcBef>
              <a:spcAft>
                <a:spcPts val="1600"/>
              </a:spcAft>
              <a:buNone/>
            </a:pPr>
            <a:r>
              <a:rPr lang="en"/>
              <a:t> </a:t>
            </a:r>
            <a:endParaRPr/>
          </a:p>
        </p:txBody>
      </p:sp>
      <p:pic>
        <p:nvPicPr>
          <p:cNvPr id="157" name="Google Shape;157;p23"/>
          <p:cNvPicPr preferRelativeResize="0"/>
          <p:nvPr/>
        </p:nvPicPr>
        <p:blipFill>
          <a:blip r:embed="rId3">
            <a:alphaModFix/>
          </a:blip>
          <a:stretch>
            <a:fillRect/>
          </a:stretch>
        </p:blipFill>
        <p:spPr>
          <a:xfrm>
            <a:off x="2333625" y="2951997"/>
            <a:ext cx="4016350" cy="171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and Removing Data</a:t>
            </a:r>
            <a:endParaRPr/>
          </a:p>
          <a:p>
            <a:pPr indent="0" lvl="0" marL="0" rtl="0" algn="l">
              <a:spcBef>
                <a:spcPts val="0"/>
              </a:spcBef>
              <a:spcAft>
                <a:spcPts val="0"/>
              </a:spcAft>
              <a:buNone/>
            </a:pPr>
            <a:r>
              <a:t/>
            </a:r>
            <a:endParaRPr/>
          </a:p>
        </p:txBody>
      </p:sp>
      <p:pic>
        <p:nvPicPr>
          <p:cNvPr id="163" name="Google Shape;163;p24"/>
          <p:cNvPicPr preferRelativeResize="0"/>
          <p:nvPr/>
        </p:nvPicPr>
        <p:blipFill>
          <a:blip r:embed="rId3">
            <a:alphaModFix/>
          </a:blip>
          <a:stretch>
            <a:fillRect/>
          </a:stretch>
        </p:blipFill>
        <p:spPr>
          <a:xfrm>
            <a:off x="864275" y="2318975"/>
            <a:ext cx="2894884" cy="2201124"/>
          </a:xfrm>
          <a:prstGeom prst="rect">
            <a:avLst/>
          </a:prstGeom>
          <a:noFill/>
          <a:ln>
            <a:noFill/>
          </a:ln>
        </p:spPr>
      </p:pic>
      <p:pic>
        <p:nvPicPr>
          <p:cNvPr id="164" name="Google Shape;164;p24"/>
          <p:cNvPicPr preferRelativeResize="0"/>
          <p:nvPr/>
        </p:nvPicPr>
        <p:blipFill>
          <a:blip r:embed="rId4">
            <a:alphaModFix/>
          </a:blip>
          <a:stretch>
            <a:fillRect/>
          </a:stretch>
        </p:blipFill>
        <p:spPr>
          <a:xfrm>
            <a:off x="4492625" y="2110627"/>
            <a:ext cx="2947825" cy="240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Selection</a:t>
            </a:r>
            <a:endParaRPr/>
          </a:p>
        </p:txBody>
      </p:sp>
      <p:sp>
        <p:nvSpPr>
          <p:cNvPr id="170" name="Google Shape;170;p25"/>
          <p:cNvSpPr txBox="1"/>
          <p:nvPr>
            <p:ph idx="1" type="body"/>
          </p:nvPr>
        </p:nvSpPr>
        <p:spPr>
          <a:xfrm>
            <a:off x="491325"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numerical variables</a:t>
            </a:r>
            <a:endParaRPr/>
          </a:p>
          <a:p>
            <a:pPr indent="-311150" lvl="0" marL="457200" rtl="0" algn="l">
              <a:spcBef>
                <a:spcPts val="1600"/>
              </a:spcBef>
              <a:spcAft>
                <a:spcPts val="0"/>
              </a:spcAft>
              <a:buSzPts val="1300"/>
              <a:buChar char="-"/>
            </a:pPr>
            <a:r>
              <a:rPr lang="en"/>
              <a:t>Either one of the variable will be use if  they are correlated</a:t>
            </a:r>
            <a:endParaRPr/>
          </a:p>
          <a:p>
            <a:pPr indent="-311150" lvl="0" marL="457200" rtl="0" algn="l">
              <a:spcBef>
                <a:spcPts val="0"/>
              </a:spcBef>
              <a:spcAft>
                <a:spcPts val="0"/>
              </a:spcAft>
              <a:buSzPts val="1300"/>
              <a:buChar char="-"/>
            </a:pPr>
            <a:r>
              <a:rPr lang="en"/>
              <a:t>Loan amount - installment, open acc - total acc</a:t>
            </a:r>
            <a:endParaRPr/>
          </a:p>
          <a:p>
            <a:pPr indent="-311150" lvl="0" marL="457200" rtl="0" algn="l">
              <a:spcBef>
                <a:spcPts val="0"/>
              </a:spcBef>
              <a:spcAft>
                <a:spcPts val="0"/>
              </a:spcAft>
              <a:buSzPts val="1300"/>
              <a:buChar char="-"/>
            </a:pPr>
            <a:r>
              <a:rPr lang="en"/>
              <a:t>Installment and open acc will not be used  </a:t>
            </a:r>
            <a:endParaRPr/>
          </a:p>
          <a:p>
            <a:pPr indent="-311150" lvl="0" marL="457200" rtl="0" algn="l">
              <a:spcBef>
                <a:spcPts val="0"/>
              </a:spcBef>
              <a:spcAft>
                <a:spcPts val="0"/>
              </a:spcAft>
              <a:buSzPts val="1300"/>
              <a:buChar char="-"/>
            </a:pPr>
            <a:r>
              <a:rPr lang="en"/>
              <a:t>Threshold any correlation &gt; 0.65 will be removed</a:t>
            </a:r>
            <a:endParaRPr/>
          </a:p>
          <a:p>
            <a:pPr indent="0" lvl="0" marL="0" rtl="0" algn="l">
              <a:spcBef>
                <a:spcPts val="1600"/>
              </a:spcBef>
              <a:spcAft>
                <a:spcPts val="1600"/>
              </a:spcAft>
              <a:buNone/>
            </a:pPr>
            <a:r>
              <a:t/>
            </a:r>
            <a:endParaRPr/>
          </a:p>
        </p:txBody>
      </p:sp>
      <p:pic>
        <p:nvPicPr>
          <p:cNvPr id="171" name="Google Shape;171;p25"/>
          <p:cNvPicPr preferRelativeResize="0"/>
          <p:nvPr/>
        </p:nvPicPr>
        <p:blipFill>
          <a:blip r:embed="rId3">
            <a:alphaModFix/>
          </a:blip>
          <a:stretch>
            <a:fillRect/>
          </a:stretch>
        </p:blipFill>
        <p:spPr>
          <a:xfrm>
            <a:off x="5229925" y="1226125"/>
            <a:ext cx="3779150" cy="34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Value of Variables</a:t>
            </a:r>
            <a:endParaRPr/>
          </a:p>
        </p:txBody>
      </p:sp>
      <p:sp>
        <p:nvSpPr>
          <p:cNvPr id="177" name="Google Shape;177;p26"/>
          <p:cNvSpPr txBox="1"/>
          <p:nvPr>
            <p:ph idx="1" type="body"/>
          </p:nvPr>
        </p:nvSpPr>
        <p:spPr>
          <a:xfrm>
            <a:off x="65800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  all the variables that are </a:t>
            </a:r>
            <a:r>
              <a:rPr lang="en"/>
              <a:t>chosen</a:t>
            </a:r>
            <a:r>
              <a:rPr lang="en"/>
              <a:t> into the model.  Information Value tells us the importance of the variable plays in the model.</a:t>
            </a:r>
            <a:endParaRPr/>
          </a:p>
          <a:p>
            <a:pPr indent="0" lvl="0" marL="0" rtl="0" algn="l">
              <a:spcBef>
                <a:spcPts val="1600"/>
              </a:spcBef>
              <a:spcAft>
                <a:spcPts val="1600"/>
              </a:spcAft>
              <a:buNone/>
            </a:pPr>
            <a:r>
              <a:t/>
            </a:r>
            <a:endParaRPr/>
          </a:p>
        </p:txBody>
      </p:sp>
      <p:pic>
        <p:nvPicPr>
          <p:cNvPr id="178" name="Google Shape;178;p26"/>
          <p:cNvPicPr preferRelativeResize="0"/>
          <p:nvPr/>
        </p:nvPicPr>
        <p:blipFill>
          <a:blip r:embed="rId3">
            <a:alphaModFix/>
          </a:blip>
          <a:stretch>
            <a:fillRect/>
          </a:stretch>
        </p:blipFill>
        <p:spPr>
          <a:xfrm>
            <a:off x="501112" y="2357450"/>
            <a:ext cx="3551574" cy="2786049"/>
          </a:xfrm>
          <a:prstGeom prst="rect">
            <a:avLst/>
          </a:prstGeom>
          <a:noFill/>
          <a:ln>
            <a:noFill/>
          </a:ln>
        </p:spPr>
      </p:pic>
      <p:pic>
        <p:nvPicPr>
          <p:cNvPr id="179" name="Google Shape;179;p26"/>
          <p:cNvPicPr preferRelativeResize="0"/>
          <p:nvPr/>
        </p:nvPicPr>
        <p:blipFill>
          <a:blip r:embed="rId4">
            <a:alphaModFix/>
          </a:blip>
          <a:stretch>
            <a:fillRect/>
          </a:stretch>
        </p:blipFill>
        <p:spPr>
          <a:xfrm>
            <a:off x="4476025" y="2723350"/>
            <a:ext cx="3818575" cy="132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 single variable into the model</a:t>
            </a:r>
            <a:endParaRPr/>
          </a:p>
        </p:txBody>
      </p:sp>
      <p:sp>
        <p:nvSpPr>
          <p:cNvPr id="185" name="Google Shape;185;p27"/>
          <p:cNvSpPr txBox="1"/>
          <p:nvPr>
            <p:ph idx="1" type="body"/>
          </p:nvPr>
        </p:nvSpPr>
        <p:spPr>
          <a:xfrm>
            <a:off x="67390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determine whether the variables are still significant and have an impact to the model. By checking the p-values &lt;0.05.</a:t>
            </a:r>
            <a:endParaRPr/>
          </a:p>
          <a:p>
            <a:pPr indent="0" lvl="0" marL="0" rtl="0" algn="l">
              <a:spcBef>
                <a:spcPts val="1600"/>
              </a:spcBef>
              <a:spcAft>
                <a:spcPts val="1600"/>
              </a:spcAft>
              <a:buNone/>
            </a:pPr>
            <a:r>
              <a:t/>
            </a:r>
            <a:endParaRPr/>
          </a:p>
        </p:txBody>
      </p:sp>
      <p:pic>
        <p:nvPicPr>
          <p:cNvPr id="186" name="Google Shape;186;p27"/>
          <p:cNvPicPr preferRelativeResize="0"/>
          <p:nvPr/>
        </p:nvPicPr>
        <p:blipFill rotWithShape="1">
          <a:blip r:embed="rId3">
            <a:alphaModFix/>
          </a:blip>
          <a:srcRect b="0" l="0" r="0" t="0"/>
          <a:stretch/>
        </p:blipFill>
        <p:spPr>
          <a:xfrm>
            <a:off x="2255550" y="2286025"/>
            <a:ext cx="4118276" cy="257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sp>
        <p:nvSpPr>
          <p:cNvPr id="192" name="Google Shape;19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StepAIC</a:t>
            </a:r>
            <a:endParaRPr sz="2000"/>
          </a:p>
          <a:p>
            <a:pPr indent="-355600" lvl="0" marL="457200" rtl="0" algn="l">
              <a:spcBef>
                <a:spcPts val="0"/>
              </a:spcBef>
              <a:spcAft>
                <a:spcPts val="0"/>
              </a:spcAft>
              <a:buSzPts val="2000"/>
              <a:buAutoNum type="arabicPeriod"/>
            </a:pPr>
            <a:r>
              <a:rPr lang="en" sz="2000"/>
              <a:t>Random Forest </a:t>
            </a:r>
            <a:endParaRPr sz="2000"/>
          </a:p>
          <a:p>
            <a:pPr indent="-355600" lvl="0" marL="457200" rtl="0" algn="l">
              <a:spcBef>
                <a:spcPts val="0"/>
              </a:spcBef>
              <a:spcAft>
                <a:spcPts val="0"/>
              </a:spcAft>
              <a:buSzPts val="2000"/>
              <a:buAutoNum type="arabicPeriod"/>
            </a:pPr>
            <a:r>
              <a:rPr lang="en" sz="2000"/>
              <a:t>Lasso</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t>
            </a:r>
            <a:r>
              <a:rPr lang="en"/>
              <a:t>: </a:t>
            </a:r>
            <a:r>
              <a:rPr lang="en"/>
              <a:t>StepAIC</a:t>
            </a:r>
            <a:endParaRPr/>
          </a:p>
        </p:txBody>
      </p:sp>
      <p:sp>
        <p:nvSpPr>
          <p:cNvPr id="198" name="Google Shape;19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Step 1: Fit a null model</a:t>
            </a:r>
            <a:endParaRPr/>
          </a:p>
          <a:p>
            <a:pPr indent="0" lvl="0" marL="0" rtl="0" algn="l">
              <a:lnSpc>
                <a:spcPct val="100000"/>
              </a:lnSpc>
              <a:spcBef>
                <a:spcPts val="0"/>
              </a:spcBef>
              <a:spcAft>
                <a:spcPts val="0"/>
              </a:spcAft>
              <a:buNone/>
            </a:pPr>
            <a:r>
              <a:rPr lang="en"/>
              <a:t>Step 2: Check for multicollinearity, GVIF&gt;5 or 10</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Step 3: Run stepwise regression on forward and backward direction</a:t>
            </a:r>
            <a:endParaRPr/>
          </a:p>
          <a:p>
            <a:pPr indent="0" lvl="0" marL="0" rtl="0" algn="l">
              <a:lnSpc>
                <a:spcPct val="100000"/>
              </a:lnSpc>
              <a:spcBef>
                <a:spcPts val="0"/>
              </a:spcBef>
              <a:spcAft>
                <a:spcPts val="0"/>
              </a:spcAft>
              <a:buNone/>
            </a:pPr>
            <a:r>
              <a:rPr lang="en"/>
              <a:t>Step 4: Summarize the model, remove any insignificant variables</a:t>
            </a:r>
            <a:endParaRPr/>
          </a:p>
        </p:txBody>
      </p:sp>
      <p:pic>
        <p:nvPicPr>
          <p:cNvPr id="199" name="Google Shape;199;p29"/>
          <p:cNvPicPr preferRelativeResize="0"/>
          <p:nvPr/>
        </p:nvPicPr>
        <p:blipFill>
          <a:blip r:embed="rId3">
            <a:alphaModFix/>
          </a:blip>
          <a:stretch>
            <a:fillRect/>
          </a:stretch>
        </p:blipFill>
        <p:spPr>
          <a:xfrm>
            <a:off x="1324850" y="2610700"/>
            <a:ext cx="2151775" cy="152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StepAIC</a:t>
            </a:r>
            <a:endParaRPr/>
          </a:p>
        </p:txBody>
      </p:sp>
      <p:pic>
        <p:nvPicPr>
          <p:cNvPr id="205" name="Google Shape;205;p30"/>
          <p:cNvPicPr preferRelativeResize="0"/>
          <p:nvPr/>
        </p:nvPicPr>
        <p:blipFill>
          <a:blip r:embed="rId3">
            <a:alphaModFix/>
          </a:blip>
          <a:stretch>
            <a:fillRect/>
          </a:stretch>
        </p:blipFill>
        <p:spPr>
          <a:xfrm>
            <a:off x="769425" y="2320650"/>
            <a:ext cx="3497501" cy="2116426"/>
          </a:xfrm>
          <a:prstGeom prst="rect">
            <a:avLst/>
          </a:prstGeom>
          <a:noFill/>
          <a:ln>
            <a:noFill/>
          </a:ln>
        </p:spPr>
      </p:pic>
      <p:pic>
        <p:nvPicPr>
          <p:cNvPr id="206" name="Google Shape;206;p30"/>
          <p:cNvPicPr preferRelativeResize="0"/>
          <p:nvPr/>
        </p:nvPicPr>
        <p:blipFill>
          <a:blip r:embed="rId4">
            <a:alphaModFix/>
          </a:blip>
          <a:stretch>
            <a:fillRect/>
          </a:stretch>
        </p:blipFill>
        <p:spPr>
          <a:xfrm>
            <a:off x="4572001" y="2006250"/>
            <a:ext cx="3571301" cy="2571926"/>
          </a:xfrm>
          <a:prstGeom prst="rect">
            <a:avLst/>
          </a:prstGeom>
          <a:noFill/>
          <a:ln>
            <a:noFill/>
          </a:ln>
        </p:spPr>
      </p:pic>
      <p:sp>
        <p:nvSpPr>
          <p:cNvPr id="207" name="Google Shape;207;p30"/>
          <p:cNvSpPr txBox="1"/>
          <p:nvPr/>
        </p:nvSpPr>
        <p:spPr>
          <a:xfrm>
            <a:off x="349250" y="1785450"/>
            <a:ext cx="41832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Optimal Cutoff threshold for ROC curve, p = 0.55</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Validating Model</a:t>
            </a:r>
            <a:endParaRPr/>
          </a:p>
        </p:txBody>
      </p:sp>
      <p:pic>
        <p:nvPicPr>
          <p:cNvPr id="213" name="Google Shape;213;p31"/>
          <p:cNvPicPr preferRelativeResize="0"/>
          <p:nvPr/>
        </p:nvPicPr>
        <p:blipFill>
          <a:blip r:embed="rId3">
            <a:alphaModFix/>
          </a:blip>
          <a:stretch>
            <a:fillRect/>
          </a:stretch>
        </p:blipFill>
        <p:spPr>
          <a:xfrm>
            <a:off x="5087700" y="2685750"/>
            <a:ext cx="3330450" cy="1116300"/>
          </a:xfrm>
          <a:prstGeom prst="rect">
            <a:avLst/>
          </a:prstGeom>
          <a:noFill/>
          <a:ln>
            <a:noFill/>
          </a:ln>
        </p:spPr>
      </p:pic>
      <p:pic>
        <p:nvPicPr>
          <p:cNvPr id="214" name="Google Shape;214;p31"/>
          <p:cNvPicPr preferRelativeResize="0"/>
          <p:nvPr/>
        </p:nvPicPr>
        <p:blipFill rotWithShape="1">
          <a:blip r:embed="rId4">
            <a:alphaModFix/>
          </a:blip>
          <a:srcRect b="11989" l="1310" r="-1310" t="-11990"/>
          <a:stretch/>
        </p:blipFill>
        <p:spPr>
          <a:xfrm>
            <a:off x="729450" y="2437463"/>
            <a:ext cx="3193800" cy="1308075"/>
          </a:xfrm>
          <a:prstGeom prst="rect">
            <a:avLst/>
          </a:prstGeom>
          <a:noFill/>
          <a:ln>
            <a:noFill/>
          </a:ln>
        </p:spPr>
      </p:pic>
      <p:cxnSp>
        <p:nvCxnSpPr>
          <p:cNvPr id="215" name="Google Shape;215;p31"/>
          <p:cNvCxnSpPr/>
          <p:nvPr/>
        </p:nvCxnSpPr>
        <p:spPr>
          <a:xfrm>
            <a:off x="4573800" y="2082450"/>
            <a:ext cx="6300" cy="201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&amp; 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Obtain clear understanding on current and evolving methodologies on  credit risk modelling </a:t>
            </a:r>
            <a:endParaRPr/>
          </a:p>
          <a:p>
            <a:pPr indent="-311150" lvl="0" marL="457200" rtl="0" algn="l">
              <a:spcBef>
                <a:spcPts val="0"/>
              </a:spcBef>
              <a:spcAft>
                <a:spcPts val="0"/>
              </a:spcAft>
              <a:buSzPts val="1300"/>
              <a:buChar char="●"/>
            </a:pPr>
            <a:r>
              <a:rPr lang="en"/>
              <a:t>Determine key variables after data cleansing </a:t>
            </a:r>
            <a:endParaRPr/>
          </a:p>
          <a:p>
            <a:pPr indent="-311150" lvl="0" marL="457200" rtl="0" algn="l">
              <a:spcBef>
                <a:spcPts val="0"/>
              </a:spcBef>
              <a:spcAft>
                <a:spcPts val="0"/>
              </a:spcAft>
              <a:buSzPts val="1300"/>
              <a:buChar char="●"/>
            </a:pPr>
            <a:r>
              <a:rPr lang="en"/>
              <a:t>Decide on several models after extensive testing on dataset</a:t>
            </a:r>
            <a:endParaRPr/>
          </a:p>
          <a:p>
            <a:pPr indent="-311150" lvl="0" marL="457200" rtl="0" algn="l">
              <a:spcBef>
                <a:spcPts val="0"/>
              </a:spcBef>
              <a:spcAft>
                <a:spcPts val="0"/>
              </a:spcAft>
              <a:buSzPts val="1300"/>
              <a:buChar char="●"/>
            </a:pPr>
            <a:r>
              <a:rPr lang="en"/>
              <a:t>Compare  models through cross-validation techniques and benchmark tests</a:t>
            </a:r>
            <a:endParaRPr/>
          </a:p>
          <a:p>
            <a:pPr indent="-311150" lvl="0" marL="457200" rtl="0" algn="l">
              <a:spcBef>
                <a:spcPts val="0"/>
              </a:spcBef>
              <a:spcAft>
                <a:spcPts val="0"/>
              </a:spcAft>
              <a:buSzPts val="1300"/>
              <a:buChar char="●"/>
            </a:pPr>
            <a:r>
              <a:rPr lang="en"/>
              <a:t>Conduct  comparison with variables from given BoQ model</a:t>
            </a:r>
            <a:endParaRPr/>
          </a:p>
          <a:p>
            <a:pPr indent="-311150" lvl="0" marL="457200" rtl="0" algn="l">
              <a:spcBef>
                <a:spcPts val="0"/>
              </a:spcBef>
              <a:spcAft>
                <a:spcPts val="0"/>
              </a:spcAft>
              <a:buSzPts val="1300"/>
              <a:buChar char="●"/>
            </a:pPr>
            <a:r>
              <a:rPr lang="en"/>
              <a:t>Draw up conclusions and possible  improvements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32"/>
          <p:cNvPicPr preferRelativeResize="0"/>
          <p:nvPr/>
        </p:nvPicPr>
        <p:blipFill>
          <a:blip r:embed="rId3">
            <a:alphaModFix/>
          </a:blip>
          <a:stretch>
            <a:fillRect/>
          </a:stretch>
        </p:blipFill>
        <p:spPr>
          <a:xfrm>
            <a:off x="196325" y="776675"/>
            <a:ext cx="8745901" cy="4150249"/>
          </a:xfrm>
          <a:prstGeom prst="rect">
            <a:avLst/>
          </a:prstGeom>
          <a:noFill/>
          <a:ln>
            <a:noFill/>
          </a:ln>
        </p:spPr>
      </p:pic>
      <p:sp>
        <p:nvSpPr>
          <p:cNvPr id="221" name="Google Shape;221;p32"/>
          <p:cNvSpPr txBox="1"/>
          <p:nvPr/>
        </p:nvSpPr>
        <p:spPr>
          <a:xfrm>
            <a:off x="382050" y="594300"/>
            <a:ext cx="2780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CV , 10 - folds</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Model </a:t>
            </a:r>
            <a:r>
              <a:rPr lang="en" sz="2400"/>
              <a:t>Selection: Random Forest Variable Selection</a:t>
            </a:r>
            <a:endParaRPr sz="2400"/>
          </a:p>
        </p:txBody>
      </p:sp>
      <p:sp>
        <p:nvSpPr>
          <p:cNvPr id="227" name="Google Shape;227;p33"/>
          <p:cNvSpPr txBox="1"/>
          <p:nvPr>
            <p:ph idx="1" type="body"/>
          </p:nvPr>
        </p:nvSpPr>
        <p:spPr>
          <a:xfrm>
            <a:off x="729450" y="2078875"/>
            <a:ext cx="4867200" cy="2365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Issue: Wholesale inclusion of interaction terms can lead to overfit (Gayler, 1995)</a:t>
            </a:r>
            <a:endParaRPr/>
          </a:p>
          <a:p>
            <a:pPr indent="-311150" lvl="0" marL="457200" rtl="0" algn="l">
              <a:spcBef>
                <a:spcPts val="0"/>
              </a:spcBef>
              <a:spcAft>
                <a:spcPts val="0"/>
              </a:spcAft>
              <a:buSzPts val="1300"/>
              <a:buChar char="●"/>
            </a:pPr>
            <a:r>
              <a:rPr lang="en"/>
              <a:t>Solution: Random Forests</a:t>
            </a:r>
            <a:endParaRPr/>
          </a:p>
          <a:p>
            <a:pPr indent="-298450" lvl="1" marL="1371600" rtl="0" algn="l">
              <a:spcBef>
                <a:spcPts val="0"/>
              </a:spcBef>
              <a:spcAft>
                <a:spcPts val="0"/>
              </a:spcAft>
              <a:buSzPts val="1100"/>
              <a:buChar char="○"/>
            </a:pPr>
            <a:r>
              <a:rPr lang="en"/>
              <a:t>A large number of </a:t>
            </a:r>
            <a:r>
              <a:rPr lang="en"/>
              <a:t>individual</a:t>
            </a:r>
            <a:r>
              <a:rPr lang="en"/>
              <a:t> decision trees that operate as an ensemble</a:t>
            </a:r>
            <a:endParaRPr/>
          </a:p>
          <a:p>
            <a:pPr indent="-298450" lvl="1" marL="1371600" rtl="0" algn="l">
              <a:spcBef>
                <a:spcPts val="0"/>
              </a:spcBef>
              <a:spcAft>
                <a:spcPts val="0"/>
              </a:spcAft>
              <a:buSzPts val="1100"/>
              <a:buChar char="○"/>
            </a:pPr>
            <a:r>
              <a:rPr lang="en"/>
              <a:t>Decision trees have low correlation, which protects the overall model from their individual errors</a:t>
            </a:r>
            <a:endParaRPr/>
          </a:p>
          <a:p>
            <a:pPr indent="-311150" lvl="0" marL="457200" rtl="0" algn="l">
              <a:spcBef>
                <a:spcPts val="0"/>
              </a:spcBef>
              <a:spcAft>
                <a:spcPts val="0"/>
              </a:spcAft>
              <a:buSzPts val="1300"/>
              <a:buChar char="●"/>
            </a:pPr>
            <a:r>
              <a:rPr lang="en"/>
              <a:t>Random Forests can detect interactions between variables which can add predictive value</a:t>
            </a:r>
            <a:endParaRPr/>
          </a:p>
          <a:p>
            <a:pPr indent="-311150" lvl="0" marL="457200" rtl="0" algn="l">
              <a:spcBef>
                <a:spcPts val="0"/>
              </a:spcBef>
              <a:spcAft>
                <a:spcPts val="0"/>
              </a:spcAft>
              <a:buSzPts val="1300"/>
              <a:buChar char="●"/>
            </a:pPr>
            <a:r>
              <a:rPr lang="en"/>
              <a:t>Especially important for affordability variables </a:t>
            </a:r>
            <a:endParaRPr/>
          </a:p>
        </p:txBody>
      </p:sp>
      <p:pic>
        <p:nvPicPr>
          <p:cNvPr id="228" name="Google Shape;228;p33"/>
          <p:cNvPicPr preferRelativeResize="0"/>
          <p:nvPr/>
        </p:nvPicPr>
        <p:blipFill>
          <a:blip r:embed="rId3">
            <a:alphaModFix/>
          </a:blip>
          <a:stretch>
            <a:fillRect/>
          </a:stretch>
        </p:blipFill>
        <p:spPr>
          <a:xfrm>
            <a:off x="6293572" y="2078875"/>
            <a:ext cx="2223079" cy="226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Random Forest </a:t>
            </a:r>
            <a:endParaRPr/>
          </a:p>
        </p:txBody>
      </p:sp>
      <p:sp>
        <p:nvSpPr>
          <p:cNvPr id="234" name="Google Shape;234;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many variables to use?</a:t>
            </a:r>
            <a:endParaRPr/>
          </a:p>
          <a:p>
            <a:pPr indent="-311150" lvl="0" marL="457200" rtl="0" algn="l">
              <a:spcBef>
                <a:spcPts val="0"/>
              </a:spcBef>
              <a:spcAft>
                <a:spcPts val="0"/>
              </a:spcAft>
              <a:buSzPts val="1300"/>
              <a:buChar char="●"/>
            </a:pPr>
            <a:r>
              <a:rPr lang="en"/>
              <a:t>5-fold cross validation </a:t>
            </a:r>
            <a:endParaRPr/>
          </a:p>
          <a:p>
            <a:pPr indent="-298450" lvl="1" marL="914400" rtl="0" algn="l">
              <a:spcBef>
                <a:spcPts val="0"/>
              </a:spcBef>
              <a:spcAft>
                <a:spcPts val="0"/>
              </a:spcAft>
              <a:buSzPts val="1100"/>
              <a:buChar char="○"/>
            </a:pPr>
            <a:r>
              <a:rPr lang="en"/>
              <a:t>Run Random Forest on training fold - (using cforest)</a:t>
            </a:r>
            <a:endParaRPr/>
          </a:p>
          <a:p>
            <a:pPr indent="-298450" lvl="1" marL="914400" rtl="0" algn="l">
              <a:spcBef>
                <a:spcPts val="0"/>
              </a:spcBef>
              <a:spcAft>
                <a:spcPts val="0"/>
              </a:spcAft>
              <a:buSzPts val="1100"/>
              <a:buChar char="○"/>
            </a:pPr>
            <a:r>
              <a:rPr lang="en"/>
              <a:t>Take variable importance matrix </a:t>
            </a:r>
            <a:endParaRPr/>
          </a:p>
          <a:p>
            <a:pPr indent="-298450" lvl="1" marL="914400" rtl="0" algn="l">
              <a:spcBef>
                <a:spcPts val="0"/>
              </a:spcBef>
              <a:spcAft>
                <a:spcPts val="0"/>
              </a:spcAft>
              <a:buSzPts val="1100"/>
              <a:buChar char="○"/>
            </a:pPr>
            <a:r>
              <a:rPr lang="en"/>
              <a:t> Add variables to model in order of importance</a:t>
            </a:r>
            <a:endParaRPr/>
          </a:p>
          <a:p>
            <a:pPr indent="-311150" lvl="0" marL="457200" rtl="0" algn="l">
              <a:spcBef>
                <a:spcPts val="0"/>
              </a:spcBef>
              <a:spcAft>
                <a:spcPts val="0"/>
              </a:spcAft>
              <a:buSzPts val="1300"/>
              <a:buChar char="●"/>
            </a:pPr>
            <a:r>
              <a:rPr lang="en"/>
              <a:t>Use variables that add to 95% of the total importance</a:t>
            </a:r>
            <a:endParaRPr/>
          </a:p>
          <a:p>
            <a:pPr indent="-311150" lvl="0" marL="457200" rtl="0" algn="l">
              <a:spcBef>
                <a:spcPts val="0"/>
              </a:spcBef>
              <a:spcAft>
                <a:spcPts val="0"/>
              </a:spcAft>
              <a:buSzPts val="1300"/>
              <a:buChar char="●"/>
            </a:pPr>
            <a:r>
              <a:rPr lang="en"/>
              <a:t>Use this method on the full training set</a:t>
            </a:r>
            <a:endParaRPr/>
          </a:p>
          <a:p>
            <a:pPr indent="-311150" lvl="0" marL="457200" rtl="0" algn="l">
              <a:spcBef>
                <a:spcPts val="0"/>
              </a:spcBef>
              <a:spcAft>
                <a:spcPts val="0"/>
              </a:spcAft>
              <a:buSzPts val="1300"/>
              <a:buChar char="●"/>
            </a:pPr>
            <a:r>
              <a:rPr lang="en"/>
              <a:t>Validate on test set</a:t>
            </a:r>
            <a:endParaRPr/>
          </a:p>
        </p:txBody>
      </p:sp>
      <p:pic>
        <p:nvPicPr>
          <p:cNvPr id="235" name="Google Shape;235;p34"/>
          <p:cNvPicPr preferRelativeResize="0"/>
          <p:nvPr/>
        </p:nvPicPr>
        <p:blipFill>
          <a:blip r:embed="rId3">
            <a:alphaModFix/>
          </a:blip>
          <a:stretch>
            <a:fillRect/>
          </a:stretch>
        </p:blipFill>
        <p:spPr>
          <a:xfrm>
            <a:off x="5430195" y="2078870"/>
            <a:ext cx="3322425" cy="205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Selection: Lasso</a:t>
            </a:r>
            <a:endParaRPr/>
          </a:p>
        </p:txBody>
      </p:sp>
      <p:sp>
        <p:nvSpPr>
          <p:cNvPr id="241" name="Google Shape;24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for</a:t>
            </a:r>
            <a:r>
              <a:rPr lang="en"/>
              <a:t>m of penalised logistic regression</a:t>
            </a:r>
            <a:endParaRPr/>
          </a:p>
          <a:p>
            <a:pPr indent="-298450" lvl="1" marL="914400" rtl="0" algn="l">
              <a:spcBef>
                <a:spcPts val="0"/>
              </a:spcBef>
              <a:spcAft>
                <a:spcPts val="0"/>
              </a:spcAft>
              <a:buSzPts val="1100"/>
              <a:buChar char="○"/>
            </a:pPr>
            <a:r>
              <a:rPr lang="en"/>
              <a:t>Model is penalised for holding too many variables </a:t>
            </a:r>
            <a:endParaRPr/>
          </a:p>
          <a:p>
            <a:pPr indent="-311150" lvl="0" marL="457200" rtl="0" algn="l">
              <a:spcBef>
                <a:spcPts val="0"/>
              </a:spcBef>
              <a:spcAft>
                <a:spcPts val="0"/>
              </a:spcAft>
              <a:buSzPts val="1300"/>
              <a:buChar char="●"/>
            </a:pPr>
            <a:r>
              <a:rPr lang="en"/>
              <a:t>Attempts to optimise AUC</a:t>
            </a:r>
            <a:endParaRPr/>
          </a:p>
          <a:p>
            <a:pPr indent="-311150" lvl="0" marL="457200" rtl="0" algn="l">
              <a:spcBef>
                <a:spcPts val="0"/>
              </a:spcBef>
              <a:spcAft>
                <a:spcPts val="0"/>
              </a:spcAft>
              <a:buSzPts val="1300"/>
              <a:buChar char="●"/>
            </a:pPr>
            <a:r>
              <a:rPr lang="en"/>
              <a:t>Cross validates model to find optimal penalty to minimise variables</a:t>
            </a:r>
            <a:endParaRPr/>
          </a:p>
          <a:p>
            <a:pPr indent="-311150" lvl="0" marL="457200" rtl="0" algn="l">
              <a:spcBef>
                <a:spcPts val="0"/>
              </a:spcBef>
              <a:spcAft>
                <a:spcPts val="0"/>
              </a:spcAft>
              <a:buSzPts val="1300"/>
              <a:buChar char="●"/>
            </a:pPr>
            <a:r>
              <a:rPr lang="en"/>
              <a:t>Run logistic regression on remaining variables</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Attempting to Fix Class Bias</a:t>
            </a:r>
            <a:endParaRPr/>
          </a:p>
        </p:txBody>
      </p:sp>
      <p:sp>
        <p:nvSpPr>
          <p:cNvPr id="247" name="Google Shape;247;p36"/>
          <p:cNvSpPr txBox="1"/>
          <p:nvPr>
            <p:ph idx="1" type="body"/>
          </p:nvPr>
        </p:nvSpPr>
        <p:spPr>
          <a:xfrm>
            <a:off x="729450" y="2078875"/>
            <a:ext cx="4517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Upsampling/Oversampling</a:t>
            </a:r>
            <a:endParaRPr b="1"/>
          </a:p>
          <a:p>
            <a:pPr indent="-298450" lvl="1" marL="914400" rtl="0" algn="l">
              <a:spcBef>
                <a:spcPts val="0"/>
              </a:spcBef>
              <a:spcAft>
                <a:spcPts val="0"/>
              </a:spcAft>
              <a:buSzPts val="1100"/>
              <a:buChar char="○"/>
            </a:pPr>
            <a:r>
              <a:rPr lang="en"/>
              <a:t>Samples with replacement from the minority class until the class distributions  are equal</a:t>
            </a:r>
            <a:endParaRPr/>
          </a:p>
          <a:p>
            <a:pPr indent="-298450" lvl="1" marL="914400" rtl="0" algn="l">
              <a:spcBef>
                <a:spcPts val="0"/>
              </a:spcBef>
              <a:spcAft>
                <a:spcPts val="0"/>
              </a:spcAft>
              <a:buSzPts val="1100"/>
              <a:buChar char="○"/>
            </a:pPr>
            <a:r>
              <a:rPr lang="en"/>
              <a:t>Retains all information </a:t>
            </a:r>
            <a:endParaRPr/>
          </a:p>
          <a:p>
            <a:pPr indent="0" lvl="0" marL="0" rtl="0" algn="l">
              <a:spcBef>
                <a:spcPts val="1600"/>
              </a:spcBef>
              <a:spcAft>
                <a:spcPts val="0"/>
              </a:spcAft>
              <a:buNone/>
            </a:pPr>
            <a:r>
              <a:t/>
            </a:r>
            <a:endParaRPr b="1"/>
          </a:p>
          <a:p>
            <a:pPr indent="-311150" lvl="0" marL="457200" rtl="0" algn="l">
              <a:spcBef>
                <a:spcPts val="1600"/>
              </a:spcBef>
              <a:spcAft>
                <a:spcPts val="0"/>
              </a:spcAft>
              <a:buSzPts val="1300"/>
              <a:buChar char="●"/>
            </a:pPr>
            <a:r>
              <a:rPr b="1" lang="en"/>
              <a:t>Downsampling/Undersampling</a:t>
            </a:r>
            <a:endParaRPr b="1"/>
          </a:p>
          <a:p>
            <a:pPr indent="-298450" lvl="1" marL="914400" rtl="0" algn="l">
              <a:spcBef>
                <a:spcPts val="0"/>
              </a:spcBef>
              <a:spcAft>
                <a:spcPts val="0"/>
              </a:spcAft>
              <a:buSzPts val="1100"/>
              <a:buChar char="○"/>
            </a:pPr>
            <a:r>
              <a:rPr lang="en"/>
              <a:t>Samples without replacement from the majority class until the </a:t>
            </a:r>
            <a:r>
              <a:rPr lang="en"/>
              <a:t>class distributions are equal</a:t>
            </a:r>
            <a:endParaRPr/>
          </a:p>
        </p:txBody>
      </p:sp>
      <p:pic>
        <p:nvPicPr>
          <p:cNvPr id="248" name="Google Shape;248;p36"/>
          <p:cNvPicPr preferRelativeResize="0"/>
          <p:nvPr/>
        </p:nvPicPr>
        <p:blipFill>
          <a:blip r:embed="rId3">
            <a:alphaModFix/>
          </a:blip>
          <a:stretch>
            <a:fillRect/>
          </a:stretch>
        </p:blipFill>
        <p:spPr>
          <a:xfrm>
            <a:off x="5610909" y="901795"/>
            <a:ext cx="3171299" cy="3339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Up/downsampling</a:t>
            </a:r>
            <a:endParaRPr/>
          </a:p>
        </p:txBody>
      </p:sp>
      <p:sp>
        <p:nvSpPr>
          <p:cNvPr id="254" name="Google Shape;25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Random </a:t>
            </a:r>
            <a:r>
              <a:rPr lang="en"/>
              <a:t>Forest</a:t>
            </a:r>
            <a:r>
              <a:rPr lang="en"/>
              <a:t> Variable Selection</a:t>
            </a:r>
            <a:endParaRPr/>
          </a:p>
          <a:p>
            <a:pPr indent="-311150" lvl="0" marL="457200" rtl="0" algn="l">
              <a:spcBef>
                <a:spcPts val="0"/>
              </a:spcBef>
              <a:spcAft>
                <a:spcPts val="0"/>
              </a:spcAft>
              <a:buSzPts val="1300"/>
              <a:buChar char="●"/>
            </a:pPr>
            <a:r>
              <a:rPr lang="en"/>
              <a:t>Used both up and downsampled data</a:t>
            </a:r>
            <a:endParaRPr/>
          </a:p>
        </p:txBody>
      </p:sp>
      <p:pic>
        <p:nvPicPr>
          <p:cNvPr id="255" name="Google Shape;255;p37"/>
          <p:cNvPicPr preferRelativeResize="0"/>
          <p:nvPr/>
        </p:nvPicPr>
        <p:blipFill>
          <a:blip r:embed="rId3">
            <a:alphaModFix/>
          </a:blip>
          <a:stretch>
            <a:fillRect/>
          </a:stretch>
        </p:blipFill>
        <p:spPr>
          <a:xfrm>
            <a:off x="4961850" y="870650"/>
            <a:ext cx="3456300" cy="2133125"/>
          </a:xfrm>
          <a:prstGeom prst="rect">
            <a:avLst/>
          </a:prstGeom>
          <a:noFill/>
          <a:ln>
            <a:noFill/>
          </a:ln>
        </p:spPr>
      </p:pic>
      <p:pic>
        <p:nvPicPr>
          <p:cNvPr id="256" name="Google Shape;256;p37"/>
          <p:cNvPicPr preferRelativeResize="0"/>
          <p:nvPr/>
        </p:nvPicPr>
        <p:blipFill>
          <a:blip r:embed="rId4">
            <a:alphaModFix/>
          </a:blip>
          <a:stretch>
            <a:fillRect/>
          </a:stretch>
        </p:blipFill>
        <p:spPr>
          <a:xfrm>
            <a:off x="5058463" y="3003775"/>
            <a:ext cx="3263072" cy="2013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62" name="Google Shape;26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ROC</a:t>
            </a:r>
            <a:endParaRPr sz="2000"/>
          </a:p>
          <a:p>
            <a:pPr indent="0" lvl="0" marL="0" rtl="0" algn="l">
              <a:spcBef>
                <a:spcPts val="1600"/>
              </a:spcBef>
              <a:spcAft>
                <a:spcPts val="0"/>
              </a:spcAft>
              <a:buNone/>
            </a:pPr>
            <a:r>
              <a:rPr lang="en" sz="2000"/>
              <a:t>Gini </a:t>
            </a:r>
            <a:endParaRPr sz="2000"/>
          </a:p>
          <a:p>
            <a:pPr indent="0" lvl="0" marL="0" rtl="0" algn="l">
              <a:spcBef>
                <a:spcPts val="1600"/>
              </a:spcBef>
              <a:spcAft>
                <a:spcPts val="0"/>
              </a:spcAft>
              <a:buNone/>
            </a:pPr>
            <a:r>
              <a:rPr lang="en" sz="2000"/>
              <a:t>Confusion Matrix</a:t>
            </a:r>
            <a:endParaRPr sz="2000"/>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 StepAIC</a:t>
            </a:r>
            <a:endParaRPr/>
          </a:p>
        </p:txBody>
      </p:sp>
      <p:pic>
        <p:nvPicPr>
          <p:cNvPr id="268" name="Google Shape;268;p39"/>
          <p:cNvPicPr preferRelativeResize="0"/>
          <p:nvPr/>
        </p:nvPicPr>
        <p:blipFill>
          <a:blip r:embed="rId3">
            <a:alphaModFix/>
          </a:blip>
          <a:stretch>
            <a:fillRect/>
          </a:stretch>
        </p:blipFill>
        <p:spPr>
          <a:xfrm>
            <a:off x="729450" y="2523050"/>
            <a:ext cx="3003825" cy="1352475"/>
          </a:xfrm>
          <a:prstGeom prst="rect">
            <a:avLst/>
          </a:prstGeom>
          <a:noFill/>
          <a:ln cap="flat" cmpd="sng" w="9525">
            <a:solidFill>
              <a:schemeClr val="dk2"/>
            </a:solidFill>
            <a:prstDash val="solid"/>
            <a:round/>
            <a:headEnd len="sm" w="sm" type="none"/>
            <a:tailEnd len="sm" w="sm" type="none"/>
          </a:ln>
        </p:spPr>
      </p:pic>
      <p:pic>
        <p:nvPicPr>
          <p:cNvPr id="269" name="Google Shape;269;p39"/>
          <p:cNvPicPr preferRelativeResize="0"/>
          <p:nvPr/>
        </p:nvPicPr>
        <p:blipFill>
          <a:blip r:embed="rId4">
            <a:alphaModFix/>
          </a:blip>
          <a:stretch>
            <a:fillRect/>
          </a:stretch>
        </p:blipFill>
        <p:spPr>
          <a:xfrm>
            <a:off x="4118625" y="2035200"/>
            <a:ext cx="4416400" cy="272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727650" y="133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 </a:t>
            </a:r>
            <a:r>
              <a:rPr lang="en"/>
              <a:t>Random Forest</a:t>
            </a:r>
            <a:endParaRPr/>
          </a:p>
        </p:txBody>
      </p:sp>
      <p:pic>
        <p:nvPicPr>
          <p:cNvPr id="275" name="Google Shape;275;p40"/>
          <p:cNvPicPr preferRelativeResize="0"/>
          <p:nvPr/>
        </p:nvPicPr>
        <p:blipFill>
          <a:blip r:embed="rId3">
            <a:alphaModFix/>
          </a:blip>
          <a:stretch>
            <a:fillRect/>
          </a:stretch>
        </p:blipFill>
        <p:spPr>
          <a:xfrm>
            <a:off x="729450" y="2523050"/>
            <a:ext cx="3003825" cy="1352475"/>
          </a:xfrm>
          <a:prstGeom prst="rect">
            <a:avLst/>
          </a:prstGeom>
          <a:noFill/>
          <a:ln cap="flat" cmpd="sng" w="9525">
            <a:solidFill>
              <a:schemeClr val="dk2"/>
            </a:solidFill>
            <a:prstDash val="solid"/>
            <a:round/>
            <a:headEnd len="sm" w="sm" type="none"/>
            <a:tailEnd len="sm" w="sm" type="none"/>
          </a:ln>
        </p:spPr>
      </p:pic>
      <p:pic>
        <p:nvPicPr>
          <p:cNvPr id="276" name="Google Shape;276;p40"/>
          <p:cNvPicPr preferRelativeResize="0"/>
          <p:nvPr/>
        </p:nvPicPr>
        <p:blipFill>
          <a:blip r:embed="rId4">
            <a:alphaModFix/>
          </a:blip>
          <a:stretch>
            <a:fillRect/>
          </a:stretch>
        </p:blipFill>
        <p:spPr>
          <a:xfrm>
            <a:off x="4118625" y="2035200"/>
            <a:ext cx="4416400" cy="2725550"/>
          </a:xfrm>
          <a:prstGeom prst="rect">
            <a:avLst/>
          </a:prstGeom>
          <a:noFill/>
          <a:ln cap="flat" cmpd="sng" w="9525">
            <a:solidFill>
              <a:schemeClr val="dk2"/>
            </a:solidFill>
            <a:prstDash val="solid"/>
            <a:round/>
            <a:headEnd len="sm" w="sm" type="none"/>
            <a:tailEnd len="sm" w="sm" type="none"/>
          </a:ln>
        </p:spPr>
      </p:pic>
      <p:pic>
        <p:nvPicPr>
          <p:cNvPr id="277" name="Google Shape;277;p40"/>
          <p:cNvPicPr preferRelativeResize="0"/>
          <p:nvPr/>
        </p:nvPicPr>
        <p:blipFill>
          <a:blip r:embed="rId5">
            <a:alphaModFix/>
          </a:blip>
          <a:stretch>
            <a:fillRect/>
          </a:stretch>
        </p:blipFill>
        <p:spPr>
          <a:xfrm>
            <a:off x="729450" y="2523050"/>
            <a:ext cx="3003825" cy="1352475"/>
          </a:xfrm>
          <a:prstGeom prst="rect">
            <a:avLst/>
          </a:prstGeom>
          <a:noFill/>
          <a:ln>
            <a:noFill/>
          </a:ln>
        </p:spPr>
      </p:pic>
      <p:pic>
        <p:nvPicPr>
          <p:cNvPr id="278" name="Google Shape;278;p40"/>
          <p:cNvPicPr preferRelativeResize="0"/>
          <p:nvPr/>
        </p:nvPicPr>
        <p:blipFill>
          <a:blip r:embed="rId6">
            <a:alphaModFix/>
          </a:blip>
          <a:stretch>
            <a:fillRect/>
          </a:stretch>
        </p:blipFill>
        <p:spPr>
          <a:xfrm>
            <a:off x="4098400" y="2022725"/>
            <a:ext cx="4456837" cy="275050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727650" y="133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 Lasso</a:t>
            </a:r>
            <a:endParaRPr/>
          </a:p>
          <a:p>
            <a:pPr indent="0" lvl="0" marL="0" rtl="0" algn="l">
              <a:spcBef>
                <a:spcPts val="0"/>
              </a:spcBef>
              <a:spcAft>
                <a:spcPts val="0"/>
              </a:spcAft>
              <a:buNone/>
            </a:pPr>
            <a:r>
              <a:t/>
            </a:r>
            <a:endParaRPr/>
          </a:p>
        </p:txBody>
      </p:sp>
      <p:pic>
        <p:nvPicPr>
          <p:cNvPr id="284" name="Google Shape;284;p41"/>
          <p:cNvPicPr preferRelativeResize="0"/>
          <p:nvPr/>
        </p:nvPicPr>
        <p:blipFill>
          <a:blip r:embed="rId3">
            <a:alphaModFix/>
          </a:blip>
          <a:stretch>
            <a:fillRect/>
          </a:stretch>
        </p:blipFill>
        <p:spPr>
          <a:xfrm>
            <a:off x="729450" y="2523050"/>
            <a:ext cx="3003825" cy="1352475"/>
          </a:xfrm>
          <a:prstGeom prst="rect">
            <a:avLst/>
          </a:prstGeom>
          <a:noFill/>
          <a:ln cap="flat" cmpd="sng" w="9525">
            <a:solidFill>
              <a:schemeClr val="dk2"/>
            </a:solidFill>
            <a:prstDash val="solid"/>
            <a:round/>
            <a:headEnd len="sm" w="sm" type="none"/>
            <a:tailEnd len="sm" w="sm" type="none"/>
          </a:ln>
        </p:spPr>
      </p:pic>
      <p:pic>
        <p:nvPicPr>
          <p:cNvPr id="285" name="Google Shape;285;p41"/>
          <p:cNvPicPr preferRelativeResize="0"/>
          <p:nvPr/>
        </p:nvPicPr>
        <p:blipFill>
          <a:blip r:embed="rId4">
            <a:alphaModFix/>
          </a:blip>
          <a:stretch>
            <a:fillRect/>
          </a:stretch>
        </p:blipFill>
        <p:spPr>
          <a:xfrm>
            <a:off x="4118625" y="2035200"/>
            <a:ext cx="4416400" cy="2725550"/>
          </a:xfrm>
          <a:prstGeom prst="rect">
            <a:avLst/>
          </a:prstGeom>
          <a:noFill/>
          <a:ln cap="flat" cmpd="sng" w="9525">
            <a:solidFill>
              <a:schemeClr val="dk2"/>
            </a:solidFill>
            <a:prstDash val="solid"/>
            <a:round/>
            <a:headEnd len="sm" w="sm" type="none"/>
            <a:tailEnd len="sm" w="sm" type="none"/>
          </a:ln>
        </p:spPr>
      </p:pic>
      <p:pic>
        <p:nvPicPr>
          <p:cNvPr id="286" name="Google Shape;286;p41"/>
          <p:cNvPicPr preferRelativeResize="0"/>
          <p:nvPr/>
        </p:nvPicPr>
        <p:blipFill>
          <a:blip r:embed="rId5">
            <a:alphaModFix/>
          </a:blip>
          <a:stretch>
            <a:fillRect/>
          </a:stretch>
        </p:blipFill>
        <p:spPr>
          <a:xfrm>
            <a:off x="729450" y="2523050"/>
            <a:ext cx="3003825" cy="1352475"/>
          </a:xfrm>
          <a:prstGeom prst="rect">
            <a:avLst/>
          </a:prstGeom>
          <a:noFill/>
          <a:ln>
            <a:noFill/>
          </a:ln>
        </p:spPr>
      </p:pic>
      <p:pic>
        <p:nvPicPr>
          <p:cNvPr id="287" name="Google Shape;287;p41"/>
          <p:cNvPicPr preferRelativeResize="0"/>
          <p:nvPr/>
        </p:nvPicPr>
        <p:blipFill>
          <a:blip r:embed="rId6">
            <a:alphaModFix/>
          </a:blip>
          <a:stretch>
            <a:fillRect/>
          </a:stretch>
        </p:blipFill>
        <p:spPr>
          <a:xfrm>
            <a:off x="4098400" y="2022725"/>
            <a:ext cx="4456837" cy="2750505"/>
          </a:xfrm>
          <a:prstGeom prst="rect">
            <a:avLst/>
          </a:prstGeom>
          <a:noFill/>
          <a:ln cap="flat" cmpd="sng" w="9525">
            <a:solidFill>
              <a:schemeClr val="dk2"/>
            </a:solidFill>
            <a:prstDash val="solid"/>
            <a:round/>
            <a:headEnd len="sm" w="sm" type="none"/>
            <a:tailEnd len="sm" w="sm" type="none"/>
          </a:ln>
        </p:spPr>
      </p:pic>
      <p:pic>
        <p:nvPicPr>
          <p:cNvPr id="288" name="Google Shape;288;p41"/>
          <p:cNvPicPr preferRelativeResize="0"/>
          <p:nvPr/>
        </p:nvPicPr>
        <p:blipFill rotWithShape="1">
          <a:blip r:embed="rId7">
            <a:alphaModFix/>
          </a:blip>
          <a:srcRect b="0" l="0" r="15038" t="0"/>
          <a:stretch/>
        </p:blipFill>
        <p:spPr>
          <a:xfrm>
            <a:off x="729450" y="2527350"/>
            <a:ext cx="3003825" cy="1343875"/>
          </a:xfrm>
          <a:prstGeom prst="rect">
            <a:avLst/>
          </a:prstGeom>
          <a:noFill/>
          <a:ln cap="flat" cmpd="sng" w="9525">
            <a:solidFill>
              <a:schemeClr val="dk2"/>
            </a:solidFill>
            <a:prstDash val="solid"/>
            <a:round/>
            <a:headEnd len="sm" w="sm" type="none"/>
            <a:tailEnd len="sm" w="sm" type="none"/>
          </a:ln>
        </p:spPr>
      </p:pic>
      <p:pic>
        <p:nvPicPr>
          <p:cNvPr id="289" name="Google Shape;289;p41"/>
          <p:cNvPicPr preferRelativeResize="0"/>
          <p:nvPr/>
        </p:nvPicPr>
        <p:blipFill>
          <a:blip r:embed="rId8">
            <a:alphaModFix/>
          </a:blip>
          <a:stretch>
            <a:fillRect/>
          </a:stretch>
        </p:blipFill>
        <p:spPr>
          <a:xfrm>
            <a:off x="4098400" y="2022725"/>
            <a:ext cx="4456825" cy="2750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99" name="Google Shape;99;p15"/>
          <p:cNvSpPr txBox="1"/>
          <p:nvPr>
            <p:ph idx="1" type="body"/>
          </p:nvPr>
        </p:nvSpPr>
        <p:spPr>
          <a:xfrm>
            <a:off x="729450" y="2183125"/>
            <a:ext cx="4528200" cy="170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Initial default rate found to be  approximately 18%</a:t>
            </a:r>
            <a:endParaRPr/>
          </a:p>
          <a:p>
            <a:pPr indent="-311150" lvl="0" marL="457200" rtl="0" algn="l">
              <a:spcBef>
                <a:spcPts val="0"/>
              </a:spcBef>
              <a:spcAft>
                <a:spcPts val="0"/>
              </a:spcAft>
              <a:buSzPts val="1300"/>
              <a:buChar char="●"/>
            </a:pPr>
            <a:r>
              <a:rPr lang="en"/>
              <a:t>A variable that holds more than 30% unique values may  not ideal to be use for modelling due to the expansion of overall variability .</a:t>
            </a:r>
            <a:endParaRPr/>
          </a:p>
        </p:txBody>
      </p:sp>
      <p:pic>
        <p:nvPicPr>
          <p:cNvPr id="100" name="Google Shape;100;p15"/>
          <p:cNvPicPr preferRelativeResize="0"/>
          <p:nvPr/>
        </p:nvPicPr>
        <p:blipFill>
          <a:blip r:embed="rId3">
            <a:alphaModFix/>
          </a:blip>
          <a:stretch>
            <a:fillRect/>
          </a:stretch>
        </p:blipFill>
        <p:spPr>
          <a:xfrm>
            <a:off x="5985725" y="342900"/>
            <a:ext cx="2683900" cy="4800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727650" y="133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 DownSampling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5" name="Google Shape;295;p42"/>
          <p:cNvPicPr preferRelativeResize="0"/>
          <p:nvPr/>
        </p:nvPicPr>
        <p:blipFill>
          <a:blip r:embed="rId3">
            <a:alphaModFix/>
          </a:blip>
          <a:stretch>
            <a:fillRect/>
          </a:stretch>
        </p:blipFill>
        <p:spPr>
          <a:xfrm>
            <a:off x="729450" y="2523050"/>
            <a:ext cx="3003825" cy="1352475"/>
          </a:xfrm>
          <a:prstGeom prst="rect">
            <a:avLst/>
          </a:prstGeom>
          <a:noFill/>
          <a:ln cap="flat" cmpd="sng" w="9525">
            <a:solidFill>
              <a:schemeClr val="dk2"/>
            </a:solidFill>
            <a:prstDash val="solid"/>
            <a:round/>
            <a:headEnd len="sm" w="sm" type="none"/>
            <a:tailEnd len="sm" w="sm" type="none"/>
          </a:ln>
        </p:spPr>
      </p:pic>
      <p:pic>
        <p:nvPicPr>
          <p:cNvPr id="296" name="Google Shape;296;p42"/>
          <p:cNvPicPr preferRelativeResize="0"/>
          <p:nvPr/>
        </p:nvPicPr>
        <p:blipFill>
          <a:blip r:embed="rId4">
            <a:alphaModFix/>
          </a:blip>
          <a:stretch>
            <a:fillRect/>
          </a:stretch>
        </p:blipFill>
        <p:spPr>
          <a:xfrm>
            <a:off x="4118625" y="2035200"/>
            <a:ext cx="4416400" cy="2725550"/>
          </a:xfrm>
          <a:prstGeom prst="rect">
            <a:avLst/>
          </a:prstGeom>
          <a:noFill/>
          <a:ln cap="flat" cmpd="sng" w="9525">
            <a:solidFill>
              <a:schemeClr val="dk2"/>
            </a:solidFill>
            <a:prstDash val="solid"/>
            <a:round/>
            <a:headEnd len="sm" w="sm" type="none"/>
            <a:tailEnd len="sm" w="sm" type="none"/>
          </a:ln>
        </p:spPr>
      </p:pic>
      <p:pic>
        <p:nvPicPr>
          <p:cNvPr id="297" name="Google Shape;297;p42"/>
          <p:cNvPicPr preferRelativeResize="0"/>
          <p:nvPr/>
        </p:nvPicPr>
        <p:blipFill>
          <a:blip r:embed="rId5">
            <a:alphaModFix/>
          </a:blip>
          <a:stretch>
            <a:fillRect/>
          </a:stretch>
        </p:blipFill>
        <p:spPr>
          <a:xfrm>
            <a:off x="729450" y="2523050"/>
            <a:ext cx="3003825" cy="1352475"/>
          </a:xfrm>
          <a:prstGeom prst="rect">
            <a:avLst/>
          </a:prstGeom>
          <a:noFill/>
          <a:ln>
            <a:noFill/>
          </a:ln>
        </p:spPr>
      </p:pic>
      <p:pic>
        <p:nvPicPr>
          <p:cNvPr id="298" name="Google Shape;298;p42"/>
          <p:cNvPicPr preferRelativeResize="0"/>
          <p:nvPr/>
        </p:nvPicPr>
        <p:blipFill>
          <a:blip r:embed="rId6">
            <a:alphaModFix/>
          </a:blip>
          <a:stretch>
            <a:fillRect/>
          </a:stretch>
        </p:blipFill>
        <p:spPr>
          <a:xfrm>
            <a:off x="4098400" y="2022725"/>
            <a:ext cx="4456837" cy="2750505"/>
          </a:xfrm>
          <a:prstGeom prst="rect">
            <a:avLst/>
          </a:prstGeom>
          <a:noFill/>
          <a:ln cap="flat" cmpd="sng" w="9525">
            <a:solidFill>
              <a:schemeClr val="dk2"/>
            </a:solidFill>
            <a:prstDash val="solid"/>
            <a:round/>
            <a:headEnd len="sm" w="sm" type="none"/>
            <a:tailEnd len="sm" w="sm" type="none"/>
          </a:ln>
        </p:spPr>
      </p:pic>
      <p:pic>
        <p:nvPicPr>
          <p:cNvPr id="299" name="Google Shape;299;p42"/>
          <p:cNvPicPr preferRelativeResize="0"/>
          <p:nvPr/>
        </p:nvPicPr>
        <p:blipFill rotWithShape="1">
          <a:blip r:embed="rId7">
            <a:alphaModFix/>
          </a:blip>
          <a:srcRect b="0" l="0" r="15038" t="0"/>
          <a:stretch/>
        </p:blipFill>
        <p:spPr>
          <a:xfrm>
            <a:off x="729450" y="2527350"/>
            <a:ext cx="3003825" cy="1343875"/>
          </a:xfrm>
          <a:prstGeom prst="rect">
            <a:avLst/>
          </a:prstGeom>
          <a:noFill/>
          <a:ln cap="flat" cmpd="sng" w="9525">
            <a:solidFill>
              <a:schemeClr val="dk2"/>
            </a:solidFill>
            <a:prstDash val="solid"/>
            <a:round/>
            <a:headEnd len="sm" w="sm" type="none"/>
            <a:tailEnd len="sm" w="sm" type="none"/>
          </a:ln>
        </p:spPr>
      </p:pic>
      <p:pic>
        <p:nvPicPr>
          <p:cNvPr id="300" name="Google Shape;300;p42"/>
          <p:cNvPicPr preferRelativeResize="0"/>
          <p:nvPr/>
        </p:nvPicPr>
        <p:blipFill>
          <a:blip r:embed="rId8">
            <a:alphaModFix/>
          </a:blip>
          <a:stretch>
            <a:fillRect/>
          </a:stretch>
        </p:blipFill>
        <p:spPr>
          <a:xfrm>
            <a:off x="4098400" y="2022725"/>
            <a:ext cx="4456825" cy="2750498"/>
          </a:xfrm>
          <a:prstGeom prst="rect">
            <a:avLst/>
          </a:prstGeom>
          <a:noFill/>
          <a:ln>
            <a:noFill/>
          </a:ln>
        </p:spPr>
      </p:pic>
      <p:pic>
        <p:nvPicPr>
          <p:cNvPr id="301" name="Google Shape;301;p42"/>
          <p:cNvPicPr preferRelativeResize="0"/>
          <p:nvPr/>
        </p:nvPicPr>
        <p:blipFill>
          <a:blip r:embed="rId9">
            <a:alphaModFix/>
          </a:blip>
          <a:stretch>
            <a:fillRect/>
          </a:stretch>
        </p:blipFill>
        <p:spPr>
          <a:xfrm>
            <a:off x="727650" y="2527350"/>
            <a:ext cx="3003825" cy="1352475"/>
          </a:xfrm>
          <a:prstGeom prst="rect">
            <a:avLst/>
          </a:prstGeom>
          <a:noFill/>
          <a:ln>
            <a:noFill/>
          </a:ln>
        </p:spPr>
      </p:pic>
      <p:pic>
        <p:nvPicPr>
          <p:cNvPr id="302" name="Google Shape;302;p42"/>
          <p:cNvPicPr preferRelativeResize="0"/>
          <p:nvPr/>
        </p:nvPicPr>
        <p:blipFill>
          <a:blip r:embed="rId10">
            <a:alphaModFix/>
          </a:blip>
          <a:stretch>
            <a:fillRect/>
          </a:stretch>
        </p:blipFill>
        <p:spPr>
          <a:xfrm>
            <a:off x="4098400" y="2022725"/>
            <a:ext cx="4456825" cy="27505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727650" y="133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 - UpSampling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8" name="Google Shape;308;p43"/>
          <p:cNvPicPr preferRelativeResize="0"/>
          <p:nvPr/>
        </p:nvPicPr>
        <p:blipFill>
          <a:blip r:embed="rId3">
            <a:alphaModFix/>
          </a:blip>
          <a:stretch>
            <a:fillRect/>
          </a:stretch>
        </p:blipFill>
        <p:spPr>
          <a:xfrm>
            <a:off x="729450" y="2523050"/>
            <a:ext cx="3003825" cy="1352475"/>
          </a:xfrm>
          <a:prstGeom prst="rect">
            <a:avLst/>
          </a:prstGeom>
          <a:noFill/>
          <a:ln cap="flat" cmpd="sng" w="9525">
            <a:solidFill>
              <a:schemeClr val="dk2"/>
            </a:solidFill>
            <a:prstDash val="solid"/>
            <a:round/>
            <a:headEnd len="sm" w="sm" type="none"/>
            <a:tailEnd len="sm" w="sm" type="none"/>
          </a:ln>
        </p:spPr>
      </p:pic>
      <p:pic>
        <p:nvPicPr>
          <p:cNvPr id="309" name="Google Shape;309;p43"/>
          <p:cNvPicPr preferRelativeResize="0"/>
          <p:nvPr/>
        </p:nvPicPr>
        <p:blipFill>
          <a:blip r:embed="rId4">
            <a:alphaModFix/>
          </a:blip>
          <a:stretch>
            <a:fillRect/>
          </a:stretch>
        </p:blipFill>
        <p:spPr>
          <a:xfrm>
            <a:off x="4118625" y="2035200"/>
            <a:ext cx="4416400" cy="2725550"/>
          </a:xfrm>
          <a:prstGeom prst="rect">
            <a:avLst/>
          </a:prstGeom>
          <a:noFill/>
          <a:ln cap="flat" cmpd="sng" w="9525">
            <a:solidFill>
              <a:schemeClr val="dk2"/>
            </a:solidFill>
            <a:prstDash val="solid"/>
            <a:round/>
            <a:headEnd len="sm" w="sm" type="none"/>
            <a:tailEnd len="sm" w="sm" type="none"/>
          </a:ln>
        </p:spPr>
      </p:pic>
      <p:pic>
        <p:nvPicPr>
          <p:cNvPr id="310" name="Google Shape;310;p43"/>
          <p:cNvPicPr preferRelativeResize="0"/>
          <p:nvPr/>
        </p:nvPicPr>
        <p:blipFill>
          <a:blip r:embed="rId5">
            <a:alphaModFix/>
          </a:blip>
          <a:stretch>
            <a:fillRect/>
          </a:stretch>
        </p:blipFill>
        <p:spPr>
          <a:xfrm>
            <a:off x="729450" y="2523050"/>
            <a:ext cx="3003825" cy="1352475"/>
          </a:xfrm>
          <a:prstGeom prst="rect">
            <a:avLst/>
          </a:prstGeom>
          <a:noFill/>
          <a:ln>
            <a:noFill/>
          </a:ln>
        </p:spPr>
      </p:pic>
      <p:pic>
        <p:nvPicPr>
          <p:cNvPr id="311" name="Google Shape;311;p43"/>
          <p:cNvPicPr preferRelativeResize="0"/>
          <p:nvPr/>
        </p:nvPicPr>
        <p:blipFill>
          <a:blip r:embed="rId6">
            <a:alphaModFix/>
          </a:blip>
          <a:stretch>
            <a:fillRect/>
          </a:stretch>
        </p:blipFill>
        <p:spPr>
          <a:xfrm>
            <a:off x="4098400" y="2022725"/>
            <a:ext cx="4456837" cy="2750505"/>
          </a:xfrm>
          <a:prstGeom prst="rect">
            <a:avLst/>
          </a:prstGeom>
          <a:noFill/>
          <a:ln cap="flat" cmpd="sng" w="9525">
            <a:solidFill>
              <a:schemeClr val="dk2"/>
            </a:solidFill>
            <a:prstDash val="solid"/>
            <a:round/>
            <a:headEnd len="sm" w="sm" type="none"/>
            <a:tailEnd len="sm" w="sm" type="none"/>
          </a:ln>
        </p:spPr>
      </p:pic>
      <p:pic>
        <p:nvPicPr>
          <p:cNvPr id="312" name="Google Shape;312;p43"/>
          <p:cNvPicPr preferRelativeResize="0"/>
          <p:nvPr/>
        </p:nvPicPr>
        <p:blipFill rotWithShape="1">
          <a:blip r:embed="rId7">
            <a:alphaModFix/>
          </a:blip>
          <a:srcRect b="0" l="0" r="15038" t="0"/>
          <a:stretch/>
        </p:blipFill>
        <p:spPr>
          <a:xfrm>
            <a:off x="729450" y="2527350"/>
            <a:ext cx="3003825" cy="1343875"/>
          </a:xfrm>
          <a:prstGeom prst="rect">
            <a:avLst/>
          </a:prstGeom>
          <a:noFill/>
          <a:ln cap="flat" cmpd="sng" w="9525">
            <a:solidFill>
              <a:schemeClr val="dk2"/>
            </a:solidFill>
            <a:prstDash val="solid"/>
            <a:round/>
            <a:headEnd len="sm" w="sm" type="none"/>
            <a:tailEnd len="sm" w="sm" type="none"/>
          </a:ln>
        </p:spPr>
      </p:pic>
      <p:pic>
        <p:nvPicPr>
          <p:cNvPr id="313" name="Google Shape;313;p43"/>
          <p:cNvPicPr preferRelativeResize="0"/>
          <p:nvPr/>
        </p:nvPicPr>
        <p:blipFill>
          <a:blip r:embed="rId8">
            <a:alphaModFix/>
          </a:blip>
          <a:stretch>
            <a:fillRect/>
          </a:stretch>
        </p:blipFill>
        <p:spPr>
          <a:xfrm>
            <a:off x="4098400" y="2022725"/>
            <a:ext cx="4456825" cy="2750498"/>
          </a:xfrm>
          <a:prstGeom prst="rect">
            <a:avLst/>
          </a:prstGeom>
          <a:noFill/>
          <a:ln>
            <a:noFill/>
          </a:ln>
        </p:spPr>
      </p:pic>
      <p:pic>
        <p:nvPicPr>
          <p:cNvPr id="314" name="Google Shape;314;p43"/>
          <p:cNvPicPr preferRelativeResize="0"/>
          <p:nvPr/>
        </p:nvPicPr>
        <p:blipFill>
          <a:blip r:embed="rId9">
            <a:alphaModFix/>
          </a:blip>
          <a:stretch>
            <a:fillRect/>
          </a:stretch>
        </p:blipFill>
        <p:spPr>
          <a:xfrm>
            <a:off x="727650" y="2527350"/>
            <a:ext cx="3003825" cy="1352475"/>
          </a:xfrm>
          <a:prstGeom prst="rect">
            <a:avLst/>
          </a:prstGeom>
          <a:noFill/>
          <a:ln>
            <a:noFill/>
          </a:ln>
        </p:spPr>
      </p:pic>
      <p:pic>
        <p:nvPicPr>
          <p:cNvPr id="315" name="Google Shape;315;p43"/>
          <p:cNvPicPr preferRelativeResize="0"/>
          <p:nvPr/>
        </p:nvPicPr>
        <p:blipFill>
          <a:blip r:embed="rId10">
            <a:alphaModFix/>
          </a:blip>
          <a:stretch>
            <a:fillRect/>
          </a:stretch>
        </p:blipFill>
        <p:spPr>
          <a:xfrm>
            <a:off x="4098400" y="2022725"/>
            <a:ext cx="4456825" cy="2750523"/>
          </a:xfrm>
          <a:prstGeom prst="rect">
            <a:avLst/>
          </a:prstGeom>
          <a:noFill/>
          <a:ln>
            <a:noFill/>
          </a:ln>
        </p:spPr>
      </p:pic>
      <p:pic>
        <p:nvPicPr>
          <p:cNvPr id="316" name="Google Shape;316;p43"/>
          <p:cNvPicPr preferRelativeResize="0"/>
          <p:nvPr/>
        </p:nvPicPr>
        <p:blipFill>
          <a:blip r:embed="rId11">
            <a:alphaModFix/>
          </a:blip>
          <a:stretch>
            <a:fillRect/>
          </a:stretch>
        </p:blipFill>
        <p:spPr>
          <a:xfrm>
            <a:off x="729450" y="2523050"/>
            <a:ext cx="3003825" cy="1352475"/>
          </a:xfrm>
          <a:prstGeom prst="rect">
            <a:avLst/>
          </a:prstGeom>
          <a:noFill/>
          <a:ln>
            <a:noFill/>
          </a:ln>
        </p:spPr>
      </p:pic>
      <p:pic>
        <p:nvPicPr>
          <p:cNvPr id="317" name="Google Shape;317;p43"/>
          <p:cNvPicPr preferRelativeResize="0"/>
          <p:nvPr/>
        </p:nvPicPr>
        <p:blipFill>
          <a:blip r:embed="rId12">
            <a:alphaModFix/>
          </a:blip>
          <a:stretch>
            <a:fillRect/>
          </a:stretch>
        </p:blipFill>
        <p:spPr>
          <a:xfrm>
            <a:off x="4098400" y="2035200"/>
            <a:ext cx="4456825" cy="2725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Selection</a:t>
            </a:r>
            <a:endParaRPr/>
          </a:p>
        </p:txBody>
      </p:sp>
      <p:pic>
        <p:nvPicPr>
          <p:cNvPr id="323" name="Google Shape;323;p44"/>
          <p:cNvPicPr preferRelativeResize="0"/>
          <p:nvPr/>
        </p:nvPicPr>
        <p:blipFill>
          <a:blip r:embed="rId3">
            <a:alphaModFix/>
          </a:blip>
          <a:stretch>
            <a:fillRect/>
          </a:stretch>
        </p:blipFill>
        <p:spPr>
          <a:xfrm>
            <a:off x="164075" y="2054950"/>
            <a:ext cx="3832071" cy="2364935"/>
          </a:xfrm>
          <a:prstGeom prst="rect">
            <a:avLst/>
          </a:prstGeom>
          <a:noFill/>
          <a:ln>
            <a:noFill/>
          </a:ln>
        </p:spPr>
      </p:pic>
      <p:pic>
        <p:nvPicPr>
          <p:cNvPr id="324" name="Google Shape;324;p44"/>
          <p:cNvPicPr preferRelativeResize="0"/>
          <p:nvPr/>
        </p:nvPicPr>
        <p:blipFill>
          <a:blip r:embed="rId4">
            <a:alphaModFix/>
          </a:blip>
          <a:stretch>
            <a:fillRect/>
          </a:stretch>
        </p:blipFill>
        <p:spPr>
          <a:xfrm>
            <a:off x="3830525" y="2096338"/>
            <a:ext cx="5199775" cy="2184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330" name="Google Shape;330;p45"/>
          <p:cNvSpPr txBox="1"/>
          <p:nvPr>
            <p:ph idx="1" type="body"/>
          </p:nvPr>
        </p:nvSpPr>
        <p:spPr>
          <a:xfrm>
            <a:off x="1667525" y="1962200"/>
            <a:ext cx="2078400" cy="305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Variables: </a:t>
            </a:r>
            <a:endParaRPr/>
          </a:p>
          <a:p>
            <a:pPr indent="-311150" lvl="0" marL="457200" rtl="0" algn="l">
              <a:spcBef>
                <a:spcPts val="1600"/>
              </a:spcBef>
              <a:spcAft>
                <a:spcPts val="0"/>
              </a:spcAft>
              <a:buSzPts val="1300"/>
              <a:buChar char="-"/>
            </a:pPr>
            <a:r>
              <a:rPr i="1" lang="en"/>
              <a:t>Term </a:t>
            </a:r>
            <a:endParaRPr i="1"/>
          </a:p>
          <a:p>
            <a:pPr indent="-311150" lvl="0" marL="457200" rtl="0" algn="l">
              <a:spcBef>
                <a:spcPts val="0"/>
              </a:spcBef>
              <a:spcAft>
                <a:spcPts val="0"/>
              </a:spcAft>
              <a:buSzPts val="1300"/>
              <a:buChar char="-"/>
            </a:pPr>
            <a:r>
              <a:rPr i="1" lang="en"/>
              <a:t>Sub_grade</a:t>
            </a:r>
            <a:endParaRPr i="1"/>
          </a:p>
          <a:p>
            <a:pPr indent="-311150" lvl="0" marL="457200" rtl="0" algn="l">
              <a:spcBef>
                <a:spcPts val="0"/>
              </a:spcBef>
              <a:spcAft>
                <a:spcPts val="0"/>
              </a:spcAft>
              <a:buSzPts val="1300"/>
              <a:buChar char="-"/>
            </a:pPr>
            <a:r>
              <a:rPr i="1" lang="en"/>
              <a:t>log(Annual_inc)</a:t>
            </a:r>
            <a:endParaRPr i="1"/>
          </a:p>
          <a:p>
            <a:pPr indent="-311150" lvl="0" marL="457200" rtl="0" algn="l">
              <a:spcBef>
                <a:spcPts val="0"/>
              </a:spcBef>
              <a:spcAft>
                <a:spcPts val="0"/>
              </a:spcAft>
              <a:buSzPts val="1300"/>
              <a:buChar char="-"/>
            </a:pPr>
            <a:r>
              <a:rPr i="1" lang="en"/>
              <a:t>Purpose </a:t>
            </a:r>
            <a:endParaRPr i="1"/>
          </a:p>
          <a:p>
            <a:pPr indent="-311150" lvl="0" marL="457200" rtl="0" algn="l">
              <a:spcBef>
                <a:spcPts val="0"/>
              </a:spcBef>
              <a:spcAft>
                <a:spcPts val="0"/>
              </a:spcAft>
              <a:buSzPts val="1300"/>
              <a:buChar char="-"/>
            </a:pPr>
            <a:r>
              <a:rPr i="1" lang="en"/>
              <a:t>Inq_last_6mths </a:t>
            </a:r>
            <a:endParaRPr i="1"/>
          </a:p>
          <a:p>
            <a:pPr indent="-311150" lvl="0" marL="457200" rtl="0" algn="l">
              <a:spcBef>
                <a:spcPts val="0"/>
              </a:spcBef>
              <a:spcAft>
                <a:spcPts val="0"/>
              </a:spcAft>
              <a:buSzPts val="1300"/>
              <a:buChar char="-"/>
            </a:pPr>
            <a:r>
              <a:rPr i="1" lang="en"/>
              <a:t>Pub_rec</a:t>
            </a:r>
            <a:endParaRPr i="1"/>
          </a:p>
          <a:p>
            <a:pPr indent="-311150" lvl="0" marL="457200" rtl="0" algn="l">
              <a:spcBef>
                <a:spcPts val="0"/>
              </a:spcBef>
              <a:spcAft>
                <a:spcPts val="0"/>
              </a:spcAft>
              <a:buSzPts val="1300"/>
              <a:buChar char="-"/>
            </a:pPr>
            <a:r>
              <a:rPr i="1" lang="en"/>
              <a:t>Revol_util</a:t>
            </a:r>
            <a:endParaRPr i="1"/>
          </a:p>
          <a:p>
            <a:pPr indent="-311150" lvl="0" marL="457200" rtl="0" algn="l">
              <a:spcBef>
                <a:spcPts val="0"/>
              </a:spcBef>
              <a:spcAft>
                <a:spcPts val="0"/>
              </a:spcAft>
              <a:buSzPts val="1300"/>
              <a:buChar char="-"/>
            </a:pPr>
            <a:r>
              <a:rPr i="1" lang="en"/>
              <a:t>Total Account</a:t>
            </a:r>
            <a:endParaRPr i="1"/>
          </a:p>
          <a:p>
            <a:pPr indent="-311150" lvl="0" marL="457200" rtl="0" algn="l">
              <a:spcBef>
                <a:spcPts val="0"/>
              </a:spcBef>
              <a:spcAft>
                <a:spcPts val="0"/>
              </a:spcAft>
              <a:buSzPts val="1300"/>
              <a:buChar char="-"/>
            </a:pPr>
            <a:r>
              <a:rPr i="1" lang="en"/>
              <a:t>Emp_length_factor</a:t>
            </a:r>
            <a:endParaRPr i="1"/>
          </a:p>
          <a:p>
            <a:pPr indent="-311150" lvl="0" marL="457200" rtl="0" algn="l">
              <a:spcBef>
                <a:spcPts val="0"/>
              </a:spcBef>
              <a:spcAft>
                <a:spcPts val="0"/>
              </a:spcAft>
              <a:buSzPts val="1300"/>
              <a:buChar char="-"/>
            </a:pPr>
            <a:r>
              <a:rPr i="1" lang="en"/>
              <a:t>Credit_length</a:t>
            </a:r>
            <a:endParaRPr i="1"/>
          </a:p>
          <a:p>
            <a:pPr indent="0" lvl="0" marL="0" rtl="0" algn="l">
              <a:spcBef>
                <a:spcPts val="1600"/>
              </a:spcBef>
              <a:spcAft>
                <a:spcPts val="1600"/>
              </a:spcAft>
              <a:buNone/>
            </a:pPr>
            <a:r>
              <a:t/>
            </a:r>
            <a:endParaRPr/>
          </a:p>
        </p:txBody>
      </p:sp>
      <p:sp>
        <p:nvSpPr>
          <p:cNvPr id="331" name="Google Shape;331;p45"/>
          <p:cNvSpPr txBox="1"/>
          <p:nvPr>
            <p:ph idx="1" type="body"/>
          </p:nvPr>
        </p:nvSpPr>
        <p:spPr>
          <a:xfrm>
            <a:off x="4972950" y="1853850"/>
            <a:ext cx="2078400" cy="30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Function:</a:t>
            </a:r>
            <a:endParaRPr/>
          </a:p>
          <a:p>
            <a:pPr indent="-311150" lvl="0" marL="457200" rtl="0" algn="l">
              <a:spcBef>
                <a:spcPts val="1600"/>
              </a:spcBef>
              <a:spcAft>
                <a:spcPts val="0"/>
              </a:spcAft>
              <a:buSzPts val="1300"/>
              <a:buChar char="-"/>
            </a:pPr>
            <a:r>
              <a:rPr i="1" lang="en"/>
              <a:t>Probit</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337" name="Google Shape;337;p46"/>
          <p:cNvPicPr preferRelativeResize="0"/>
          <p:nvPr/>
        </p:nvPicPr>
        <p:blipFill>
          <a:blip r:embed="rId3">
            <a:alphaModFix/>
          </a:blip>
          <a:stretch>
            <a:fillRect/>
          </a:stretch>
        </p:blipFill>
        <p:spPr>
          <a:xfrm>
            <a:off x="3049075" y="886725"/>
            <a:ext cx="3935575" cy="41514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47"/>
          <p:cNvPicPr preferRelativeResize="0"/>
          <p:nvPr/>
        </p:nvPicPr>
        <p:blipFill>
          <a:blip r:embed="rId3">
            <a:alphaModFix/>
          </a:blip>
          <a:stretch>
            <a:fillRect/>
          </a:stretch>
        </p:blipFill>
        <p:spPr>
          <a:xfrm>
            <a:off x="3049075" y="886725"/>
            <a:ext cx="4052450" cy="4151426"/>
          </a:xfrm>
          <a:prstGeom prst="rect">
            <a:avLst/>
          </a:prstGeom>
          <a:noFill/>
          <a:ln>
            <a:noFill/>
          </a:ln>
        </p:spPr>
      </p:pic>
      <p:sp>
        <p:nvSpPr>
          <p:cNvPr id="343" name="Google Shape;343;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349" name="Google Shape;34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Work more on c</a:t>
            </a:r>
            <a:r>
              <a:rPr lang="en"/>
              <a:t>lassifying data </a:t>
            </a:r>
            <a:endParaRPr/>
          </a:p>
          <a:p>
            <a:pPr indent="-298450" lvl="1" marL="914400" rtl="0" algn="l">
              <a:spcBef>
                <a:spcPts val="0"/>
              </a:spcBef>
              <a:spcAft>
                <a:spcPts val="0"/>
              </a:spcAft>
              <a:buSzPts val="1100"/>
              <a:buChar char="-"/>
            </a:pPr>
            <a:r>
              <a:rPr lang="en"/>
              <a:t>Restructure some variables by combining related variables</a:t>
            </a:r>
            <a:endParaRPr/>
          </a:p>
          <a:p>
            <a:pPr indent="-311150" lvl="0" marL="457200" rtl="0" algn="l">
              <a:spcBef>
                <a:spcPts val="0"/>
              </a:spcBef>
              <a:spcAft>
                <a:spcPts val="0"/>
              </a:spcAft>
              <a:buSzPts val="1300"/>
              <a:buChar char="-"/>
            </a:pPr>
            <a:r>
              <a:rPr lang="en"/>
              <a:t>Reject Inference method into the model</a:t>
            </a:r>
            <a:endParaRPr/>
          </a:p>
          <a:p>
            <a:pPr indent="-311150" lvl="0" marL="457200" rtl="0" algn="l">
              <a:spcBef>
                <a:spcPts val="0"/>
              </a:spcBef>
              <a:spcAft>
                <a:spcPts val="0"/>
              </a:spcAft>
              <a:buSzPts val="1300"/>
              <a:buChar char="-"/>
            </a:pPr>
            <a:r>
              <a:rPr lang="en"/>
              <a:t>Better treatment for missing data</a:t>
            </a:r>
            <a:endParaRPr/>
          </a:p>
          <a:p>
            <a:pPr indent="-311150" lvl="0" marL="457200" rtl="0" algn="l">
              <a:spcBef>
                <a:spcPts val="0"/>
              </a:spcBef>
              <a:spcAft>
                <a:spcPts val="0"/>
              </a:spcAft>
              <a:buSzPts val="1300"/>
              <a:buChar char="-"/>
            </a:pPr>
            <a:r>
              <a:rPr lang="en"/>
              <a:t>Further action on threshold in business perspective</a:t>
            </a:r>
            <a:endParaRPr/>
          </a:p>
          <a:p>
            <a:pPr indent="-298450" lvl="1" marL="914400" rtl="0" algn="l">
              <a:spcBef>
                <a:spcPts val="0"/>
              </a:spcBef>
              <a:spcAft>
                <a:spcPts val="0"/>
              </a:spcAft>
              <a:buSzPts val="1100"/>
              <a:buChar char="-"/>
            </a:pPr>
            <a:r>
              <a:rPr lang="en"/>
              <a:t>Predicts non-defaulted = Earning</a:t>
            </a:r>
            <a:endParaRPr/>
          </a:p>
          <a:p>
            <a:pPr indent="-298450" lvl="1" marL="914400" rtl="0" algn="l">
              <a:spcBef>
                <a:spcPts val="0"/>
              </a:spcBef>
              <a:spcAft>
                <a:spcPts val="0"/>
              </a:spcAft>
              <a:buSzPts val="1100"/>
              <a:buChar char="-"/>
            </a:pPr>
            <a:r>
              <a:rPr lang="en"/>
              <a:t>Predicts defaulted = avoiding Loss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776325" y="1670950"/>
            <a:ext cx="5896500" cy="13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Conclusion</a:t>
            </a:r>
            <a:endParaRPr sz="7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776325" y="1670950"/>
            <a:ext cx="3159300" cy="13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t>Q&amp;A</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106" name="Google Shape;106;p16"/>
          <p:cNvGraphicFramePr/>
          <p:nvPr/>
        </p:nvGraphicFramePr>
        <p:xfrm>
          <a:off x="569725" y="1877850"/>
          <a:ext cx="3000000" cy="3000000"/>
        </p:xfrm>
        <a:graphic>
          <a:graphicData uri="http://schemas.openxmlformats.org/drawingml/2006/table">
            <a:tbl>
              <a:tblPr bandRow="1">
                <a:noFill/>
                <a:tableStyleId>{A2BAB497-E6F3-44DA-985D-8A84C58B30AE}</a:tableStyleId>
              </a:tblPr>
              <a:tblGrid>
                <a:gridCol w="3028950"/>
                <a:gridCol w="2696200"/>
              </a:tblGrid>
              <a:tr h="40600">
                <a:tc>
                  <a:txBody>
                    <a:bodyPr/>
                    <a:lstStyle/>
                    <a:p>
                      <a:pPr indent="0" lvl="0" marL="0" rtl="0" algn="ctr">
                        <a:spcBef>
                          <a:spcPts val="0"/>
                        </a:spcBef>
                        <a:spcAft>
                          <a:spcPts val="0"/>
                        </a:spcAft>
                        <a:buNone/>
                      </a:pPr>
                      <a:r>
                        <a:rPr b="1" lang="en" sz="1200" u="sng">
                          <a:solidFill>
                            <a:srgbClr val="FFFFFF"/>
                          </a:solidFill>
                        </a:rPr>
                        <a:t>Traditional Models</a:t>
                      </a:r>
                      <a:endParaRPr b="1" sz="1200" u="sng">
                        <a:solidFill>
                          <a:srgbClr val="FFFFFF"/>
                        </a:solidFill>
                      </a:endParaRPr>
                    </a:p>
                  </a:txBody>
                  <a:tcPr marT="0" marB="0" marR="68575" marL="68575">
                    <a:solidFill>
                      <a:srgbClr val="000000"/>
                    </a:solidFill>
                  </a:tcPr>
                </a:tc>
                <a:tc>
                  <a:txBody>
                    <a:bodyPr/>
                    <a:lstStyle/>
                    <a:p>
                      <a:pPr indent="0" lvl="0" marL="0" rtl="0" algn="ctr">
                        <a:spcBef>
                          <a:spcPts val="0"/>
                        </a:spcBef>
                        <a:spcAft>
                          <a:spcPts val="0"/>
                        </a:spcAft>
                        <a:buNone/>
                      </a:pPr>
                      <a:r>
                        <a:rPr b="1" lang="en" sz="1200" u="sng">
                          <a:solidFill>
                            <a:srgbClr val="FFFFFF"/>
                          </a:solidFill>
                        </a:rPr>
                        <a:t>Modern Models</a:t>
                      </a:r>
                      <a:endParaRPr b="1" sz="1200" u="sng">
                        <a:solidFill>
                          <a:srgbClr val="FFFFFF"/>
                        </a:solidFill>
                      </a:endParaRPr>
                    </a:p>
                  </a:txBody>
                  <a:tcPr marT="0" marB="0" marR="68575" marL="68575">
                    <a:solidFill>
                      <a:srgbClr val="000000"/>
                    </a:solidFill>
                  </a:tcPr>
                </a:tc>
              </a:tr>
              <a:tr h="121800">
                <a:tc>
                  <a:txBody>
                    <a:bodyPr/>
                    <a:lstStyle/>
                    <a:p>
                      <a:pPr indent="0" lvl="0" marL="0" rtl="0" algn="l">
                        <a:spcBef>
                          <a:spcPts val="0"/>
                        </a:spcBef>
                        <a:spcAft>
                          <a:spcPts val="0"/>
                        </a:spcAft>
                        <a:buNone/>
                      </a:pPr>
                      <a:r>
                        <a:rPr lang="en" sz="1200"/>
                        <a:t>Tools consist of Logistic Regression, Naïve Bayes, etc.</a:t>
                      </a:r>
                      <a:endParaRPr sz="1200"/>
                    </a:p>
                  </a:txBody>
                  <a:tcPr marT="0" marB="0" marR="68575" marL="68575"/>
                </a:tc>
                <a:tc>
                  <a:txBody>
                    <a:bodyPr/>
                    <a:lstStyle/>
                    <a:p>
                      <a:pPr indent="0" lvl="0" marL="0" rtl="0" algn="l">
                        <a:spcBef>
                          <a:spcPts val="0"/>
                        </a:spcBef>
                        <a:spcAft>
                          <a:spcPts val="0"/>
                        </a:spcAft>
                        <a:buNone/>
                      </a:pPr>
                      <a:r>
                        <a:rPr lang="en" sz="1200"/>
                        <a:t>Tools consist of Neural Networks, Recursive Partitioning Models, Radial-Basis Functions, Fuzzy Logic, etc.</a:t>
                      </a:r>
                      <a:endParaRPr sz="1200"/>
                    </a:p>
                  </a:txBody>
                  <a:tcPr marT="0" marB="0" marR="68575" marL="68575"/>
                </a:tc>
              </a:tr>
              <a:tr h="162400">
                <a:tc>
                  <a:txBody>
                    <a:bodyPr/>
                    <a:lstStyle/>
                    <a:p>
                      <a:pPr indent="0" lvl="0" marL="0" rtl="0" algn="l">
                        <a:spcBef>
                          <a:spcPts val="0"/>
                        </a:spcBef>
                        <a:spcAft>
                          <a:spcPts val="0"/>
                        </a:spcAft>
                        <a:buNone/>
                      </a:pPr>
                      <a:r>
                        <a:rPr lang="en" sz="1200"/>
                        <a:t>Heavily based on historical data/samples, Boolean logic</a:t>
                      </a:r>
                      <a:endParaRPr sz="1200"/>
                    </a:p>
                  </a:txBody>
                  <a:tcPr marT="0" marB="0" marR="68575" marL="68575"/>
                </a:tc>
                <a:tc>
                  <a:txBody>
                    <a:bodyPr/>
                    <a:lstStyle/>
                    <a:p>
                      <a:pPr indent="0" lvl="0" marL="0" rtl="0" algn="l">
                        <a:spcBef>
                          <a:spcPts val="0"/>
                        </a:spcBef>
                        <a:spcAft>
                          <a:spcPts val="0"/>
                        </a:spcAft>
                        <a:buNone/>
                      </a:pPr>
                      <a:r>
                        <a:rPr lang="en" sz="1200"/>
                        <a:t>Involves use of out-of-sample forecasts, makes use of consumer behavior data, uses fuzzy inference systems, etc.</a:t>
                      </a:r>
                      <a:endParaRPr sz="1200"/>
                    </a:p>
                  </a:txBody>
                  <a:tcPr marT="0" marB="0" marR="68575" marL="68575"/>
                </a:tc>
              </a:tr>
              <a:tr h="40600">
                <a:tc>
                  <a:txBody>
                    <a:bodyPr/>
                    <a:lstStyle/>
                    <a:p>
                      <a:pPr indent="0" lvl="0" marL="0" rtl="0" algn="l">
                        <a:spcBef>
                          <a:spcPts val="0"/>
                        </a:spcBef>
                        <a:spcAft>
                          <a:spcPts val="0"/>
                        </a:spcAft>
                        <a:buNone/>
                      </a:pPr>
                      <a:r>
                        <a:rPr lang="en" sz="1200"/>
                        <a:t>Based on static loss assumptions</a:t>
                      </a:r>
                      <a:endParaRPr sz="1200"/>
                    </a:p>
                  </a:txBody>
                  <a:tcPr marT="0" marB="0" marR="68575" marL="68575"/>
                </a:tc>
                <a:tc>
                  <a:txBody>
                    <a:bodyPr/>
                    <a:lstStyle/>
                    <a:p>
                      <a:pPr indent="0" lvl="0" marL="0" rtl="0" algn="l">
                        <a:spcBef>
                          <a:spcPts val="0"/>
                        </a:spcBef>
                        <a:spcAft>
                          <a:spcPts val="0"/>
                        </a:spcAft>
                        <a:buNone/>
                      </a:pPr>
                      <a:r>
                        <a:rPr lang="en" sz="1200"/>
                        <a:t>Use of segmented markets</a:t>
                      </a:r>
                      <a:endParaRPr sz="1200"/>
                    </a:p>
                  </a:txBody>
                  <a:tcPr marT="0" marB="0" marR="68575" marL="68575"/>
                </a:tc>
              </a:tr>
              <a:tr h="40600">
                <a:tc>
                  <a:txBody>
                    <a:bodyPr/>
                    <a:lstStyle/>
                    <a:p>
                      <a:pPr indent="0" lvl="0" marL="0" rtl="0" algn="l">
                        <a:spcBef>
                          <a:spcPts val="0"/>
                        </a:spcBef>
                        <a:spcAft>
                          <a:spcPts val="0"/>
                        </a:spcAft>
                        <a:buNone/>
                      </a:pPr>
                      <a:r>
                        <a:rPr lang="en" sz="1200"/>
                        <a:t>Focused on systematic risk components</a:t>
                      </a:r>
                      <a:endParaRPr sz="1200"/>
                    </a:p>
                  </a:txBody>
                  <a:tcPr marT="0" marB="0" marR="68575" marL="68575"/>
                </a:tc>
                <a:tc>
                  <a:txBody>
                    <a:bodyPr/>
                    <a:lstStyle/>
                    <a:p>
                      <a:pPr indent="0" lvl="0" marL="0" rtl="0" algn="l">
                        <a:spcBef>
                          <a:spcPts val="0"/>
                        </a:spcBef>
                        <a:spcAft>
                          <a:spcPts val="0"/>
                        </a:spcAft>
                        <a:buNone/>
                      </a:pPr>
                      <a:r>
                        <a:rPr lang="en" sz="1200"/>
                        <a:t>Integrated platform use</a:t>
                      </a:r>
                      <a:endParaRPr sz="1200"/>
                    </a:p>
                  </a:txBody>
                  <a:tcPr marT="0" marB="0" marR="68575" marL="68575"/>
                </a:tc>
              </a:tr>
              <a:tr h="81200">
                <a:tc>
                  <a:txBody>
                    <a:bodyPr/>
                    <a:lstStyle/>
                    <a:p>
                      <a:pPr indent="0" lvl="0" marL="0" rtl="0" algn="l">
                        <a:spcBef>
                          <a:spcPts val="0"/>
                        </a:spcBef>
                        <a:spcAft>
                          <a:spcPts val="0"/>
                        </a:spcAft>
                        <a:buNone/>
                      </a:pPr>
                      <a:r>
                        <a:rPr lang="en" sz="1200"/>
                        <a:t>Open to human bias due to manual processes</a:t>
                      </a:r>
                      <a:endParaRPr sz="1200"/>
                    </a:p>
                  </a:txBody>
                  <a:tcPr marT="0" marB="0" marR="68575" marL="68575"/>
                </a:tc>
                <a:tc>
                  <a:txBody>
                    <a:bodyPr/>
                    <a:lstStyle/>
                    <a:p>
                      <a:pPr indent="0" lvl="0" marL="0" rtl="0" algn="l">
                        <a:spcBef>
                          <a:spcPts val="0"/>
                        </a:spcBef>
                        <a:spcAft>
                          <a:spcPts val="0"/>
                        </a:spcAft>
                        <a:buNone/>
                      </a:pPr>
                      <a:r>
                        <a:rPr lang="en" sz="1200"/>
                        <a:t>Expansive use of automated processes</a:t>
                      </a:r>
                      <a:endParaRPr sz="1200"/>
                    </a:p>
                  </a:txBody>
                  <a:tcPr marT="0" marB="0" marR="68575" marL="68575"/>
                </a:tc>
              </a:tr>
              <a:tr h="121800">
                <a:tc>
                  <a:txBody>
                    <a:bodyPr/>
                    <a:lstStyle/>
                    <a:p>
                      <a:pPr indent="0" lvl="0" marL="0" rtl="0" algn="l">
                        <a:spcBef>
                          <a:spcPts val="0"/>
                        </a:spcBef>
                        <a:spcAft>
                          <a:spcPts val="0"/>
                        </a:spcAft>
                        <a:buNone/>
                      </a:pPr>
                      <a:r>
                        <a:rPr lang="en" sz="1200"/>
                        <a:t>Manual processes bring heavy cost, slow decisions</a:t>
                      </a:r>
                      <a:endParaRPr sz="1200"/>
                    </a:p>
                  </a:txBody>
                  <a:tcPr marT="0" marB="0" marR="68575" marL="68575"/>
                </a:tc>
                <a:tc>
                  <a:txBody>
                    <a:bodyPr/>
                    <a:lstStyle/>
                    <a:p>
                      <a:pPr indent="0" lvl="0" marL="0" rtl="0" algn="l">
                        <a:spcBef>
                          <a:spcPts val="0"/>
                        </a:spcBef>
                        <a:spcAft>
                          <a:spcPts val="0"/>
                        </a:spcAft>
                        <a:buNone/>
                      </a:pPr>
                      <a:r>
                        <a:rPr lang="en" sz="1200"/>
                        <a:t>Adaptive with anomaly detection and predictive analytics uncovering new forms of risk at any given time</a:t>
                      </a:r>
                      <a:endParaRPr sz="1200"/>
                    </a:p>
                  </a:txBody>
                  <a:tcPr marT="0" marB="0" marR="68575" marL="68575"/>
                </a:tc>
              </a:tr>
            </a:tbl>
          </a:graphicData>
        </a:graphic>
      </p:graphicFrame>
      <p:sp>
        <p:nvSpPr>
          <p:cNvPr id="107" name="Google Shape;107;p16"/>
          <p:cNvSpPr txBox="1"/>
          <p:nvPr/>
        </p:nvSpPr>
        <p:spPr>
          <a:xfrm>
            <a:off x="1213225" y="4797450"/>
            <a:ext cx="5725200" cy="19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t>Table 1: Characteristics of Current vs Modern Evolving Tools</a:t>
            </a:r>
            <a:endParaRPr/>
          </a:p>
        </p:txBody>
      </p:sp>
      <p:sp>
        <p:nvSpPr>
          <p:cNvPr id="108" name="Google Shape;108;p16"/>
          <p:cNvSpPr txBox="1"/>
          <p:nvPr>
            <p:ph idx="1" type="body"/>
          </p:nvPr>
        </p:nvSpPr>
        <p:spPr>
          <a:xfrm>
            <a:off x="6400500" y="2133025"/>
            <a:ext cx="2743500" cy="281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Goals: Speed, Precision, Confidence</a:t>
            </a:r>
            <a:endParaRPr/>
          </a:p>
          <a:p>
            <a:pPr indent="-311150" lvl="0" marL="457200" rtl="0" algn="l">
              <a:spcBef>
                <a:spcPts val="0"/>
              </a:spcBef>
              <a:spcAft>
                <a:spcPts val="0"/>
              </a:spcAft>
              <a:buSzPts val="1300"/>
              <a:buChar char="●"/>
            </a:pPr>
            <a:r>
              <a:rPr lang="en"/>
              <a:t>Avoid selection bias</a:t>
            </a:r>
            <a:endParaRPr/>
          </a:p>
          <a:p>
            <a:pPr indent="-311150" lvl="0" marL="457200" rtl="0" algn="l">
              <a:spcBef>
                <a:spcPts val="0"/>
              </a:spcBef>
              <a:spcAft>
                <a:spcPts val="0"/>
              </a:spcAft>
              <a:buSzPts val="1300"/>
              <a:buChar char="●"/>
            </a:pPr>
            <a:r>
              <a:rPr lang="en"/>
              <a:t>Check for multicollinearity</a:t>
            </a:r>
            <a:endParaRPr/>
          </a:p>
          <a:p>
            <a:pPr indent="-311150" lvl="0" marL="457200" rtl="0" algn="l">
              <a:spcBef>
                <a:spcPts val="0"/>
              </a:spcBef>
              <a:spcAft>
                <a:spcPts val="0"/>
              </a:spcAft>
              <a:buSzPts val="1300"/>
              <a:buChar char="●"/>
            </a:pPr>
            <a:r>
              <a:rPr lang="en"/>
              <a:t>Attempt using Random Forests and Least Absolute Shrinkage and Selection Operator (LASSO) regression</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114" name="Google Shape;114;p17"/>
          <p:cNvSpPr txBox="1"/>
          <p:nvPr>
            <p:ph idx="1" type="body"/>
          </p:nvPr>
        </p:nvSpPr>
        <p:spPr>
          <a:xfrm>
            <a:off x="477975" y="2696100"/>
            <a:ext cx="3522000" cy="98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Subgrade is clustered according to grades and show interesting,differing patterns. Potential bias?</a:t>
            </a:r>
            <a:endParaRPr/>
          </a:p>
        </p:txBody>
      </p:sp>
      <p:pic>
        <p:nvPicPr>
          <p:cNvPr id="115" name="Google Shape;115;p17"/>
          <p:cNvPicPr preferRelativeResize="0"/>
          <p:nvPr/>
        </p:nvPicPr>
        <p:blipFill>
          <a:blip r:embed="rId3">
            <a:alphaModFix/>
          </a:blip>
          <a:stretch>
            <a:fillRect/>
          </a:stretch>
        </p:blipFill>
        <p:spPr>
          <a:xfrm>
            <a:off x="4403300" y="2078875"/>
            <a:ext cx="3781800" cy="30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pic>
        <p:nvPicPr>
          <p:cNvPr id="121" name="Google Shape;121;p18"/>
          <p:cNvPicPr preferRelativeResize="0"/>
          <p:nvPr/>
        </p:nvPicPr>
        <p:blipFill>
          <a:blip r:embed="rId3">
            <a:alphaModFix/>
          </a:blip>
          <a:stretch>
            <a:fillRect/>
          </a:stretch>
        </p:blipFill>
        <p:spPr>
          <a:xfrm>
            <a:off x="5037750" y="2378725"/>
            <a:ext cx="3358875" cy="2564547"/>
          </a:xfrm>
          <a:prstGeom prst="rect">
            <a:avLst/>
          </a:prstGeom>
          <a:noFill/>
          <a:ln>
            <a:noFill/>
          </a:ln>
        </p:spPr>
      </p:pic>
      <p:pic>
        <p:nvPicPr>
          <p:cNvPr id="122" name="Google Shape;122;p18"/>
          <p:cNvPicPr preferRelativeResize="0"/>
          <p:nvPr/>
        </p:nvPicPr>
        <p:blipFill>
          <a:blip r:embed="rId4">
            <a:alphaModFix/>
          </a:blip>
          <a:stretch>
            <a:fillRect/>
          </a:stretch>
        </p:blipFill>
        <p:spPr>
          <a:xfrm>
            <a:off x="618750" y="2378725"/>
            <a:ext cx="3358875" cy="256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128" name="Google Shape;128;p19"/>
          <p:cNvSpPr txBox="1"/>
          <p:nvPr>
            <p:ph idx="1" type="body"/>
          </p:nvPr>
        </p:nvSpPr>
        <p:spPr>
          <a:xfrm>
            <a:off x="157800" y="2571750"/>
            <a:ext cx="2722500" cy="1703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Big disparity in numbers of data points across different states</a:t>
            </a:r>
            <a:endParaRPr/>
          </a:p>
          <a:p>
            <a:pPr indent="-311150" lvl="0" marL="457200" rtl="0" algn="l">
              <a:spcBef>
                <a:spcPts val="0"/>
              </a:spcBef>
              <a:spcAft>
                <a:spcPts val="0"/>
              </a:spcAft>
              <a:buSzPts val="1300"/>
              <a:buChar char="●"/>
            </a:pPr>
            <a:r>
              <a:rPr lang="en"/>
              <a:t>Removal would mean no geographical bias</a:t>
            </a:r>
            <a:endParaRPr/>
          </a:p>
        </p:txBody>
      </p:sp>
      <p:pic>
        <p:nvPicPr>
          <p:cNvPr id="129" name="Google Shape;129;p19"/>
          <p:cNvPicPr preferRelativeResize="0"/>
          <p:nvPr/>
        </p:nvPicPr>
        <p:blipFill>
          <a:blip r:embed="rId3">
            <a:alphaModFix/>
          </a:blip>
          <a:stretch>
            <a:fillRect/>
          </a:stretch>
        </p:blipFill>
        <p:spPr>
          <a:xfrm>
            <a:off x="3467025" y="1881750"/>
            <a:ext cx="5242625" cy="308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pic>
        <p:nvPicPr>
          <p:cNvPr id="135" name="Google Shape;135;p20"/>
          <p:cNvPicPr preferRelativeResize="0"/>
          <p:nvPr/>
        </p:nvPicPr>
        <p:blipFill>
          <a:blip r:embed="rId3">
            <a:alphaModFix/>
          </a:blip>
          <a:stretch>
            <a:fillRect/>
          </a:stretch>
        </p:blipFill>
        <p:spPr>
          <a:xfrm>
            <a:off x="533363" y="3193975"/>
            <a:ext cx="2971800" cy="628650"/>
          </a:xfrm>
          <a:prstGeom prst="rect">
            <a:avLst/>
          </a:prstGeom>
          <a:noFill/>
          <a:ln>
            <a:noFill/>
          </a:ln>
        </p:spPr>
      </p:pic>
      <p:pic>
        <p:nvPicPr>
          <p:cNvPr id="136" name="Google Shape;136;p20"/>
          <p:cNvPicPr preferRelativeResize="0"/>
          <p:nvPr/>
        </p:nvPicPr>
        <p:blipFill>
          <a:blip r:embed="rId4">
            <a:alphaModFix/>
          </a:blip>
          <a:stretch>
            <a:fillRect/>
          </a:stretch>
        </p:blipFill>
        <p:spPr>
          <a:xfrm>
            <a:off x="4347375" y="1491200"/>
            <a:ext cx="4546199" cy="3394700"/>
          </a:xfrm>
          <a:prstGeom prst="rect">
            <a:avLst/>
          </a:prstGeom>
          <a:noFill/>
          <a:ln>
            <a:noFill/>
          </a:ln>
        </p:spPr>
      </p:pic>
      <p:pic>
        <p:nvPicPr>
          <p:cNvPr id="137" name="Google Shape;137;p20"/>
          <p:cNvPicPr preferRelativeResize="0"/>
          <p:nvPr/>
        </p:nvPicPr>
        <p:blipFill>
          <a:blip r:embed="rId5">
            <a:alphaModFix/>
          </a:blip>
          <a:stretch>
            <a:fillRect/>
          </a:stretch>
        </p:blipFill>
        <p:spPr>
          <a:xfrm>
            <a:off x="66650" y="1853850"/>
            <a:ext cx="4398175" cy="259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Selection</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Treat, transform and restructure the data</a:t>
            </a:r>
            <a:endParaRPr/>
          </a:p>
          <a:p>
            <a:pPr indent="-311150" lvl="0" marL="457200" rtl="0" algn="l">
              <a:spcBef>
                <a:spcPts val="0"/>
              </a:spcBef>
              <a:spcAft>
                <a:spcPts val="0"/>
              </a:spcAft>
              <a:buSzPts val="1300"/>
              <a:buAutoNum type="arabicPeriod"/>
            </a:pPr>
            <a:r>
              <a:rPr lang="en"/>
              <a:t>Correlation plot between variable</a:t>
            </a:r>
            <a:endParaRPr/>
          </a:p>
          <a:p>
            <a:pPr indent="-311150" lvl="0" marL="457200" rtl="0" algn="l">
              <a:spcBef>
                <a:spcPts val="0"/>
              </a:spcBef>
              <a:spcAft>
                <a:spcPts val="0"/>
              </a:spcAft>
              <a:buSzPts val="1300"/>
              <a:buAutoNum type="arabicPeriod"/>
            </a:pPr>
            <a:r>
              <a:rPr lang="en"/>
              <a:t>Information Value - check for multicollinearity between variables</a:t>
            </a:r>
            <a:endParaRPr/>
          </a:p>
          <a:p>
            <a:pPr indent="-311150" lvl="0" marL="457200" rtl="0" algn="l">
              <a:spcBef>
                <a:spcPts val="0"/>
              </a:spcBef>
              <a:spcAft>
                <a:spcPts val="0"/>
              </a:spcAft>
              <a:buSzPts val="1300"/>
              <a:buAutoNum type="arabicPeriod"/>
            </a:pPr>
            <a:r>
              <a:rPr lang="en"/>
              <a:t>Fitting single variables in to the model, to test what’s the impact of the variable in predicting </a:t>
            </a:r>
            <a:endParaRPr/>
          </a:p>
          <a:p>
            <a:pPr indent="-311150" lvl="0" marL="457200" rtl="0" algn="l">
              <a:spcBef>
                <a:spcPts val="0"/>
              </a:spcBef>
              <a:spcAft>
                <a:spcPts val="0"/>
              </a:spcAft>
              <a:buSzPts val="1300"/>
              <a:buAutoNum type="arabicPeriod"/>
            </a:pPr>
            <a:r>
              <a:rPr lang="en"/>
              <a:t>Variable importance</a:t>
            </a:r>
            <a:r>
              <a:rPr lang="en"/>
              <a:t>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