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313929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272401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BB2B9-AFBD-4133-BC45-C22B61DB156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218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2089484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BB2B9-AFBD-4133-BC45-C22B61DB156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003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341685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873918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174880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334887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5CB03-72C6-46D9-A19F-AFA43A2D997E}"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60471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63022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5CB03-72C6-46D9-A19F-AFA43A2D997E}"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299825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5CB03-72C6-46D9-A19F-AFA43A2D997E}"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362050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5CB03-72C6-46D9-A19F-AFA43A2D997E}"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354895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126757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5CB03-72C6-46D9-A19F-AFA43A2D997E}"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EBB2B9-AFBD-4133-BC45-C22B61DB156B}" type="slidenum">
              <a:rPr lang="en-US" smtClean="0"/>
              <a:t>‹#›</a:t>
            </a:fld>
            <a:endParaRPr lang="en-US"/>
          </a:p>
        </p:txBody>
      </p:sp>
    </p:spTree>
    <p:extLst>
      <p:ext uri="{BB962C8B-B14F-4D97-AF65-F5344CB8AC3E}">
        <p14:creationId xmlns:p14="http://schemas.microsoft.com/office/powerpoint/2010/main" val="224357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05CB03-72C6-46D9-A19F-AFA43A2D997E}" type="datetimeFigureOut">
              <a:rPr lang="en-US" smtClean="0"/>
              <a:t>10/12/2020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EBB2B9-AFBD-4133-BC45-C22B61DB156B}" type="slidenum">
              <a:rPr lang="en-US" smtClean="0"/>
              <a:t>‹#›</a:t>
            </a:fld>
            <a:endParaRPr lang="en-US"/>
          </a:p>
        </p:txBody>
      </p:sp>
    </p:spTree>
    <p:extLst>
      <p:ext uri="{BB962C8B-B14F-4D97-AF65-F5344CB8AC3E}">
        <p14:creationId xmlns:p14="http://schemas.microsoft.com/office/powerpoint/2010/main" val="578370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statista.com/statistics/381468/most-popular-real-estate-websites-by-monthly-visits-u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CCFC-606C-4B94-98C4-07777B77FA29}"/>
              </a:ext>
            </a:extLst>
          </p:cNvPr>
          <p:cNvSpPr>
            <a:spLocks noGrp="1"/>
          </p:cNvSpPr>
          <p:nvPr>
            <p:ph type="ctrTitle"/>
          </p:nvPr>
        </p:nvSpPr>
        <p:spPr>
          <a:xfrm>
            <a:off x="2336665" y="3141618"/>
            <a:ext cx="8915399" cy="2262781"/>
          </a:xfrm>
        </p:spPr>
        <p:txBody>
          <a:bodyPr>
            <a:normAutofit fontScale="90000"/>
          </a:bodyPr>
          <a:lstStyle/>
          <a:p>
            <a:br>
              <a:rPr lang="en-US" dirty="0"/>
            </a:br>
            <a:br>
              <a:rPr lang="en-US" dirty="0"/>
            </a:br>
            <a:br>
              <a:rPr lang="en-US" dirty="0"/>
            </a:br>
            <a:br>
              <a:rPr lang="en-US" dirty="0"/>
            </a:br>
            <a:r>
              <a:rPr lang="en-US" dirty="0"/>
              <a:t>Trulia Price Prediction US</a:t>
            </a:r>
          </a:p>
        </p:txBody>
      </p:sp>
      <p:sp>
        <p:nvSpPr>
          <p:cNvPr id="3" name="Subtitle 2">
            <a:extLst>
              <a:ext uri="{FF2B5EF4-FFF2-40B4-BE49-F238E27FC236}">
                <a16:creationId xmlns:a16="http://schemas.microsoft.com/office/drawing/2014/main" id="{3377CD6B-3E32-47CF-8213-77443BFFEFEC}"/>
              </a:ext>
            </a:extLst>
          </p:cNvPr>
          <p:cNvSpPr>
            <a:spLocks noGrp="1"/>
          </p:cNvSpPr>
          <p:nvPr>
            <p:ph type="subTitle" idx="1"/>
          </p:nvPr>
        </p:nvSpPr>
        <p:spPr>
          <a:xfrm>
            <a:off x="2449875" y="5630819"/>
            <a:ext cx="8915399" cy="1126283"/>
          </a:xfrm>
        </p:spPr>
        <p:txBody>
          <a:bodyPr/>
          <a:lstStyle/>
          <a:p>
            <a:r>
              <a:rPr lang="en-US" dirty="0"/>
              <a:t>By Jun Chen</a:t>
            </a:r>
          </a:p>
          <a:p>
            <a:endParaRPr lang="en-US" dirty="0"/>
          </a:p>
        </p:txBody>
      </p:sp>
      <p:pic>
        <p:nvPicPr>
          <p:cNvPr id="7" name="Picture 6">
            <a:extLst>
              <a:ext uri="{FF2B5EF4-FFF2-40B4-BE49-F238E27FC236}">
                <a16:creationId xmlns:a16="http://schemas.microsoft.com/office/drawing/2014/main" id="{533CDFDF-134B-4F18-9212-EAC315D14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138" y="954338"/>
            <a:ext cx="6055723" cy="2571608"/>
          </a:xfrm>
          <a:prstGeom prst="rect">
            <a:avLst/>
          </a:prstGeom>
        </p:spPr>
      </p:pic>
    </p:spTree>
    <p:extLst>
      <p:ext uri="{BB962C8B-B14F-4D97-AF65-F5344CB8AC3E}">
        <p14:creationId xmlns:p14="http://schemas.microsoft.com/office/powerpoint/2010/main" val="428469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AD23-6F01-4B96-880B-0127F8FB83C3}"/>
              </a:ext>
            </a:extLst>
          </p:cNvPr>
          <p:cNvSpPr>
            <a:spLocks noGrp="1"/>
          </p:cNvSpPr>
          <p:nvPr>
            <p:ph type="title"/>
          </p:nvPr>
        </p:nvSpPr>
        <p:spPr/>
        <p:txBody>
          <a:bodyPr/>
          <a:lstStyle/>
          <a:p>
            <a:r>
              <a:rPr lang="en-US" dirty="0"/>
              <a:t>Results and In-Depth Analysis</a:t>
            </a:r>
            <a:br>
              <a:rPr lang="en-US" dirty="0"/>
            </a:br>
            <a:r>
              <a:rPr lang="en-US" dirty="0"/>
              <a:t>Linear Regression Model</a:t>
            </a:r>
          </a:p>
        </p:txBody>
      </p:sp>
      <p:sp>
        <p:nvSpPr>
          <p:cNvPr id="3" name="Content Placeholder 2">
            <a:extLst>
              <a:ext uri="{FF2B5EF4-FFF2-40B4-BE49-F238E27FC236}">
                <a16:creationId xmlns:a16="http://schemas.microsoft.com/office/drawing/2014/main" id="{AE0D2EE6-2BAE-4D14-8E6F-DC14B2A305B8}"/>
              </a:ext>
            </a:extLst>
          </p:cNvPr>
          <p:cNvSpPr>
            <a:spLocks noGrp="1"/>
          </p:cNvSpPr>
          <p:nvPr>
            <p:ph idx="1"/>
          </p:nvPr>
        </p:nvSpPr>
        <p:spPr/>
        <p:txBody>
          <a:bodyPr>
            <a:normAutofit fontScale="92500" lnSpcReduction="10000"/>
          </a:bodyPr>
          <a:lstStyle/>
          <a:p>
            <a:endParaRPr lang="en-US" dirty="0"/>
          </a:p>
          <a:p>
            <a:endParaRPr lang="en-US" dirty="0"/>
          </a:p>
          <a:p>
            <a:r>
              <a:rPr lang="en-US" dirty="0"/>
              <a:t>Machine Learning with Linear Regression</a:t>
            </a:r>
          </a:p>
          <a:p>
            <a:pPr lvl="1"/>
            <a:r>
              <a:rPr lang="en-US" dirty="0"/>
              <a:t>Variables used [['Longitude', 'Latitude', 'Beds', 'Bath', '</a:t>
            </a:r>
            <a:r>
              <a:rPr lang="en-US" dirty="0" err="1"/>
              <a:t>Sqr_Ft</a:t>
            </a:r>
            <a:r>
              <a:rPr lang="en-US" dirty="0"/>
              <a:t>', 'Lot_Size','</a:t>
            </a:r>
            <a:r>
              <a:rPr lang="en-US" dirty="0" err="1"/>
              <a:t>Last_Sold_For</a:t>
            </a:r>
            <a:r>
              <a:rPr lang="en-US" dirty="0"/>
              <a:t>', '</a:t>
            </a:r>
            <a:r>
              <a:rPr lang="en-US" dirty="0" err="1"/>
              <a:t>Last_Tax_Assessment</a:t>
            </a:r>
            <a:r>
              <a:rPr lang="en-US" dirty="0"/>
              <a:t>', '</a:t>
            </a:r>
            <a:r>
              <a:rPr lang="en-US" dirty="0" err="1"/>
              <a:t>Days_On_Trulia</a:t>
            </a:r>
            <a:r>
              <a:rPr lang="en-US" dirty="0"/>
              <a:t>’, </a:t>
            </a:r>
            <a:r>
              <a:rPr lang="en-US" dirty="0" err="1"/>
              <a:t>Time_Since_LS</a:t>
            </a:r>
            <a:r>
              <a:rPr lang="en-US" dirty="0"/>
              <a:t>, </a:t>
            </a:r>
            <a:r>
              <a:rPr lang="en-US" dirty="0" err="1"/>
              <a:t>Buildingj_Age</a:t>
            </a:r>
            <a:r>
              <a:rPr lang="en-US" dirty="0"/>
              <a:t>]</a:t>
            </a:r>
          </a:p>
          <a:p>
            <a:endParaRPr lang="en-US" dirty="0"/>
          </a:p>
          <a:p>
            <a:pPr lvl="1"/>
            <a:r>
              <a:rPr lang="en-US" dirty="0"/>
              <a:t>Highest individual score when testing the variables against the target, was our bath variable with .1899, but the rest did not score nearly as high. </a:t>
            </a:r>
          </a:p>
          <a:p>
            <a:pPr lvl="1"/>
            <a:endParaRPr lang="en-US" dirty="0"/>
          </a:p>
          <a:p>
            <a:pPr lvl="1"/>
            <a:r>
              <a:rPr lang="en-US" dirty="0"/>
              <a:t>Multivariate Linear Regression model performed on the base variables without processing our NLP test data columns (Title, Description, Features, Facts) gave an R2  score of 0.331 for the Test Set and 0.265 for the Training Set</a:t>
            </a:r>
          </a:p>
        </p:txBody>
      </p:sp>
    </p:spTree>
    <p:extLst>
      <p:ext uri="{BB962C8B-B14F-4D97-AF65-F5344CB8AC3E}">
        <p14:creationId xmlns:p14="http://schemas.microsoft.com/office/powerpoint/2010/main" val="31798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D98D-DA57-48F9-BFAE-C67E0D54161C}"/>
              </a:ext>
            </a:extLst>
          </p:cNvPr>
          <p:cNvSpPr>
            <a:spLocks noGrp="1"/>
          </p:cNvSpPr>
          <p:nvPr>
            <p:ph type="title"/>
          </p:nvPr>
        </p:nvSpPr>
        <p:spPr/>
        <p:txBody>
          <a:bodyPr/>
          <a:lstStyle/>
          <a:p>
            <a:r>
              <a:rPr lang="en-US" dirty="0"/>
              <a:t>Results and In-Depth Analysis</a:t>
            </a:r>
            <a:br>
              <a:rPr lang="en-US" dirty="0"/>
            </a:br>
            <a:r>
              <a:rPr lang="en-US" dirty="0"/>
              <a:t>NLP Data Processing</a:t>
            </a:r>
          </a:p>
        </p:txBody>
      </p:sp>
      <p:sp>
        <p:nvSpPr>
          <p:cNvPr id="3" name="Content Placeholder 2">
            <a:extLst>
              <a:ext uri="{FF2B5EF4-FFF2-40B4-BE49-F238E27FC236}">
                <a16:creationId xmlns:a16="http://schemas.microsoft.com/office/drawing/2014/main" id="{BF7A2E58-671A-4232-BBE9-03E577B77CB0}"/>
              </a:ext>
            </a:extLst>
          </p:cNvPr>
          <p:cNvSpPr>
            <a:spLocks noGrp="1"/>
          </p:cNvSpPr>
          <p:nvPr>
            <p:ph idx="1"/>
          </p:nvPr>
        </p:nvSpPr>
        <p:spPr/>
        <p:txBody>
          <a:bodyPr/>
          <a:lstStyle/>
          <a:p>
            <a:r>
              <a:rPr lang="en-US" dirty="0"/>
              <a:t>To convert our text data to usable numeric data here we will use the </a:t>
            </a:r>
            <a:r>
              <a:rPr lang="en-US" dirty="0" err="1"/>
              <a:t>SpaCy</a:t>
            </a:r>
            <a:r>
              <a:rPr lang="en-US" dirty="0"/>
              <a:t> model. </a:t>
            </a:r>
          </a:p>
          <a:p>
            <a:endParaRPr lang="en-US" dirty="0"/>
          </a:p>
          <a:p>
            <a:r>
              <a:rPr lang="en-US" dirty="0"/>
              <a:t>Factors to look at is which size model we want to use as </a:t>
            </a:r>
            <a:r>
              <a:rPr lang="en-US" dirty="0" err="1"/>
              <a:t>SpaCy</a:t>
            </a:r>
            <a:r>
              <a:rPr lang="en-US" dirty="0"/>
              <a:t> offers a </a:t>
            </a:r>
            <a:r>
              <a:rPr lang="en-US" dirty="0" err="1"/>
              <a:t>sm</a:t>
            </a:r>
            <a:r>
              <a:rPr lang="en-US" dirty="0"/>
              <a:t>, md and lg,  option which differ on computation powers and results. </a:t>
            </a:r>
          </a:p>
          <a:p>
            <a:endParaRPr lang="en-US" dirty="0"/>
          </a:p>
          <a:p>
            <a:r>
              <a:rPr lang="en-US" dirty="0"/>
              <a:t>To test, I will run each of the different sizes on our text variables (Title, Description, Features, Facts) </a:t>
            </a:r>
            <a:r>
              <a:rPr lang="en-US" dirty="0" err="1"/>
              <a:t>concat</a:t>
            </a:r>
            <a:r>
              <a:rPr lang="en-US" dirty="0"/>
              <a:t> them to our data frame and run linear regression to check the accuracy for the best ones. </a:t>
            </a:r>
          </a:p>
          <a:p>
            <a:endParaRPr lang="en-US" dirty="0"/>
          </a:p>
        </p:txBody>
      </p:sp>
      <p:pic>
        <p:nvPicPr>
          <p:cNvPr id="7" name="Picture 6">
            <a:extLst>
              <a:ext uri="{FF2B5EF4-FFF2-40B4-BE49-F238E27FC236}">
                <a16:creationId xmlns:a16="http://schemas.microsoft.com/office/drawing/2014/main" id="{C8E63A73-4063-474C-BC68-460D2187E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439" y="5120050"/>
            <a:ext cx="4426133" cy="1582343"/>
          </a:xfrm>
          <a:prstGeom prst="rect">
            <a:avLst/>
          </a:prstGeom>
        </p:spPr>
      </p:pic>
    </p:spTree>
    <p:extLst>
      <p:ext uri="{BB962C8B-B14F-4D97-AF65-F5344CB8AC3E}">
        <p14:creationId xmlns:p14="http://schemas.microsoft.com/office/powerpoint/2010/main" val="397493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E37E3-EB9F-4750-85A5-477631329AB3}"/>
              </a:ext>
            </a:extLst>
          </p:cNvPr>
          <p:cNvSpPr>
            <a:spLocks noGrp="1"/>
          </p:cNvSpPr>
          <p:nvPr>
            <p:ph type="title"/>
          </p:nvPr>
        </p:nvSpPr>
        <p:spPr/>
        <p:txBody>
          <a:bodyPr>
            <a:normAutofit fontScale="90000"/>
          </a:bodyPr>
          <a:lstStyle/>
          <a:p>
            <a:r>
              <a:rPr lang="en-US" dirty="0"/>
              <a:t>Results and In-Depth Analysis</a:t>
            </a:r>
            <a:br>
              <a:rPr lang="en-US" dirty="0"/>
            </a:br>
            <a:r>
              <a:rPr lang="en-US" dirty="0"/>
              <a:t>Best </a:t>
            </a:r>
            <a:r>
              <a:rPr lang="en-US" dirty="0" err="1"/>
              <a:t>SpaCy</a:t>
            </a:r>
            <a:r>
              <a:rPr lang="en-US" dirty="0"/>
              <a:t> Models</a:t>
            </a:r>
          </a:p>
        </p:txBody>
      </p:sp>
      <p:pic>
        <p:nvPicPr>
          <p:cNvPr id="8" name="Content Placeholder 7">
            <a:extLst>
              <a:ext uri="{FF2B5EF4-FFF2-40B4-BE49-F238E27FC236}">
                <a16:creationId xmlns:a16="http://schemas.microsoft.com/office/drawing/2014/main" id="{BACF99FE-2B54-44BE-AD1C-D213CD888E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881" y="1193074"/>
            <a:ext cx="5033613" cy="4667975"/>
          </a:xfrm>
        </p:spPr>
      </p:pic>
      <p:sp>
        <p:nvSpPr>
          <p:cNvPr id="6" name="Text Placeholder 5">
            <a:extLst>
              <a:ext uri="{FF2B5EF4-FFF2-40B4-BE49-F238E27FC236}">
                <a16:creationId xmlns:a16="http://schemas.microsoft.com/office/drawing/2014/main" id="{B2989A73-0049-4DD6-AF6A-8DDEE7BC1F7C}"/>
              </a:ext>
            </a:extLst>
          </p:cNvPr>
          <p:cNvSpPr>
            <a:spLocks noGrp="1"/>
          </p:cNvSpPr>
          <p:nvPr>
            <p:ph type="body" sz="half" idx="2"/>
          </p:nvPr>
        </p:nvSpPr>
        <p:spPr/>
        <p:txBody>
          <a:bodyPr>
            <a:normAutofit fontScale="85000" lnSpcReduction="20000"/>
          </a:bodyPr>
          <a:lstStyle/>
          <a:p>
            <a:r>
              <a:rPr lang="en-US" b="1" dirty="0"/>
              <a:t>Title - lg</a:t>
            </a:r>
          </a:p>
          <a:p>
            <a:r>
              <a:rPr lang="en-US" dirty="0"/>
              <a:t>Test Score 0.3424</a:t>
            </a:r>
          </a:p>
          <a:p>
            <a:r>
              <a:rPr lang="en-US" dirty="0"/>
              <a:t>Train Score 0.2832</a:t>
            </a:r>
          </a:p>
          <a:p>
            <a:endParaRPr lang="en-US" dirty="0"/>
          </a:p>
          <a:p>
            <a:r>
              <a:rPr lang="en-US" b="1" dirty="0"/>
              <a:t>Description - md</a:t>
            </a:r>
          </a:p>
          <a:p>
            <a:r>
              <a:rPr lang="en-US" dirty="0"/>
              <a:t>Test Score 0.3598 </a:t>
            </a:r>
          </a:p>
          <a:p>
            <a:r>
              <a:rPr lang="en-US" dirty="0"/>
              <a:t>Train Score 0.3295</a:t>
            </a:r>
          </a:p>
          <a:p>
            <a:endParaRPr lang="en-US" dirty="0"/>
          </a:p>
          <a:p>
            <a:r>
              <a:rPr lang="en-US" b="1" dirty="0"/>
              <a:t>Fact - lg</a:t>
            </a:r>
          </a:p>
          <a:p>
            <a:r>
              <a:rPr lang="en-US" dirty="0"/>
              <a:t>Test Score 0.3585 </a:t>
            </a:r>
          </a:p>
          <a:p>
            <a:r>
              <a:rPr lang="en-US" dirty="0"/>
              <a:t>Train Score 0.3005</a:t>
            </a:r>
          </a:p>
          <a:p>
            <a:endParaRPr lang="en-US" dirty="0"/>
          </a:p>
          <a:p>
            <a:r>
              <a:rPr lang="en-US" b="1" dirty="0"/>
              <a:t>Features - md</a:t>
            </a:r>
          </a:p>
          <a:p>
            <a:r>
              <a:rPr lang="en-US" dirty="0"/>
              <a:t>Test Score 0.3775 </a:t>
            </a:r>
          </a:p>
          <a:p>
            <a:r>
              <a:rPr lang="en-US" dirty="0"/>
              <a:t>Train Score 0.3586</a:t>
            </a:r>
          </a:p>
          <a:p>
            <a:endParaRPr lang="en-US" dirty="0"/>
          </a:p>
        </p:txBody>
      </p:sp>
    </p:spTree>
    <p:extLst>
      <p:ext uri="{BB962C8B-B14F-4D97-AF65-F5344CB8AC3E}">
        <p14:creationId xmlns:p14="http://schemas.microsoft.com/office/powerpoint/2010/main" val="423164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3AD0-1059-45AA-9AB3-A5B6619A8FC3}"/>
              </a:ext>
            </a:extLst>
          </p:cNvPr>
          <p:cNvSpPr>
            <a:spLocks noGrp="1"/>
          </p:cNvSpPr>
          <p:nvPr>
            <p:ph type="title"/>
          </p:nvPr>
        </p:nvSpPr>
        <p:spPr/>
        <p:txBody>
          <a:bodyPr/>
          <a:lstStyle/>
          <a:p>
            <a:r>
              <a:rPr lang="en-US" dirty="0"/>
              <a:t>Results and In-Depth Analysis</a:t>
            </a:r>
            <a:br>
              <a:rPr lang="en-US" dirty="0"/>
            </a:br>
            <a:r>
              <a:rPr lang="en-US" dirty="0"/>
              <a:t>Linear Regression</a:t>
            </a:r>
          </a:p>
        </p:txBody>
      </p:sp>
      <p:sp>
        <p:nvSpPr>
          <p:cNvPr id="3" name="Content Placeholder 2">
            <a:extLst>
              <a:ext uri="{FF2B5EF4-FFF2-40B4-BE49-F238E27FC236}">
                <a16:creationId xmlns:a16="http://schemas.microsoft.com/office/drawing/2014/main" id="{E4DBA5A8-5855-43FB-8E10-01A1AA4913A3}"/>
              </a:ext>
            </a:extLst>
          </p:cNvPr>
          <p:cNvSpPr>
            <a:spLocks noGrp="1"/>
          </p:cNvSpPr>
          <p:nvPr>
            <p:ph idx="1"/>
          </p:nvPr>
        </p:nvSpPr>
        <p:spPr/>
        <p:txBody>
          <a:bodyPr/>
          <a:lstStyle/>
          <a:p>
            <a:endParaRPr lang="en-US" dirty="0"/>
          </a:p>
          <a:p>
            <a:endParaRPr lang="en-US" dirty="0"/>
          </a:p>
          <a:p>
            <a:r>
              <a:rPr lang="en-US" dirty="0"/>
              <a:t>After concatenating all 4 variables into my base dataset, the new dataset has 30006 observations, with 1257 variables. </a:t>
            </a:r>
          </a:p>
          <a:p>
            <a:endParaRPr lang="en-US" dirty="0"/>
          </a:p>
          <a:p>
            <a:r>
              <a:rPr lang="en-US" dirty="0"/>
              <a:t>Running a Multivariate Regression with this new dataset, gave an Test score of 0.392 and a Train score of 0.424. The R2  score did increase by a modest 0.06 but I had expected a bigger increase. </a:t>
            </a:r>
          </a:p>
          <a:p>
            <a:endParaRPr lang="en-US" dirty="0"/>
          </a:p>
        </p:txBody>
      </p:sp>
    </p:spTree>
    <p:extLst>
      <p:ext uri="{BB962C8B-B14F-4D97-AF65-F5344CB8AC3E}">
        <p14:creationId xmlns:p14="http://schemas.microsoft.com/office/powerpoint/2010/main" val="381084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178-9C30-49C4-8C8F-5C7C6E451883}"/>
              </a:ext>
            </a:extLst>
          </p:cNvPr>
          <p:cNvSpPr>
            <a:spLocks noGrp="1"/>
          </p:cNvSpPr>
          <p:nvPr>
            <p:ph type="title"/>
          </p:nvPr>
        </p:nvSpPr>
        <p:spPr/>
        <p:txBody>
          <a:bodyPr/>
          <a:lstStyle/>
          <a:p>
            <a:r>
              <a:rPr lang="en-US" dirty="0"/>
              <a:t>Results and In-Depth Analysis</a:t>
            </a:r>
            <a:br>
              <a:rPr lang="en-US" dirty="0"/>
            </a:br>
            <a:r>
              <a:rPr lang="en-US" dirty="0"/>
              <a:t>Random Forest Regression</a:t>
            </a:r>
          </a:p>
        </p:txBody>
      </p:sp>
      <p:sp>
        <p:nvSpPr>
          <p:cNvPr id="3" name="Content Placeholder 2">
            <a:extLst>
              <a:ext uri="{FF2B5EF4-FFF2-40B4-BE49-F238E27FC236}">
                <a16:creationId xmlns:a16="http://schemas.microsoft.com/office/drawing/2014/main" id="{05EDB3CC-5D84-4506-8A99-F01C33445FF8}"/>
              </a:ext>
            </a:extLst>
          </p:cNvPr>
          <p:cNvSpPr>
            <a:spLocks noGrp="1"/>
          </p:cNvSpPr>
          <p:nvPr>
            <p:ph idx="1"/>
          </p:nvPr>
        </p:nvSpPr>
        <p:spPr>
          <a:xfrm>
            <a:off x="2589212" y="2133600"/>
            <a:ext cx="8915400" cy="4171406"/>
          </a:xfrm>
        </p:spPr>
        <p:txBody>
          <a:bodyPr>
            <a:normAutofit fontScale="92500" lnSpcReduction="10000"/>
          </a:bodyPr>
          <a:lstStyle/>
          <a:p>
            <a:r>
              <a:rPr lang="en-US" dirty="0"/>
              <a:t>Parameters that were tuned</a:t>
            </a:r>
          </a:p>
          <a:p>
            <a:pPr lvl="1"/>
            <a:r>
              <a:rPr lang="en-US" dirty="0"/>
              <a:t>Number of estimators (trees)</a:t>
            </a:r>
          </a:p>
          <a:p>
            <a:pPr lvl="2"/>
            <a:r>
              <a:rPr lang="en-US" dirty="0"/>
              <a:t>100</a:t>
            </a:r>
          </a:p>
          <a:p>
            <a:pPr lvl="2"/>
            <a:r>
              <a:rPr lang="en-US" dirty="0"/>
              <a:t>300</a:t>
            </a:r>
          </a:p>
          <a:p>
            <a:pPr lvl="2"/>
            <a:r>
              <a:rPr lang="en-US" dirty="0"/>
              <a:t>500</a:t>
            </a:r>
          </a:p>
          <a:p>
            <a:pPr lvl="1"/>
            <a:r>
              <a:rPr lang="en-US" dirty="0"/>
              <a:t>Max Features</a:t>
            </a:r>
          </a:p>
          <a:p>
            <a:pPr lvl="2"/>
            <a:r>
              <a:rPr lang="en-US" dirty="0"/>
              <a:t>Auto</a:t>
            </a:r>
          </a:p>
          <a:p>
            <a:pPr lvl="2"/>
            <a:r>
              <a:rPr lang="en-US" dirty="0"/>
              <a:t>Sqrt</a:t>
            </a:r>
          </a:p>
          <a:p>
            <a:pPr lvl="2"/>
            <a:r>
              <a:rPr lang="en-US" dirty="0"/>
              <a:t>Log2</a:t>
            </a:r>
          </a:p>
          <a:p>
            <a:pPr lvl="1"/>
            <a:r>
              <a:rPr lang="en-US" dirty="0"/>
              <a:t>Min Samples Leaf</a:t>
            </a:r>
          </a:p>
          <a:p>
            <a:pPr lvl="2"/>
            <a:r>
              <a:rPr lang="en-US" dirty="0"/>
              <a:t>10</a:t>
            </a:r>
          </a:p>
          <a:p>
            <a:pPr lvl="2"/>
            <a:r>
              <a:rPr lang="en-US" dirty="0"/>
              <a:t>30</a:t>
            </a:r>
          </a:p>
          <a:p>
            <a:pPr lvl="2"/>
            <a:r>
              <a:rPr lang="en-US" dirty="0"/>
              <a:t>50</a:t>
            </a:r>
          </a:p>
          <a:p>
            <a:pPr marL="914400" lvl="2" indent="0">
              <a:buNone/>
            </a:pPr>
            <a:endParaRPr lang="en-US" dirty="0"/>
          </a:p>
        </p:txBody>
      </p:sp>
    </p:spTree>
    <p:extLst>
      <p:ext uri="{BB962C8B-B14F-4D97-AF65-F5344CB8AC3E}">
        <p14:creationId xmlns:p14="http://schemas.microsoft.com/office/powerpoint/2010/main" val="332010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7E0E7-46F9-4CCE-979D-F24E96F6DC12}"/>
              </a:ext>
            </a:extLst>
          </p:cNvPr>
          <p:cNvSpPr>
            <a:spLocks noGrp="1"/>
          </p:cNvSpPr>
          <p:nvPr>
            <p:ph type="title"/>
          </p:nvPr>
        </p:nvSpPr>
        <p:spPr/>
        <p:txBody>
          <a:bodyPr>
            <a:normAutofit fontScale="90000"/>
          </a:bodyPr>
          <a:lstStyle/>
          <a:p>
            <a:r>
              <a:rPr lang="en-US" b="1" dirty="0"/>
              <a:t>Results and In-Depth Analysis</a:t>
            </a:r>
            <a:br>
              <a:rPr lang="en-US" dirty="0"/>
            </a:br>
            <a:r>
              <a:rPr lang="en-US" dirty="0"/>
              <a:t>Hyperparameter Tuning Table</a:t>
            </a:r>
          </a:p>
        </p:txBody>
      </p:sp>
      <p:pic>
        <p:nvPicPr>
          <p:cNvPr id="10" name="Content Placeholder 9">
            <a:extLst>
              <a:ext uri="{FF2B5EF4-FFF2-40B4-BE49-F238E27FC236}">
                <a16:creationId xmlns:a16="http://schemas.microsoft.com/office/drawing/2014/main" id="{2E8930F2-6171-4637-86EB-F32E15816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12527"/>
            <a:ext cx="5993086" cy="6849239"/>
          </a:xfrm>
        </p:spPr>
      </p:pic>
      <p:sp>
        <p:nvSpPr>
          <p:cNvPr id="6" name="Text Placeholder 5">
            <a:extLst>
              <a:ext uri="{FF2B5EF4-FFF2-40B4-BE49-F238E27FC236}">
                <a16:creationId xmlns:a16="http://schemas.microsoft.com/office/drawing/2014/main" id="{6AA63723-98D9-4DF2-B23A-81A1D29A5D02}"/>
              </a:ext>
            </a:extLst>
          </p:cNvPr>
          <p:cNvSpPr>
            <a:spLocks noGrp="1"/>
          </p:cNvSpPr>
          <p:nvPr>
            <p:ph type="body" sz="half" idx="2"/>
          </p:nvPr>
        </p:nvSpPr>
        <p:spPr>
          <a:xfrm>
            <a:off x="2403566" y="1598613"/>
            <a:ext cx="3690845" cy="4262436"/>
          </a:xfrm>
        </p:spPr>
        <p:txBody>
          <a:bodyPr/>
          <a:lstStyle/>
          <a:p>
            <a:pPr marL="285750" indent="-285750">
              <a:buFont typeface="Wingdings" panose="05000000000000000000" pitchFamily="2" charset="2"/>
              <a:buChar char="v"/>
            </a:pPr>
            <a:r>
              <a:rPr lang="en-US" dirty="0"/>
              <a:t>Based on the tuning I did in the Random Forest Regression model, the best test score was .4917 with a train score of 0.5276.  </a:t>
            </a:r>
          </a:p>
          <a:p>
            <a:pPr marL="742950" lvl="1" indent="-285750">
              <a:buFont typeface="Wingdings" panose="05000000000000000000" pitchFamily="2" charset="2"/>
              <a:buChar char="v"/>
            </a:pPr>
            <a:r>
              <a:rPr lang="en-US" dirty="0"/>
              <a:t>Ideal parameters were 300 trees, Max Features being set to Auto, and Min Samples Leaf set to 30</a:t>
            </a:r>
          </a:p>
          <a:p>
            <a:pPr marL="742950" lvl="1"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Issues that arose included the computing time needed. Due to the size of our model, our base Random Forest Regression ran at approximately 54 minutes per tree</a:t>
            </a:r>
          </a:p>
          <a:p>
            <a:pPr marL="742950" lvl="1" indent="-285750">
              <a:buFont typeface="Wingdings" panose="05000000000000000000" pitchFamily="2" charset="2"/>
              <a:buChar char="v"/>
            </a:pPr>
            <a:r>
              <a:rPr lang="en-US" dirty="0"/>
              <a:t>This is why I took run time as an consideration in the table</a:t>
            </a:r>
          </a:p>
        </p:txBody>
      </p:sp>
    </p:spTree>
    <p:extLst>
      <p:ext uri="{BB962C8B-B14F-4D97-AF65-F5344CB8AC3E}">
        <p14:creationId xmlns:p14="http://schemas.microsoft.com/office/powerpoint/2010/main" val="110274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74C99D-14DB-436C-8922-4C6896A5DC86}"/>
              </a:ext>
            </a:extLst>
          </p:cNvPr>
          <p:cNvSpPr>
            <a:spLocks noGrp="1"/>
          </p:cNvSpPr>
          <p:nvPr>
            <p:ph type="title"/>
          </p:nvPr>
        </p:nvSpPr>
        <p:spPr/>
        <p:txBody>
          <a:bodyPr/>
          <a:lstStyle/>
          <a:p>
            <a:r>
              <a:rPr lang="en-US" dirty="0"/>
              <a:t>Insights</a:t>
            </a:r>
            <a:br>
              <a:rPr lang="en-US" dirty="0"/>
            </a:br>
            <a:endParaRPr lang="en-US" dirty="0"/>
          </a:p>
        </p:txBody>
      </p:sp>
      <p:sp>
        <p:nvSpPr>
          <p:cNvPr id="6" name="Content Placeholder 5">
            <a:extLst>
              <a:ext uri="{FF2B5EF4-FFF2-40B4-BE49-F238E27FC236}">
                <a16:creationId xmlns:a16="http://schemas.microsoft.com/office/drawing/2014/main" id="{DA715D85-8C68-49AF-A8DC-ECF9D898E043}"/>
              </a:ext>
            </a:extLst>
          </p:cNvPr>
          <p:cNvSpPr>
            <a:spLocks noGrp="1"/>
          </p:cNvSpPr>
          <p:nvPr>
            <p:ph idx="1"/>
          </p:nvPr>
        </p:nvSpPr>
        <p:spPr>
          <a:xfrm>
            <a:off x="2589212" y="1811383"/>
            <a:ext cx="8915400" cy="4878248"/>
          </a:xfrm>
        </p:spPr>
        <p:txBody>
          <a:bodyPr>
            <a:normAutofit/>
          </a:bodyPr>
          <a:lstStyle/>
          <a:p>
            <a:r>
              <a:rPr lang="en-US" dirty="0"/>
              <a:t>Employing .</a:t>
            </a:r>
            <a:r>
              <a:rPr lang="en-US" dirty="0" err="1"/>
              <a:t>coef</a:t>
            </a:r>
            <a:r>
              <a:rPr lang="en-US" dirty="0"/>
              <a:t>_ and .</a:t>
            </a:r>
            <a:r>
              <a:rPr lang="en-US" dirty="0" err="1"/>
              <a:t>feature_importance</a:t>
            </a:r>
            <a:r>
              <a:rPr lang="en-US" dirty="0"/>
              <a:t>_ on my Linear Regression and Random Forest Regression models provided some valuable insights. </a:t>
            </a:r>
          </a:p>
          <a:p>
            <a:pPr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lvl="1">
              <a:spcBef>
                <a:spcPts val="0"/>
              </a:spcBef>
            </a:pPr>
            <a:r>
              <a:rPr lang="en-US" b="0" i="0" u="none" strike="noStrike" dirty="0">
                <a:solidFill>
                  <a:srgbClr val="000000"/>
                </a:solidFill>
                <a:effectLst/>
                <a:latin typeface="Times New Roman" panose="02020603050405020304" pitchFamily="18" charset="0"/>
              </a:rPr>
              <a:t>We can see that the Bath variable had a .</a:t>
            </a:r>
            <a:r>
              <a:rPr lang="en-US" b="0" i="0" u="none" strike="noStrike" dirty="0" err="1">
                <a:solidFill>
                  <a:srgbClr val="000000"/>
                </a:solidFill>
                <a:effectLst/>
                <a:latin typeface="Times New Roman" panose="02020603050405020304" pitchFamily="18" charset="0"/>
              </a:rPr>
              <a:t>coef</a:t>
            </a:r>
            <a:r>
              <a:rPr lang="en-US" b="0" i="0" u="none" strike="noStrike" dirty="0">
                <a:solidFill>
                  <a:srgbClr val="000000"/>
                </a:solidFill>
                <a:effectLst/>
                <a:latin typeface="Times New Roman" panose="02020603050405020304" pitchFamily="18" charset="0"/>
              </a:rPr>
              <a:t>_ of 206,276.46 USD, meaning that for every bathroom a listing has, you can expect an 206,276.46 USD increase in cost for that home. </a:t>
            </a:r>
          </a:p>
          <a:p>
            <a:pPr lvl="1">
              <a:spcBef>
                <a:spcPts val="0"/>
              </a:spcBef>
            </a:pPr>
            <a:endParaRPr lang="en-US" b="0" dirty="0">
              <a:effectLst/>
            </a:endParaRPr>
          </a:p>
          <a:p>
            <a:pPr lvl="1">
              <a:spcBef>
                <a:spcPts val="0"/>
              </a:spcBef>
            </a:pPr>
            <a:r>
              <a:rPr lang="en-US" b="0" i="0" u="none" strike="noStrike" dirty="0">
                <a:solidFill>
                  <a:srgbClr val="000000"/>
                </a:solidFill>
                <a:effectLst/>
                <a:latin typeface="Times New Roman" panose="02020603050405020304" pitchFamily="18" charset="0"/>
              </a:rPr>
              <a:t>For the </a:t>
            </a:r>
            <a:r>
              <a:rPr lang="en-US" b="0" i="0" u="none" strike="noStrike" dirty="0" err="1">
                <a:solidFill>
                  <a:srgbClr val="000000"/>
                </a:solidFill>
                <a:effectLst/>
                <a:latin typeface="Times New Roman" panose="02020603050405020304" pitchFamily="18" charset="0"/>
              </a:rPr>
              <a:t>Sqr_Ft</a:t>
            </a:r>
            <a:r>
              <a:rPr lang="en-US" b="0" i="0" u="none" strike="noStrike" dirty="0">
                <a:solidFill>
                  <a:srgbClr val="000000"/>
                </a:solidFill>
                <a:effectLst/>
                <a:latin typeface="Times New Roman" panose="02020603050405020304" pitchFamily="18" charset="0"/>
              </a:rPr>
              <a:t> variable, you can see that for every square foot of the unit there is an increase of 0.08 USD. So generally the bigger the unit the more expensive it will be. </a:t>
            </a:r>
            <a:endParaRPr lang="en-US" b="0" dirty="0">
              <a:effectLst/>
            </a:endParaRPr>
          </a:p>
          <a:p>
            <a:pPr lvl="1"/>
            <a:r>
              <a:rPr lang="en-US" dirty="0"/>
              <a:t>Reviewing the Feature Importance bar graph below, we can see that the top 5 variables in determining price were:</a:t>
            </a:r>
          </a:p>
          <a:p>
            <a:pPr lvl="2"/>
            <a:r>
              <a:rPr lang="en-US" dirty="0"/>
              <a:t>Last Sold For</a:t>
            </a:r>
          </a:p>
          <a:p>
            <a:pPr lvl="2"/>
            <a:r>
              <a:rPr lang="en-US" dirty="0"/>
              <a:t>Bath</a:t>
            </a:r>
          </a:p>
          <a:p>
            <a:pPr lvl="2"/>
            <a:r>
              <a:rPr lang="en-US" dirty="0"/>
              <a:t>Last Tax Assessment</a:t>
            </a:r>
          </a:p>
          <a:p>
            <a:pPr lvl="2"/>
            <a:r>
              <a:rPr lang="en-US" dirty="0" err="1"/>
              <a:t>Sqr</a:t>
            </a:r>
            <a:r>
              <a:rPr lang="en-US" dirty="0"/>
              <a:t> Ft</a:t>
            </a:r>
          </a:p>
          <a:p>
            <a:pPr lvl="2"/>
            <a:r>
              <a:rPr lang="en-US" dirty="0"/>
              <a:t>Beds</a:t>
            </a:r>
            <a:br>
              <a:rPr lang="en-US" dirty="0"/>
            </a:br>
            <a:endParaRPr lang="en-US" dirty="0"/>
          </a:p>
        </p:txBody>
      </p:sp>
      <p:pic>
        <p:nvPicPr>
          <p:cNvPr id="8" name="Picture 7">
            <a:extLst>
              <a:ext uri="{FF2B5EF4-FFF2-40B4-BE49-F238E27FC236}">
                <a16:creationId xmlns:a16="http://schemas.microsoft.com/office/drawing/2014/main" id="{389BF271-5FB8-4B06-B2F8-89FF15CA9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5843" y="4750886"/>
            <a:ext cx="3580100" cy="1938745"/>
          </a:xfrm>
          <a:prstGeom prst="rect">
            <a:avLst/>
          </a:prstGeom>
        </p:spPr>
      </p:pic>
    </p:spTree>
    <p:extLst>
      <p:ext uri="{BB962C8B-B14F-4D97-AF65-F5344CB8AC3E}">
        <p14:creationId xmlns:p14="http://schemas.microsoft.com/office/powerpoint/2010/main" val="141919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3AA29-FE29-4B23-A760-C3115B6DBC53}"/>
              </a:ext>
            </a:extLst>
          </p:cNvPr>
          <p:cNvSpPr>
            <a:spLocks noGrp="1"/>
          </p:cNvSpPr>
          <p:nvPr>
            <p:ph type="title"/>
          </p:nvPr>
        </p:nvSpPr>
        <p:spPr/>
        <p:txBody>
          <a:bodyPr/>
          <a:lstStyle/>
          <a:p>
            <a:r>
              <a:rPr lang="en-US" dirty="0"/>
              <a:t>END</a:t>
            </a:r>
          </a:p>
        </p:txBody>
      </p:sp>
    </p:spTree>
    <p:extLst>
      <p:ext uri="{BB962C8B-B14F-4D97-AF65-F5344CB8AC3E}">
        <p14:creationId xmlns:p14="http://schemas.microsoft.com/office/powerpoint/2010/main" val="69347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6EC6-1584-4765-BC7F-67CF33D986B5}"/>
              </a:ext>
            </a:extLst>
          </p:cNvPr>
          <p:cNvSpPr>
            <a:spLocks noGrp="1"/>
          </p:cNvSpPr>
          <p:nvPr>
            <p:ph type="title"/>
          </p:nvPr>
        </p:nvSpPr>
        <p:spPr/>
        <p:txBody>
          <a:bodyPr/>
          <a:lstStyle/>
          <a:p>
            <a:r>
              <a:rPr lang="en-US" dirty="0"/>
              <a:t>US Housing Market</a:t>
            </a:r>
          </a:p>
        </p:txBody>
      </p:sp>
      <p:sp>
        <p:nvSpPr>
          <p:cNvPr id="3" name="Content Placeholder 2">
            <a:extLst>
              <a:ext uri="{FF2B5EF4-FFF2-40B4-BE49-F238E27FC236}">
                <a16:creationId xmlns:a16="http://schemas.microsoft.com/office/drawing/2014/main" id="{04FC1B17-3ACE-4704-BF5B-81613FF11E1B}"/>
              </a:ext>
            </a:extLst>
          </p:cNvPr>
          <p:cNvSpPr>
            <a:spLocks noGrp="1"/>
          </p:cNvSpPr>
          <p:nvPr>
            <p:ph idx="1"/>
          </p:nvPr>
        </p:nvSpPr>
        <p:spPr/>
        <p:txBody>
          <a:bodyPr/>
          <a:lstStyle/>
          <a:p>
            <a:r>
              <a:rPr lang="en-US" dirty="0"/>
              <a:t>One of the biggest industries in the country, worth 33 trillion dollars. </a:t>
            </a:r>
          </a:p>
          <a:p>
            <a:endParaRPr lang="en-US" dirty="0"/>
          </a:p>
          <a:p>
            <a:r>
              <a:rPr lang="en-US" dirty="0">
                <a:hlinkClick r:id="rId2"/>
              </a:rPr>
              <a:t>Statista</a:t>
            </a:r>
            <a:r>
              <a:rPr lang="en-US" dirty="0"/>
              <a:t> reports that Trulia was the second most popular real estate website,</a:t>
            </a:r>
            <a:br>
              <a:rPr lang="en-US" dirty="0"/>
            </a:br>
            <a:r>
              <a:rPr lang="en-US" dirty="0"/>
              <a:t>receiving about 23 million unique monthly visits as of January 2020.</a:t>
            </a:r>
          </a:p>
          <a:p>
            <a:endParaRPr lang="en-US" dirty="0"/>
          </a:p>
          <a:p>
            <a:endParaRPr lang="en-US" dirty="0"/>
          </a:p>
        </p:txBody>
      </p:sp>
      <p:pic>
        <p:nvPicPr>
          <p:cNvPr id="7" name="Picture 6">
            <a:extLst>
              <a:ext uri="{FF2B5EF4-FFF2-40B4-BE49-F238E27FC236}">
                <a16:creationId xmlns:a16="http://schemas.microsoft.com/office/drawing/2014/main" id="{EEC041A5-941C-49E1-9096-E7CC559ED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703" y="4022411"/>
            <a:ext cx="4275909" cy="2672443"/>
          </a:xfrm>
          <a:prstGeom prst="rect">
            <a:avLst/>
          </a:prstGeom>
        </p:spPr>
      </p:pic>
    </p:spTree>
    <p:extLst>
      <p:ext uri="{BB962C8B-B14F-4D97-AF65-F5344CB8AC3E}">
        <p14:creationId xmlns:p14="http://schemas.microsoft.com/office/powerpoint/2010/main" val="422478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F29C-7A06-477B-BCD3-76FD8175BF9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9D2BA24-F187-442D-921A-1EF136C6F0A3}"/>
              </a:ext>
            </a:extLst>
          </p:cNvPr>
          <p:cNvSpPr>
            <a:spLocks noGrp="1"/>
          </p:cNvSpPr>
          <p:nvPr>
            <p:ph idx="1"/>
          </p:nvPr>
        </p:nvSpPr>
        <p:spPr/>
        <p:txBody>
          <a:bodyPr/>
          <a:lstStyle/>
          <a:p>
            <a:r>
              <a:rPr lang="en-US" dirty="0"/>
              <a:t>Data Cleaning and analysis</a:t>
            </a:r>
          </a:p>
          <a:p>
            <a:r>
              <a:rPr lang="en-US" dirty="0"/>
              <a:t>Data Exploration</a:t>
            </a:r>
          </a:p>
          <a:p>
            <a:r>
              <a:rPr lang="en-US" dirty="0"/>
              <a:t>Hypothesis Testing</a:t>
            </a:r>
          </a:p>
          <a:p>
            <a:r>
              <a:rPr lang="en-US" dirty="0"/>
              <a:t>Machine Learning</a:t>
            </a:r>
          </a:p>
          <a:p>
            <a:pPr lvl="1"/>
            <a:r>
              <a:rPr lang="en-US" dirty="0"/>
              <a:t>Linear Regression</a:t>
            </a:r>
          </a:p>
          <a:p>
            <a:pPr lvl="1"/>
            <a:r>
              <a:rPr lang="en-US" dirty="0"/>
              <a:t>Random Forest </a:t>
            </a:r>
            <a:r>
              <a:rPr lang="en-US" dirty="0" err="1"/>
              <a:t>Regresion</a:t>
            </a:r>
            <a:endParaRPr lang="en-US" dirty="0"/>
          </a:p>
          <a:p>
            <a:endParaRPr lang="en-US" dirty="0"/>
          </a:p>
        </p:txBody>
      </p:sp>
    </p:spTree>
    <p:extLst>
      <p:ext uri="{BB962C8B-B14F-4D97-AF65-F5344CB8AC3E}">
        <p14:creationId xmlns:p14="http://schemas.microsoft.com/office/powerpoint/2010/main" val="36850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117270-4500-4E7A-AFF4-A3BC08CD73CE}"/>
              </a:ext>
            </a:extLst>
          </p:cNvPr>
          <p:cNvSpPr>
            <a:spLocks noGrp="1"/>
          </p:cNvSpPr>
          <p:nvPr>
            <p:ph type="title"/>
          </p:nvPr>
        </p:nvSpPr>
        <p:spPr/>
        <p:txBody>
          <a:bodyPr>
            <a:normAutofit/>
          </a:bodyPr>
          <a:lstStyle/>
          <a:p>
            <a:r>
              <a:rPr lang="en-US" b="1" dirty="0"/>
              <a:t>Initial Findings</a:t>
            </a:r>
            <a:br>
              <a:rPr lang="en-US" b="1" dirty="0"/>
            </a:br>
            <a:endParaRPr lang="en-US" b="1" dirty="0"/>
          </a:p>
        </p:txBody>
      </p:sp>
      <p:pic>
        <p:nvPicPr>
          <p:cNvPr id="13" name="Content Placeholder 12">
            <a:extLst>
              <a:ext uri="{FF2B5EF4-FFF2-40B4-BE49-F238E27FC236}">
                <a16:creationId xmlns:a16="http://schemas.microsoft.com/office/drawing/2014/main" id="{D3FED0CA-7980-46CB-B6F6-FDA6F2F23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1" y="2007813"/>
            <a:ext cx="4768179" cy="3329952"/>
          </a:xfrm>
        </p:spPr>
      </p:pic>
      <p:sp>
        <p:nvSpPr>
          <p:cNvPr id="9" name="Text Placeholder 8">
            <a:extLst>
              <a:ext uri="{FF2B5EF4-FFF2-40B4-BE49-F238E27FC236}">
                <a16:creationId xmlns:a16="http://schemas.microsoft.com/office/drawing/2014/main" id="{3B98780B-59BA-4B4F-B29E-4F90F6205B23}"/>
              </a:ext>
            </a:extLst>
          </p:cNvPr>
          <p:cNvSpPr>
            <a:spLocks noGrp="1"/>
          </p:cNvSpPr>
          <p:nvPr>
            <p:ph type="body" sz="half" idx="2"/>
          </p:nvPr>
        </p:nvSpPr>
        <p:spPr/>
        <p:txBody>
          <a:bodyPr/>
          <a:lstStyle/>
          <a:p>
            <a:endParaRPr lang="en-US" dirty="0"/>
          </a:p>
          <a:p>
            <a:endParaRPr lang="en-US" dirty="0"/>
          </a:p>
          <a:p>
            <a:r>
              <a:rPr lang="en-US" dirty="0"/>
              <a:t>Based on my EDA the following variables are expected to have an significant effect on my analysis. </a:t>
            </a:r>
          </a:p>
          <a:p>
            <a:pPr marL="285750" indent="-285750">
              <a:buFont typeface="Arial" panose="020B0604020202020204" pitchFamily="34" charset="0"/>
              <a:buChar char="•"/>
            </a:pPr>
            <a:r>
              <a:rPr lang="en-US" dirty="0"/>
              <a:t>Last Sold Price</a:t>
            </a:r>
          </a:p>
          <a:p>
            <a:pPr marL="742950" lvl="1" indent="-285750">
              <a:buFont typeface="Arial" panose="020B0604020202020204" pitchFamily="34" charset="0"/>
              <a:buChar char="•"/>
            </a:pPr>
            <a:r>
              <a:rPr lang="en-US" dirty="0"/>
              <a:t>Graph on right depicts the log transformation of our Last Sold vs Price scatterplot</a:t>
            </a:r>
          </a:p>
          <a:p>
            <a:pPr marL="285750" indent="-285750">
              <a:buFont typeface="Arial" panose="020B0604020202020204" pitchFamily="34" charset="0"/>
              <a:buChar char="•"/>
            </a:pPr>
            <a:r>
              <a:rPr lang="en-US" dirty="0"/>
              <a:t>Number of Bathrooms</a:t>
            </a:r>
          </a:p>
          <a:p>
            <a:pPr marL="285750" indent="-285750">
              <a:buFont typeface="Arial" panose="020B0604020202020204" pitchFamily="34" charset="0"/>
              <a:buChar char="•"/>
            </a:pPr>
            <a:r>
              <a:rPr lang="en-US" dirty="0"/>
              <a:t>Number of Bedrooms</a:t>
            </a:r>
          </a:p>
        </p:txBody>
      </p:sp>
    </p:spTree>
    <p:extLst>
      <p:ext uri="{BB962C8B-B14F-4D97-AF65-F5344CB8AC3E}">
        <p14:creationId xmlns:p14="http://schemas.microsoft.com/office/powerpoint/2010/main" val="381058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ABAFAC-22BF-4757-BAEF-68677F94908E}"/>
              </a:ext>
            </a:extLst>
          </p:cNvPr>
          <p:cNvSpPr>
            <a:spLocks noGrp="1"/>
          </p:cNvSpPr>
          <p:nvPr>
            <p:ph type="title"/>
          </p:nvPr>
        </p:nvSpPr>
        <p:spPr/>
        <p:txBody>
          <a:bodyPr/>
          <a:lstStyle/>
          <a:p>
            <a:r>
              <a:rPr lang="en-US" b="1" dirty="0"/>
              <a:t>Most Expensive States by Average Home Prices</a:t>
            </a:r>
          </a:p>
        </p:txBody>
      </p:sp>
      <p:pic>
        <p:nvPicPr>
          <p:cNvPr id="8" name="Content Placeholder 7">
            <a:extLst>
              <a:ext uri="{FF2B5EF4-FFF2-40B4-BE49-F238E27FC236}">
                <a16:creationId xmlns:a16="http://schemas.microsoft.com/office/drawing/2014/main" id="{27B4C332-CFA5-4D22-B489-762514134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3563" y="2177143"/>
            <a:ext cx="5863633" cy="3028763"/>
          </a:xfrm>
        </p:spPr>
      </p:pic>
      <p:sp>
        <p:nvSpPr>
          <p:cNvPr id="6" name="Text Placeholder 5">
            <a:extLst>
              <a:ext uri="{FF2B5EF4-FFF2-40B4-BE49-F238E27FC236}">
                <a16:creationId xmlns:a16="http://schemas.microsoft.com/office/drawing/2014/main" id="{79506762-8EA9-4D85-9B14-49D34154A9AF}"/>
              </a:ext>
            </a:extLst>
          </p:cNvPr>
          <p:cNvSpPr>
            <a:spLocks noGrp="1"/>
          </p:cNvSpPr>
          <p:nvPr>
            <p:ph type="body" sz="half" idx="2"/>
          </p:nvPr>
        </p:nvSpPr>
        <p:spPr/>
        <p:txBody>
          <a:bodyPr/>
          <a:lstStyle/>
          <a:p>
            <a:endParaRPr lang="en-US" dirty="0"/>
          </a:p>
          <a:p>
            <a:endParaRPr lang="en-US" dirty="0"/>
          </a:p>
          <a:p>
            <a:r>
              <a:rPr lang="en-US" dirty="0"/>
              <a:t>Based on our analysis, the top five locales with the most expensive homes are:</a:t>
            </a:r>
          </a:p>
          <a:p>
            <a:endParaRPr lang="en-US" dirty="0"/>
          </a:p>
          <a:p>
            <a:endParaRPr lang="en-US" dirty="0"/>
          </a:p>
          <a:p>
            <a:pPr marL="342900" indent="-342900">
              <a:buFont typeface="+mj-lt"/>
              <a:buAutoNum type="arabicPeriod"/>
            </a:pPr>
            <a:r>
              <a:rPr lang="en-US" dirty="0"/>
              <a:t>New York</a:t>
            </a:r>
          </a:p>
          <a:p>
            <a:pPr marL="342900" indent="-342900">
              <a:buFont typeface="+mj-lt"/>
              <a:buAutoNum type="arabicPeriod"/>
            </a:pPr>
            <a:r>
              <a:rPr lang="en-US" dirty="0"/>
              <a:t>Massachusetts</a:t>
            </a:r>
          </a:p>
          <a:p>
            <a:pPr marL="342900" indent="-342900">
              <a:buFont typeface="+mj-lt"/>
              <a:buAutoNum type="arabicPeriod"/>
            </a:pPr>
            <a:r>
              <a:rPr lang="en-US" dirty="0"/>
              <a:t>California</a:t>
            </a:r>
          </a:p>
          <a:p>
            <a:pPr marL="342900" indent="-342900">
              <a:buFont typeface="+mj-lt"/>
              <a:buAutoNum type="arabicPeriod"/>
            </a:pPr>
            <a:r>
              <a:rPr lang="en-US" dirty="0"/>
              <a:t>Washington DC</a:t>
            </a:r>
          </a:p>
          <a:p>
            <a:pPr marL="342900" indent="-342900">
              <a:buFont typeface="+mj-lt"/>
              <a:buAutoNum type="arabicPeriod"/>
            </a:pPr>
            <a:r>
              <a:rPr lang="en-US" dirty="0"/>
              <a:t>Washington </a:t>
            </a:r>
          </a:p>
        </p:txBody>
      </p:sp>
    </p:spTree>
    <p:extLst>
      <p:ext uri="{BB962C8B-B14F-4D97-AF65-F5344CB8AC3E}">
        <p14:creationId xmlns:p14="http://schemas.microsoft.com/office/powerpoint/2010/main" val="368595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E5D3-E563-40D0-AAE6-1C99BEAFD5CF}"/>
              </a:ext>
            </a:extLst>
          </p:cNvPr>
          <p:cNvSpPr>
            <a:spLocks noGrp="1"/>
          </p:cNvSpPr>
          <p:nvPr>
            <p:ph type="title"/>
          </p:nvPr>
        </p:nvSpPr>
        <p:spPr/>
        <p:txBody>
          <a:bodyPr/>
          <a:lstStyle/>
          <a:p>
            <a:r>
              <a:rPr lang="en-US" b="1" dirty="0"/>
              <a:t>Affect of Building Age on Price by State</a:t>
            </a:r>
          </a:p>
        </p:txBody>
      </p:sp>
      <p:pic>
        <p:nvPicPr>
          <p:cNvPr id="6" name="Content Placeholder 5">
            <a:extLst>
              <a:ext uri="{FF2B5EF4-FFF2-40B4-BE49-F238E27FC236}">
                <a16:creationId xmlns:a16="http://schemas.microsoft.com/office/drawing/2014/main" id="{3CDDE20F-E62C-43BA-96E4-015E0DE52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6663" y="548640"/>
            <a:ext cx="6214532" cy="6309360"/>
          </a:xfrm>
        </p:spPr>
      </p:pic>
      <p:sp>
        <p:nvSpPr>
          <p:cNvPr id="4" name="Text Placeholder 3">
            <a:extLst>
              <a:ext uri="{FF2B5EF4-FFF2-40B4-BE49-F238E27FC236}">
                <a16:creationId xmlns:a16="http://schemas.microsoft.com/office/drawing/2014/main" id="{F39AC6A3-5633-4228-B843-76E037CCA551}"/>
              </a:ext>
            </a:extLst>
          </p:cNvPr>
          <p:cNvSpPr>
            <a:spLocks noGrp="1"/>
          </p:cNvSpPr>
          <p:nvPr>
            <p:ph type="body" sz="half" idx="2"/>
          </p:nvPr>
        </p:nvSpPr>
        <p:spPr>
          <a:xfrm>
            <a:off x="2589212" y="1598612"/>
            <a:ext cx="3505199" cy="4710747"/>
          </a:xfrm>
        </p:spPr>
        <p:txBody>
          <a:bodyPr>
            <a:normAutofit/>
          </a:bodyPr>
          <a:lstStyle/>
          <a:p>
            <a:endParaRPr lang="en-US" dirty="0"/>
          </a:p>
          <a:p>
            <a:endParaRPr lang="en-US" dirty="0"/>
          </a:p>
          <a:p>
            <a:r>
              <a:rPr lang="en-US" dirty="0"/>
              <a:t>For some states older homes generally retain a higher value than newer ones. </a:t>
            </a:r>
          </a:p>
          <a:p>
            <a:pPr marL="285750" indent="-285750">
              <a:buFont typeface="Arial" panose="020B0604020202020204" pitchFamily="34" charset="0"/>
              <a:buChar char="•"/>
            </a:pPr>
            <a:r>
              <a:rPr lang="en-US" dirty="0"/>
              <a:t>North Carolina, </a:t>
            </a:r>
          </a:p>
          <a:p>
            <a:pPr marL="285750" indent="-285750">
              <a:buFont typeface="Arial" panose="020B0604020202020204" pitchFamily="34" charset="0"/>
              <a:buChar char="•"/>
            </a:pPr>
            <a:r>
              <a:rPr lang="en-US" dirty="0"/>
              <a:t>Louisiana</a:t>
            </a:r>
          </a:p>
          <a:p>
            <a:pPr marL="285750" indent="-285750">
              <a:buFont typeface="Arial" panose="020B0604020202020204" pitchFamily="34" charset="0"/>
              <a:buChar char="•"/>
            </a:pPr>
            <a:r>
              <a:rPr lang="en-US" dirty="0"/>
              <a:t>Pennsylvania</a:t>
            </a:r>
          </a:p>
          <a:p>
            <a:endParaRPr lang="en-US" dirty="0"/>
          </a:p>
          <a:p>
            <a:r>
              <a:rPr lang="en-US" dirty="0"/>
              <a:t>For other states Building Age has no affect on housing prices</a:t>
            </a:r>
          </a:p>
          <a:p>
            <a:endParaRPr lang="en-US" dirty="0"/>
          </a:p>
          <a:p>
            <a:pPr marL="285750" indent="-285750">
              <a:buFont typeface="Arial" panose="020B0604020202020204" pitchFamily="34" charset="0"/>
              <a:buChar char="•"/>
            </a:pPr>
            <a:r>
              <a:rPr lang="en-US" dirty="0"/>
              <a:t>California</a:t>
            </a:r>
          </a:p>
          <a:p>
            <a:pPr marL="285750" indent="-285750">
              <a:buFont typeface="Arial" panose="020B0604020202020204" pitchFamily="34" charset="0"/>
              <a:buChar char="•"/>
            </a:pPr>
            <a:r>
              <a:rPr lang="en-US" dirty="0"/>
              <a:t>New York</a:t>
            </a:r>
          </a:p>
          <a:p>
            <a:pPr marL="285750" indent="-285750">
              <a:buFont typeface="Arial" panose="020B0604020202020204" pitchFamily="34" charset="0"/>
              <a:buChar char="•"/>
            </a:pPr>
            <a:r>
              <a:rPr lang="en-US" dirty="0"/>
              <a:t>Florida</a:t>
            </a:r>
          </a:p>
        </p:txBody>
      </p:sp>
    </p:spTree>
    <p:extLst>
      <p:ext uri="{BB962C8B-B14F-4D97-AF65-F5344CB8AC3E}">
        <p14:creationId xmlns:p14="http://schemas.microsoft.com/office/powerpoint/2010/main" val="408829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F61A73-E625-413B-9126-F6126EEF7730}"/>
              </a:ext>
            </a:extLst>
          </p:cNvPr>
          <p:cNvSpPr>
            <a:spLocks noGrp="1"/>
          </p:cNvSpPr>
          <p:nvPr>
            <p:ph type="title"/>
          </p:nvPr>
        </p:nvSpPr>
        <p:spPr/>
        <p:txBody>
          <a:bodyPr/>
          <a:lstStyle/>
          <a:p>
            <a:r>
              <a:rPr lang="en-US" dirty="0"/>
              <a:t>Statistical Analysis – Hypothesis Testing</a:t>
            </a:r>
          </a:p>
        </p:txBody>
      </p:sp>
      <p:sp>
        <p:nvSpPr>
          <p:cNvPr id="6" name="Content Placeholder 5">
            <a:extLst>
              <a:ext uri="{FF2B5EF4-FFF2-40B4-BE49-F238E27FC236}">
                <a16:creationId xmlns:a16="http://schemas.microsoft.com/office/drawing/2014/main" id="{AE617F02-7A94-489E-9F8E-BA25CCA3FF97}"/>
              </a:ext>
            </a:extLst>
          </p:cNvPr>
          <p:cNvSpPr>
            <a:spLocks noGrp="1"/>
          </p:cNvSpPr>
          <p:nvPr>
            <p:ph idx="1"/>
          </p:nvPr>
        </p:nvSpPr>
        <p:spPr/>
        <p:txBody>
          <a:bodyPr/>
          <a:lstStyle/>
          <a:p>
            <a:r>
              <a:rPr lang="en-US" dirty="0"/>
              <a:t>The general consensus from most Americans is that the major states (in our case New York, Texas, and California, the top three states in terms of GDP representing 31.4 % in the first quarter of 2020), have a higher cost of living and thus the housing prices are bigger. </a:t>
            </a:r>
          </a:p>
          <a:p>
            <a:endParaRPr lang="en-US" dirty="0"/>
          </a:p>
          <a:p>
            <a:r>
              <a:rPr lang="en-US" dirty="0"/>
              <a:t>The null hypothesis (Ho)is that there is no difference in price between our top three states and the rest of the country</a:t>
            </a:r>
          </a:p>
          <a:p>
            <a:endParaRPr lang="en-US" dirty="0"/>
          </a:p>
          <a:p>
            <a:r>
              <a:rPr lang="en-US" dirty="0"/>
              <a:t>The alternative hypothesis (H1) is that there is in fact a price difference in the homes for the top three states and the rest of the country</a:t>
            </a:r>
          </a:p>
        </p:txBody>
      </p:sp>
    </p:spTree>
    <p:extLst>
      <p:ext uri="{BB962C8B-B14F-4D97-AF65-F5344CB8AC3E}">
        <p14:creationId xmlns:p14="http://schemas.microsoft.com/office/powerpoint/2010/main" val="267056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B03390-5F28-4091-B1BB-A8564767649C}"/>
              </a:ext>
            </a:extLst>
          </p:cNvPr>
          <p:cNvSpPr>
            <a:spLocks noGrp="1"/>
          </p:cNvSpPr>
          <p:nvPr>
            <p:ph type="title"/>
          </p:nvPr>
        </p:nvSpPr>
        <p:spPr/>
        <p:txBody>
          <a:bodyPr/>
          <a:lstStyle/>
          <a:p>
            <a:r>
              <a:rPr lang="en-US" dirty="0"/>
              <a:t>Statistical Analysis – Hypothesis Testing</a:t>
            </a:r>
          </a:p>
        </p:txBody>
      </p:sp>
      <p:sp>
        <p:nvSpPr>
          <p:cNvPr id="6" name="Content Placeholder 5">
            <a:extLst>
              <a:ext uri="{FF2B5EF4-FFF2-40B4-BE49-F238E27FC236}">
                <a16:creationId xmlns:a16="http://schemas.microsoft.com/office/drawing/2014/main" id="{7AC898E5-A36C-4CFB-B270-6B9FB16E5175}"/>
              </a:ext>
            </a:extLst>
          </p:cNvPr>
          <p:cNvSpPr>
            <a:spLocks noGrp="1"/>
          </p:cNvSpPr>
          <p:nvPr>
            <p:ph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To complete the analysis, I pulled data from the ‘Price’ column of the data set, and separated it by the States NY, CA and TX and the rest of the country. </a:t>
            </a:r>
            <a:r>
              <a:rPr lang="en-US" dirty="0">
                <a:solidFill>
                  <a:srgbClr val="000000"/>
                </a:solidFill>
                <a:latin typeface="Arial" panose="020B0604020202020204" pitchFamily="34" charset="0"/>
              </a:rPr>
              <a:t>R</a:t>
            </a:r>
            <a:r>
              <a:rPr lang="en-US" sz="1800" b="0" i="0" u="none" strike="noStrike" dirty="0">
                <a:solidFill>
                  <a:srgbClr val="000000"/>
                </a:solidFill>
                <a:effectLst/>
                <a:latin typeface="Arial" panose="020B0604020202020204" pitchFamily="34" charset="0"/>
              </a:rPr>
              <a:t>emoving these three states , using “</a:t>
            </a:r>
            <a:r>
              <a:rPr lang="en-US" sz="1800" b="0" i="0" u="none" strike="noStrike" dirty="0" err="1">
                <a:solidFill>
                  <a:srgbClr val="000000"/>
                </a:solidFill>
                <a:effectLst/>
                <a:latin typeface="Arial" panose="020B0604020202020204" pitchFamily="34" charset="0"/>
              </a:rPr>
              <a:t>big_states</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df.Price</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df.State.isin</a:t>
            </a:r>
            <a:r>
              <a:rPr lang="en-US" sz="1800" b="0" i="0" u="none" strike="noStrike" dirty="0">
                <a:solidFill>
                  <a:srgbClr val="000000"/>
                </a:solidFill>
                <a:effectLst/>
                <a:latin typeface="Arial" panose="020B0604020202020204" pitchFamily="34" charset="0"/>
              </a:rPr>
              <a:t>(['CA', 'TX', 'NY'])]” and “</a:t>
            </a:r>
            <a:r>
              <a:rPr lang="en-US" sz="1800" b="0" i="0" u="none" strike="noStrike" dirty="0" err="1">
                <a:solidFill>
                  <a:srgbClr val="000000"/>
                </a:solidFill>
                <a:effectLst/>
                <a:latin typeface="Arial" panose="020B0604020202020204" pitchFamily="34" charset="0"/>
              </a:rPr>
              <a:t>small_states</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df.Price</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df.State</a:t>
            </a:r>
            <a:r>
              <a:rPr lang="en-US" sz="1800" b="0" i="0" u="none" strike="noStrike" dirty="0">
                <a:solidFill>
                  <a:srgbClr val="000000"/>
                </a:solidFill>
                <a:effectLst/>
                <a:latin typeface="Arial" panose="020B0604020202020204" pitchFamily="34" charset="0"/>
              </a:rPr>
              <a:t> != 'CA'][</a:t>
            </a:r>
            <a:r>
              <a:rPr lang="en-US" sz="1800" b="0" i="0" u="none" strike="noStrike" dirty="0" err="1">
                <a:solidFill>
                  <a:srgbClr val="000000"/>
                </a:solidFill>
                <a:effectLst/>
                <a:latin typeface="Arial" panose="020B0604020202020204" pitchFamily="34" charset="0"/>
              </a:rPr>
              <a:t>df.State</a:t>
            </a:r>
            <a:r>
              <a:rPr lang="en-US" sz="1800" b="0" i="0" u="none" strike="noStrike" dirty="0">
                <a:solidFill>
                  <a:srgbClr val="000000"/>
                </a:solidFill>
                <a:effectLst/>
                <a:latin typeface="Arial" panose="020B0604020202020204" pitchFamily="34" charset="0"/>
              </a:rPr>
              <a:t> != 'TX'][</a:t>
            </a:r>
            <a:r>
              <a:rPr lang="en-US" sz="1800" b="0" i="0" u="none" strike="noStrike" dirty="0" err="1">
                <a:solidFill>
                  <a:srgbClr val="000000"/>
                </a:solidFill>
                <a:effectLst/>
                <a:latin typeface="Arial" panose="020B0604020202020204" pitchFamily="34" charset="0"/>
              </a:rPr>
              <a:t>df.State</a:t>
            </a:r>
            <a:r>
              <a:rPr lang="en-US" sz="1800" b="0" i="0" u="none" strike="noStrike" dirty="0">
                <a:solidFill>
                  <a:srgbClr val="000000"/>
                </a:solidFill>
                <a:effectLst/>
                <a:latin typeface="Arial" panose="020B0604020202020204" pitchFamily="34" charset="0"/>
              </a:rPr>
              <a:t> != 'NY']”. </a:t>
            </a:r>
          </a:p>
          <a:p>
            <a:pPr lvl="1">
              <a:spcBef>
                <a:spcPts val="0"/>
              </a:spcBef>
            </a:pPr>
            <a:endParaRPr lang="en-US" b="0" i="0" u="none" strike="noStrike" dirty="0">
              <a:solidFill>
                <a:srgbClr val="000000"/>
              </a:solidFill>
              <a:effectLst/>
              <a:latin typeface="Arial" panose="020B0604020202020204" pitchFamily="34" charset="0"/>
            </a:endParaRPr>
          </a:p>
          <a:p>
            <a:pPr lvl="1">
              <a:spcBef>
                <a:spcPts val="0"/>
              </a:spcBef>
            </a:pPr>
            <a:r>
              <a:rPr lang="en-US" b="0" i="0" u="none" strike="noStrike" dirty="0">
                <a:solidFill>
                  <a:srgbClr val="000000"/>
                </a:solidFill>
                <a:effectLst/>
                <a:latin typeface="Arial" panose="020B0604020202020204" pitchFamily="34" charset="0"/>
              </a:rPr>
              <a:t>For my analysis I know that we only have a sample for the complete Trulia Dataset, and thus I will use the T score instead of the Z score. To complete this process I used the function “</a:t>
            </a:r>
            <a:r>
              <a:rPr lang="en-US" b="0" i="0" u="none" strike="noStrike" dirty="0" err="1">
                <a:solidFill>
                  <a:srgbClr val="000000"/>
                </a:solidFill>
                <a:effectLst/>
                <a:latin typeface="Arial" panose="020B0604020202020204" pitchFamily="34" charset="0"/>
              </a:rPr>
              <a:t>stats.ttest_ind</a:t>
            </a:r>
            <a:r>
              <a:rPr lang="en-US" b="0" i="0" u="none" strike="noStrike"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86010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1F64-C99D-463B-9DF2-9E7B170ADB3A}"/>
              </a:ext>
            </a:extLst>
          </p:cNvPr>
          <p:cNvSpPr>
            <a:spLocks noGrp="1"/>
          </p:cNvSpPr>
          <p:nvPr>
            <p:ph type="title"/>
          </p:nvPr>
        </p:nvSpPr>
        <p:spPr/>
        <p:txBody>
          <a:bodyPr/>
          <a:lstStyle/>
          <a:p>
            <a:r>
              <a:rPr lang="en-US" dirty="0"/>
              <a:t>Statistical Analysis – Hypothesis Testing Results</a:t>
            </a:r>
          </a:p>
        </p:txBody>
      </p:sp>
      <p:sp>
        <p:nvSpPr>
          <p:cNvPr id="3" name="Content Placeholder 2">
            <a:extLst>
              <a:ext uri="{FF2B5EF4-FFF2-40B4-BE49-F238E27FC236}">
                <a16:creationId xmlns:a16="http://schemas.microsoft.com/office/drawing/2014/main" id="{CF5E001F-9E2D-4EBC-9E35-ADBE4B7B4D80}"/>
              </a:ext>
            </a:extLst>
          </p:cNvPr>
          <p:cNvSpPr>
            <a:spLocks noGrp="1"/>
          </p:cNvSpPr>
          <p:nvPr>
            <p:ph idx="1"/>
          </p:nvPr>
        </p:nvSpPr>
        <p:spPr>
          <a:xfrm>
            <a:off x="2589212" y="2133599"/>
            <a:ext cx="8915400" cy="4615543"/>
          </a:xfrm>
        </p:spPr>
        <p:txBody>
          <a:bodyPr>
            <a:normAutofit fontScale="92500" lnSpcReduction="20000"/>
          </a:bodyPr>
          <a:lstStyle/>
          <a:p>
            <a:pPr rtl="0">
              <a:spcBef>
                <a:spcPts val="0"/>
              </a:spcBef>
              <a:spcAft>
                <a:spcPts val="0"/>
              </a:spcAft>
            </a:pPr>
            <a:r>
              <a:rPr lang="en-US" sz="2100" b="0" i="0" u="none" strike="noStrike" dirty="0">
                <a:solidFill>
                  <a:srgbClr val="000000"/>
                </a:solidFill>
                <a:effectLst/>
                <a:latin typeface="Times New Roman" panose="02020603050405020304" pitchFamily="18" charset="0"/>
              </a:rPr>
              <a:t>After running our formula, the results we received was </a:t>
            </a:r>
            <a:r>
              <a:rPr lang="en-US" sz="2100" b="0" i="0" u="none" strike="noStrike" dirty="0" err="1">
                <a:solidFill>
                  <a:srgbClr val="000000"/>
                </a:solidFill>
                <a:effectLst/>
                <a:latin typeface="Times New Roman" panose="02020603050405020304" pitchFamily="18" charset="0"/>
              </a:rPr>
              <a:t>tstat</a:t>
            </a:r>
            <a:r>
              <a:rPr lang="en-US" sz="2100" b="0" i="0" u="none" strike="noStrike" dirty="0">
                <a:solidFill>
                  <a:srgbClr val="000000"/>
                </a:solidFill>
                <a:effectLst/>
                <a:latin typeface="Times New Roman" panose="02020603050405020304" pitchFamily="18" charset="0"/>
              </a:rPr>
              <a:t> = 24.33266350950908, with a p value of 1.596 e^-129. </a:t>
            </a:r>
          </a:p>
          <a:p>
            <a:pPr rtl="0">
              <a:spcBef>
                <a:spcPts val="0"/>
              </a:spcBef>
              <a:spcAft>
                <a:spcPts val="0"/>
              </a:spcAft>
            </a:pPr>
            <a:endParaRPr lang="en-US" sz="21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100" dirty="0">
              <a:solidFill>
                <a:srgbClr val="000000"/>
              </a:solidFill>
              <a:latin typeface="Times New Roman" panose="02020603050405020304" pitchFamily="18" charset="0"/>
            </a:endParaRPr>
          </a:p>
          <a:p>
            <a:pPr rtl="0">
              <a:spcBef>
                <a:spcPts val="0"/>
              </a:spcBef>
              <a:spcAft>
                <a:spcPts val="0"/>
              </a:spcAft>
            </a:pPr>
            <a:endParaRPr lang="en-US" sz="21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1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100" dirty="0">
              <a:solidFill>
                <a:srgbClr val="000000"/>
              </a:solidFill>
              <a:latin typeface="Times New Roman" panose="02020603050405020304" pitchFamily="18" charset="0"/>
            </a:endParaRPr>
          </a:p>
          <a:p>
            <a:pPr rtl="0">
              <a:spcBef>
                <a:spcPts val="0"/>
              </a:spcBef>
              <a:spcAft>
                <a:spcPts val="0"/>
              </a:spcAft>
            </a:pPr>
            <a:r>
              <a:rPr lang="en-US" sz="2100" b="0" i="0" u="none" strike="noStrike" dirty="0">
                <a:solidFill>
                  <a:srgbClr val="000000"/>
                </a:solidFill>
                <a:effectLst/>
                <a:latin typeface="Times New Roman" panose="02020603050405020304" pitchFamily="18" charset="0"/>
              </a:rPr>
              <a:t>Interpreting our results, due to the small p value, we will reject the null hypothesis here that the cost is the same in the large states of New York, California, and Texas  compared to the rest of the country. </a:t>
            </a:r>
          </a:p>
          <a:p>
            <a:pPr rtl="0">
              <a:spcBef>
                <a:spcPts val="0"/>
              </a:spcBef>
              <a:spcAft>
                <a:spcPts val="0"/>
              </a:spcAft>
            </a:pPr>
            <a:endParaRPr lang="en-US" sz="2100" dirty="0">
              <a:solidFill>
                <a:srgbClr val="000000"/>
              </a:solidFill>
              <a:latin typeface="Times New Roman" panose="02020603050405020304" pitchFamily="18" charset="0"/>
            </a:endParaRPr>
          </a:p>
          <a:p>
            <a:pPr rtl="0">
              <a:spcBef>
                <a:spcPts val="0"/>
              </a:spcBef>
              <a:spcAft>
                <a:spcPts val="0"/>
              </a:spcAft>
            </a:pPr>
            <a:endParaRPr lang="en-US" sz="2100" b="0" i="0" u="none" strike="noStrike" dirty="0">
              <a:solidFill>
                <a:srgbClr val="000000"/>
              </a:solidFill>
              <a:effectLst/>
              <a:latin typeface="Times New Roman" panose="02020603050405020304" pitchFamily="18" charset="0"/>
            </a:endParaRPr>
          </a:p>
          <a:p>
            <a:pPr rtl="0">
              <a:spcBef>
                <a:spcPts val="0"/>
              </a:spcBef>
              <a:spcAft>
                <a:spcPts val="0"/>
              </a:spcAft>
            </a:pPr>
            <a:endParaRPr lang="en-US" sz="2100" dirty="0">
              <a:solidFill>
                <a:srgbClr val="000000"/>
              </a:solidFill>
              <a:latin typeface="Times New Roman" panose="02020603050405020304" pitchFamily="18" charset="0"/>
            </a:endParaRPr>
          </a:p>
          <a:p>
            <a:pPr rtl="0">
              <a:spcBef>
                <a:spcPts val="0"/>
              </a:spcBef>
              <a:spcAft>
                <a:spcPts val="0"/>
              </a:spcAft>
            </a:pPr>
            <a:endParaRPr lang="en-US" sz="2100" b="0" i="0" u="none" strike="noStrike" dirty="0">
              <a:solidFill>
                <a:srgbClr val="000000"/>
              </a:solidFill>
              <a:effectLst/>
              <a:latin typeface="Times New Roman" panose="02020603050405020304" pitchFamily="18" charset="0"/>
            </a:endParaRPr>
          </a:p>
          <a:p>
            <a:pPr rtl="0">
              <a:spcBef>
                <a:spcPts val="0"/>
              </a:spcBef>
              <a:spcAft>
                <a:spcPts val="0"/>
              </a:spcAft>
            </a:pPr>
            <a:r>
              <a:rPr lang="en-US" sz="2100" b="0" i="0" u="none" strike="noStrike" dirty="0">
                <a:solidFill>
                  <a:srgbClr val="000000"/>
                </a:solidFill>
                <a:effectLst/>
                <a:latin typeface="Times New Roman" panose="02020603050405020304" pitchFamily="18" charset="0"/>
              </a:rPr>
              <a:t>In terms of our analysis we can conclusively say that there is a difference in cost between buying a home in New York, California and Texas compared to the rest of the country. </a:t>
            </a:r>
            <a:endParaRPr lang="en-US" sz="2100" b="0" dirty="0">
              <a:effectLst/>
            </a:endParaRPr>
          </a:p>
          <a:p>
            <a:br>
              <a:rPr lang="en-US" dirty="0"/>
            </a:br>
            <a:endParaRPr lang="en-US" dirty="0"/>
          </a:p>
        </p:txBody>
      </p:sp>
    </p:spTree>
    <p:extLst>
      <p:ext uri="{BB962C8B-B14F-4D97-AF65-F5344CB8AC3E}">
        <p14:creationId xmlns:p14="http://schemas.microsoft.com/office/powerpoint/2010/main" val="11500441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649</TotalTime>
  <Words>1158</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Wisp</vt:lpstr>
      <vt:lpstr>    Trulia Price Prediction US</vt:lpstr>
      <vt:lpstr>US Housing Market</vt:lpstr>
      <vt:lpstr>Methods</vt:lpstr>
      <vt:lpstr>Initial Findings </vt:lpstr>
      <vt:lpstr>Most Expensive States by Average Home Prices</vt:lpstr>
      <vt:lpstr>Affect of Building Age on Price by State</vt:lpstr>
      <vt:lpstr>Statistical Analysis – Hypothesis Testing</vt:lpstr>
      <vt:lpstr>Statistical Analysis – Hypothesis Testing</vt:lpstr>
      <vt:lpstr>Statistical Analysis – Hypothesis Testing Results</vt:lpstr>
      <vt:lpstr>Results and In-Depth Analysis Linear Regression Model</vt:lpstr>
      <vt:lpstr>Results and In-Depth Analysis NLP Data Processing</vt:lpstr>
      <vt:lpstr>Results and In-Depth Analysis Best SpaCy Models</vt:lpstr>
      <vt:lpstr>Results and In-Depth Analysis Linear Regression</vt:lpstr>
      <vt:lpstr>Results and In-Depth Analysis Random Forest Regression</vt:lpstr>
      <vt:lpstr>Results and In-Depth Analysis Hyperparameter Tuning Table</vt:lpstr>
      <vt:lpstr>Insights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Trulia Insights</dc:title>
  <dc:creator>Jun</dc:creator>
  <cp:lastModifiedBy>Jun</cp:lastModifiedBy>
  <cp:revision>15</cp:revision>
  <dcterms:created xsi:type="dcterms:W3CDTF">2020-10-11T21:39:03Z</dcterms:created>
  <dcterms:modified xsi:type="dcterms:W3CDTF">2020-10-12T22:42:32Z</dcterms:modified>
</cp:coreProperties>
</file>