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82" r:id="rId6"/>
    <p:sldId id="262" r:id="rId7"/>
    <p:sldId id="264" r:id="rId8"/>
    <p:sldId id="265" r:id="rId9"/>
    <p:sldId id="266" r:id="rId10"/>
    <p:sldId id="273" r:id="rId11"/>
    <p:sldId id="275" r:id="rId12"/>
    <p:sldId id="291" r:id="rId13"/>
    <p:sldId id="287" r:id="rId14"/>
    <p:sldId id="288" r:id="rId15"/>
    <p:sldId id="269" r:id="rId16"/>
    <p:sldId id="263" r:id="rId17"/>
    <p:sldId id="267" r:id="rId18"/>
    <p:sldId id="268" r:id="rId19"/>
    <p:sldId id="270" r:id="rId20"/>
    <p:sldId id="289" r:id="rId21"/>
    <p:sldId id="290" r:id="rId22"/>
    <p:sldId id="272" r:id="rId23"/>
    <p:sldId id="274" r:id="rId24"/>
    <p:sldId id="281" r:id="rId25"/>
    <p:sldId id="279" r:id="rId26"/>
    <p:sldId id="276" r:id="rId27"/>
    <p:sldId id="277"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03D16-6BC1-4049-899A-DE484D7ADB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2E38AB8-3DD8-409B-9A6E-FF7B7DC05CDC}">
      <dgm:prSet/>
      <dgm:spPr/>
      <dgm:t>
        <a:bodyPr/>
        <a:lstStyle/>
        <a:p>
          <a:pPr rtl="0"/>
          <a:r>
            <a:rPr lang="en-US"/>
            <a:t>It is divided into two parts—</a:t>
          </a:r>
        </a:p>
      </dgm:t>
    </dgm:pt>
    <dgm:pt modelId="{0BEFC239-4E85-47FA-91E7-4D374EDA8158}" type="parTrans" cxnId="{FEF6FAA4-3C7A-4691-B125-D100ED1E66FD}">
      <dgm:prSet/>
      <dgm:spPr/>
      <dgm:t>
        <a:bodyPr/>
        <a:lstStyle/>
        <a:p>
          <a:endParaRPr lang="en-US"/>
        </a:p>
      </dgm:t>
    </dgm:pt>
    <dgm:pt modelId="{D2B9EC27-1C00-4C2D-9B44-8AAC3413E15C}" type="sibTrans" cxnId="{FEF6FAA4-3C7A-4691-B125-D100ED1E66FD}">
      <dgm:prSet/>
      <dgm:spPr/>
      <dgm:t>
        <a:bodyPr/>
        <a:lstStyle/>
        <a:p>
          <a:endParaRPr lang="en-US"/>
        </a:p>
      </dgm:t>
    </dgm:pt>
    <dgm:pt modelId="{ACB6E2F3-3268-4A67-ADC4-28EAE8FA51C6}">
      <dgm:prSet/>
      <dgm:spPr/>
      <dgm:t>
        <a:bodyPr/>
        <a:lstStyle/>
        <a:p>
          <a:pPr rtl="0"/>
          <a:r>
            <a:rPr lang="en-US"/>
            <a:t>1) HIGH VOLTAGE SYSTEM</a:t>
          </a:r>
        </a:p>
      </dgm:t>
    </dgm:pt>
    <dgm:pt modelId="{A35525A9-D3B6-4CB3-BD54-FC862C8DB0AE}" type="parTrans" cxnId="{9061D3CC-35E6-473E-AC41-679420C70F6D}">
      <dgm:prSet/>
      <dgm:spPr/>
      <dgm:t>
        <a:bodyPr/>
        <a:lstStyle/>
        <a:p>
          <a:endParaRPr lang="en-US"/>
        </a:p>
      </dgm:t>
    </dgm:pt>
    <dgm:pt modelId="{29BE066E-F719-4F7A-9875-8FC8800684A2}" type="sibTrans" cxnId="{9061D3CC-35E6-473E-AC41-679420C70F6D}">
      <dgm:prSet/>
      <dgm:spPr/>
      <dgm:t>
        <a:bodyPr/>
        <a:lstStyle/>
        <a:p>
          <a:endParaRPr lang="en-US"/>
        </a:p>
      </dgm:t>
    </dgm:pt>
    <dgm:pt modelId="{5564BECE-BFEA-40B4-BCAE-D209E4AFB7B1}">
      <dgm:prSet/>
      <dgm:spPr/>
      <dgm:t>
        <a:bodyPr/>
        <a:lstStyle/>
        <a:p>
          <a:pPr rtl="0"/>
          <a:endParaRPr lang="en-US"/>
        </a:p>
      </dgm:t>
    </dgm:pt>
    <dgm:pt modelId="{D9BF8579-1500-4DC2-8D8A-9B09D75D56E3}" type="parTrans" cxnId="{8E7C59FF-9D62-44F7-8B12-2BD5FB7D184A}">
      <dgm:prSet/>
      <dgm:spPr/>
      <dgm:t>
        <a:bodyPr/>
        <a:lstStyle/>
        <a:p>
          <a:endParaRPr lang="en-US"/>
        </a:p>
      </dgm:t>
    </dgm:pt>
    <dgm:pt modelId="{0A6020B7-8649-4677-AB83-378DDF66ECB4}" type="sibTrans" cxnId="{8E7C59FF-9D62-44F7-8B12-2BD5FB7D184A}">
      <dgm:prSet/>
      <dgm:spPr/>
      <dgm:t>
        <a:bodyPr/>
        <a:lstStyle/>
        <a:p>
          <a:endParaRPr lang="en-US"/>
        </a:p>
      </dgm:t>
    </dgm:pt>
    <dgm:pt modelId="{E98DDB60-64F6-427D-BFBC-98F51227CA89}">
      <dgm:prSet/>
      <dgm:spPr/>
      <dgm:t>
        <a:bodyPr/>
        <a:lstStyle/>
        <a:p>
          <a:pPr rtl="0"/>
          <a:r>
            <a:rPr lang="en-US"/>
            <a:t>2) LOW VOLTAGE SYSTEM</a:t>
          </a:r>
        </a:p>
      </dgm:t>
    </dgm:pt>
    <dgm:pt modelId="{F5527611-09E5-44F0-970C-19D7BF9B8DBA}" type="parTrans" cxnId="{6A36AB61-7E46-47D6-BF66-C06D33315FF6}">
      <dgm:prSet/>
      <dgm:spPr/>
      <dgm:t>
        <a:bodyPr/>
        <a:lstStyle/>
        <a:p>
          <a:endParaRPr lang="en-US"/>
        </a:p>
      </dgm:t>
    </dgm:pt>
    <dgm:pt modelId="{FF236C91-11DD-49A6-93D4-59A62596B411}" type="sibTrans" cxnId="{6A36AB61-7E46-47D6-BF66-C06D33315FF6}">
      <dgm:prSet/>
      <dgm:spPr/>
      <dgm:t>
        <a:bodyPr/>
        <a:lstStyle/>
        <a:p>
          <a:endParaRPr lang="en-US"/>
        </a:p>
      </dgm:t>
    </dgm:pt>
    <dgm:pt modelId="{F5D324F5-D654-4176-BCEF-D5A6B1DE1ED3}" type="pres">
      <dgm:prSet presAssocID="{B5803D16-6BC1-4049-899A-DE484D7ADBB2}" presName="linear" presStyleCnt="0">
        <dgm:presLayoutVars>
          <dgm:animLvl val="lvl"/>
          <dgm:resizeHandles val="exact"/>
        </dgm:presLayoutVars>
      </dgm:prSet>
      <dgm:spPr/>
    </dgm:pt>
    <dgm:pt modelId="{73DA85E4-D88D-4A9F-88D8-C0AF689DEAFC}" type="pres">
      <dgm:prSet presAssocID="{22E38AB8-3DD8-409B-9A6E-FF7B7DC05CDC}" presName="parentText" presStyleLbl="node1" presStyleIdx="0" presStyleCnt="3">
        <dgm:presLayoutVars>
          <dgm:chMax val="0"/>
          <dgm:bulletEnabled val="1"/>
        </dgm:presLayoutVars>
      </dgm:prSet>
      <dgm:spPr/>
    </dgm:pt>
    <dgm:pt modelId="{B2CF52E8-838E-49E1-BFB9-D1829EC15008}" type="pres">
      <dgm:prSet presAssocID="{D2B9EC27-1C00-4C2D-9B44-8AAC3413E15C}" presName="spacer" presStyleCnt="0"/>
      <dgm:spPr/>
    </dgm:pt>
    <dgm:pt modelId="{53013FC8-1A25-4FAE-AA73-6342CED40703}" type="pres">
      <dgm:prSet presAssocID="{ACB6E2F3-3268-4A67-ADC4-28EAE8FA51C6}" presName="parentText" presStyleLbl="node1" presStyleIdx="1" presStyleCnt="3">
        <dgm:presLayoutVars>
          <dgm:chMax val="0"/>
          <dgm:bulletEnabled val="1"/>
        </dgm:presLayoutVars>
      </dgm:prSet>
      <dgm:spPr/>
    </dgm:pt>
    <dgm:pt modelId="{6E0C5E31-260F-46A6-BB6F-1CACC45054AE}" type="pres">
      <dgm:prSet presAssocID="{ACB6E2F3-3268-4A67-ADC4-28EAE8FA51C6}" presName="childText" presStyleLbl="revTx" presStyleIdx="0" presStyleCnt="1">
        <dgm:presLayoutVars>
          <dgm:bulletEnabled val="1"/>
        </dgm:presLayoutVars>
      </dgm:prSet>
      <dgm:spPr/>
    </dgm:pt>
    <dgm:pt modelId="{22F0397F-C1D4-4A4A-B07E-F80B6D16D210}" type="pres">
      <dgm:prSet presAssocID="{E98DDB60-64F6-427D-BFBC-98F51227CA89}" presName="parentText" presStyleLbl="node1" presStyleIdx="2" presStyleCnt="3">
        <dgm:presLayoutVars>
          <dgm:chMax val="0"/>
          <dgm:bulletEnabled val="1"/>
        </dgm:presLayoutVars>
      </dgm:prSet>
      <dgm:spPr/>
    </dgm:pt>
  </dgm:ptLst>
  <dgm:cxnLst>
    <dgm:cxn modelId="{384D8307-8885-4D78-9F71-70089106B496}" type="presOf" srcId="{5564BECE-BFEA-40B4-BCAE-D209E4AFB7B1}" destId="{6E0C5E31-260F-46A6-BB6F-1CACC45054AE}" srcOrd="0" destOrd="0" presId="urn:microsoft.com/office/officeart/2005/8/layout/vList2"/>
    <dgm:cxn modelId="{27719211-87F1-4E23-93CF-CF9E5E8A410D}" type="presOf" srcId="{E98DDB60-64F6-427D-BFBC-98F51227CA89}" destId="{22F0397F-C1D4-4A4A-B07E-F80B6D16D210}" srcOrd="0" destOrd="0" presId="urn:microsoft.com/office/officeart/2005/8/layout/vList2"/>
    <dgm:cxn modelId="{6A36AB61-7E46-47D6-BF66-C06D33315FF6}" srcId="{B5803D16-6BC1-4049-899A-DE484D7ADBB2}" destId="{E98DDB60-64F6-427D-BFBC-98F51227CA89}" srcOrd="2" destOrd="0" parTransId="{F5527611-09E5-44F0-970C-19D7BF9B8DBA}" sibTransId="{FF236C91-11DD-49A6-93D4-59A62596B411}"/>
    <dgm:cxn modelId="{0A207747-F126-4A37-91E4-A11643235730}" type="presOf" srcId="{22E38AB8-3DD8-409B-9A6E-FF7B7DC05CDC}" destId="{73DA85E4-D88D-4A9F-88D8-C0AF689DEAFC}" srcOrd="0" destOrd="0" presId="urn:microsoft.com/office/officeart/2005/8/layout/vList2"/>
    <dgm:cxn modelId="{FB611176-5EA4-4945-9423-76F00342BFD3}" type="presOf" srcId="{ACB6E2F3-3268-4A67-ADC4-28EAE8FA51C6}" destId="{53013FC8-1A25-4FAE-AA73-6342CED40703}" srcOrd="0" destOrd="0" presId="urn:microsoft.com/office/officeart/2005/8/layout/vList2"/>
    <dgm:cxn modelId="{FEF6FAA4-3C7A-4691-B125-D100ED1E66FD}" srcId="{B5803D16-6BC1-4049-899A-DE484D7ADBB2}" destId="{22E38AB8-3DD8-409B-9A6E-FF7B7DC05CDC}" srcOrd="0" destOrd="0" parTransId="{0BEFC239-4E85-47FA-91E7-4D374EDA8158}" sibTransId="{D2B9EC27-1C00-4C2D-9B44-8AAC3413E15C}"/>
    <dgm:cxn modelId="{9061D3CC-35E6-473E-AC41-679420C70F6D}" srcId="{B5803D16-6BC1-4049-899A-DE484D7ADBB2}" destId="{ACB6E2F3-3268-4A67-ADC4-28EAE8FA51C6}" srcOrd="1" destOrd="0" parTransId="{A35525A9-D3B6-4CB3-BD54-FC862C8DB0AE}" sibTransId="{29BE066E-F719-4F7A-9875-8FC8800684A2}"/>
    <dgm:cxn modelId="{863CAED8-3B9B-4074-95B1-E418F6108347}" type="presOf" srcId="{B5803D16-6BC1-4049-899A-DE484D7ADBB2}" destId="{F5D324F5-D654-4176-BCEF-D5A6B1DE1ED3}" srcOrd="0" destOrd="0" presId="urn:microsoft.com/office/officeart/2005/8/layout/vList2"/>
    <dgm:cxn modelId="{8E7C59FF-9D62-44F7-8B12-2BD5FB7D184A}" srcId="{ACB6E2F3-3268-4A67-ADC4-28EAE8FA51C6}" destId="{5564BECE-BFEA-40B4-BCAE-D209E4AFB7B1}" srcOrd="0" destOrd="0" parTransId="{D9BF8579-1500-4DC2-8D8A-9B09D75D56E3}" sibTransId="{0A6020B7-8649-4677-AB83-378DDF66ECB4}"/>
    <dgm:cxn modelId="{C0416A4D-76B5-4D28-AC93-C8DC5F311037}" type="presParOf" srcId="{F5D324F5-D654-4176-BCEF-D5A6B1DE1ED3}" destId="{73DA85E4-D88D-4A9F-88D8-C0AF689DEAFC}" srcOrd="0" destOrd="0" presId="urn:microsoft.com/office/officeart/2005/8/layout/vList2"/>
    <dgm:cxn modelId="{E4E094EB-A3D6-467E-AD7D-893D2AB40F5B}" type="presParOf" srcId="{F5D324F5-D654-4176-BCEF-D5A6B1DE1ED3}" destId="{B2CF52E8-838E-49E1-BFB9-D1829EC15008}" srcOrd="1" destOrd="0" presId="urn:microsoft.com/office/officeart/2005/8/layout/vList2"/>
    <dgm:cxn modelId="{70D46D29-5CC6-415A-884F-F3FA31F61285}" type="presParOf" srcId="{F5D324F5-D654-4176-BCEF-D5A6B1DE1ED3}" destId="{53013FC8-1A25-4FAE-AA73-6342CED40703}" srcOrd="2" destOrd="0" presId="urn:microsoft.com/office/officeart/2005/8/layout/vList2"/>
    <dgm:cxn modelId="{7A586C1F-A5A3-476A-ABC4-C779C11293B8}" type="presParOf" srcId="{F5D324F5-D654-4176-BCEF-D5A6B1DE1ED3}" destId="{6E0C5E31-260F-46A6-BB6F-1CACC45054AE}" srcOrd="3" destOrd="0" presId="urn:microsoft.com/office/officeart/2005/8/layout/vList2"/>
    <dgm:cxn modelId="{C2778405-E1D0-49A2-B54E-EE204C5BA16B}" type="presParOf" srcId="{F5D324F5-D654-4176-BCEF-D5A6B1DE1ED3}" destId="{22F0397F-C1D4-4A4A-B07E-F80B6D16D2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732320-A75F-4385-9EEA-09F3B0210FA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AE129A0-8FA8-4627-A61B-22F22CABC9B4}">
      <dgm:prSet/>
      <dgm:spPr/>
      <dgm:t>
        <a:bodyPr/>
        <a:lstStyle/>
        <a:p>
          <a:pPr rtl="0"/>
          <a:r>
            <a:rPr lang="en-US"/>
            <a:t>SHUTDOWN SYTEM</a:t>
          </a:r>
        </a:p>
      </dgm:t>
    </dgm:pt>
    <dgm:pt modelId="{08C2E52D-7455-4184-B788-4819EE9CFE09}" type="parTrans" cxnId="{1C441D1C-3449-486A-8942-CB2D836486D9}">
      <dgm:prSet/>
      <dgm:spPr/>
      <dgm:t>
        <a:bodyPr/>
        <a:lstStyle/>
        <a:p>
          <a:endParaRPr lang="en-US"/>
        </a:p>
      </dgm:t>
    </dgm:pt>
    <dgm:pt modelId="{3C38321A-2CE1-49D2-947F-85EF2B1FCA6C}" type="sibTrans" cxnId="{1C441D1C-3449-486A-8942-CB2D836486D9}">
      <dgm:prSet/>
      <dgm:spPr/>
      <dgm:t>
        <a:bodyPr/>
        <a:lstStyle/>
        <a:p>
          <a:endParaRPr lang="en-US"/>
        </a:p>
      </dgm:t>
    </dgm:pt>
    <dgm:pt modelId="{F62156ED-18F4-42E7-B97A-B0B374A46B41}">
      <dgm:prSet/>
      <dgm:spPr/>
      <dgm:t>
        <a:bodyPr/>
        <a:lstStyle/>
        <a:p>
          <a:pPr rtl="0"/>
          <a:r>
            <a:rPr lang="en-US" dirty="0"/>
            <a:t>CONTROL AND SAFETY SYSTEM</a:t>
          </a:r>
        </a:p>
      </dgm:t>
    </dgm:pt>
    <dgm:pt modelId="{8CDFE356-2B69-4314-88A5-C8614221CA12}" type="parTrans" cxnId="{CCA49551-703C-4370-BEA9-D4F228C8CBBF}">
      <dgm:prSet/>
      <dgm:spPr/>
      <dgm:t>
        <a:bodyPr/>
        <a:lstStyle/>
        <a:p>
          <a:endParaRPr lang="en-US"/>
        </a:p>
      </dgm:t>
    </dgm:pt>
    <dgm:pt modelId="{9739F76B-0A3F-46FB-B162-220E6B9FA365}" type="sibTrans" cxnId="{CCA49551-703C-4370-BEA9-D4F228C8CBBF}">
      <dgm:prSet/>
      <dgm:spPr/>
      <dgm:t>
        <a:bodyPr/>
        <a:lstStyle/>
        <a:p>
          <a:endParaRPr lang="en-US"/>
        </a:p>
      </dgm:t>
    </dgm:pt>
    <dgm:pt modelId="{104CACC5-6BD5-4EB3-B8E1-6091680CB05C}">
      <dgm:prSet custT="1"/>
      <dgm:spPr/>
      <dgm:t>
        <a:bodyPr/>
        <a:lstStyle/>
        <a:p>
          <a:r>
            <a:rPr lang="en-US" sz="2500" dirty="0"/>
            <a:t>Includes </a:t>
          </a:r>
          <a:r>
            <a:rPr lang="en-US" sz="2500" dirty="0" err="1"/>
            <a:t>Brb’s</a:t>
          </a:r>
          <a:r>
            <a:rPr lang="en-US" sz="2500" dirty="0"/>
            <a:t>, relays, </a:t>
          </a:r>
          <a:r>
            <a:rPr lang="en-US" sz="2500" dirty="0" err="1"/>
            <a:t>Glv</a:t>
          </a:r>
          <a:r>
            <a:rPr lang="en-US" sz="2500" dirty="0"/>
            <a:t> source.</a:t>
          </a:r>
        </a:p>
      </dgm:t>
    </dgm:pt>
    <dgm:pt modelId="{8F039ABC-5D8A-4E71-B083-2BA28C9B30BD}" type="parTrans" cxnId="{2187B61E-9A9D-46C4-9F67-A46555755508}">
      <dgm:prSet/>
      <dgm:spPr/>
      <dgm:t>
        <a:bodyPr/>
        <a:lstStyle/>
        <a:p>
          <a:endParaRPr lang="en-US"/>
        </a:p>
      </dgm:t>
    </dgm:pt>
    <dgm:pt modelId="{12786DEA-4352-45F6-8E51-2639D320CCFF}" type="sibTrans" cxnId="{2187B61E-9A9D-46C4-9F67-A46555755508}">
      <dgm:prSet/>
      <dgm:spPr/>
      <dgm:t>
        <a:bodyPr/>
        <a:lstStyle/>
        <a:p>
          <a:endParaRPr lang="en-US"/>
        </a:p>
      </dgm:t>
    </dgm:pt>
    <dgm:pt modelId="{31CC0122-60F5-448D-B5D5-5A91D343624F}">
      <dgm:prSet custT="1"/>
      <dgm:spPr/>
      <dgm:t>
        <a:bodyPr/>
        <a:lstStyle/>
        <a:p>
          <a:r>
            <a:rPr lang="en-US" sz="2500" dirty="0"/>
            <a:t>Includes Control PCB board, </a:t>
          </a:r>
          <a:r>
            <a:rPr lang="en-US" sz="2500" dirty="0" err="1"/>
            <a:t>arduino</a:t>
          </a:r>
          <a:r>
            <a:rPr lang="en-US" sz="2500" dirty="0"/>
            <a:t> , sub control boards for different parts.</a:t>
          </a:r>
        </a:p>
      </dgm:t>
    </dgm:pt>
    <dgm:pt modelId="{F3251B65-904D-4689-B166-1D23B2F1F3CE}" type="parTrans" cxnId="{9831BE78-7C9A-46CE-B23C-5A5825078963}">
      <dgm:prSet/>
      <dgm:spPr/>
      <dgm:t>
        <a:bodyPr/>
        <a:lstStyle/>
        <a:p>
          <a:endParaRPr lang="en-US"/>
        </a:p>
      </dgm:t>
    </dgm:pt>
    <dgm:pt modelId="{CB2F0439-ADA6-4B7E-BD80-3F3177ED9D52}" type="sibTrans" cxnId="{9831BE78-7C9A-46CE-B23C-5A5825078963}">
      <dgm:prSet/>
      <dgm:spPr/>
      <dgm:t>
        <a:bodyPr/>
        <a:lstStyle/>
        <a:p>
          <a:endParaRPr lang="en-US"/>
        </a:p>
      </dgm:t>
    </dgm:pt>
    <dgm:pt modelId="{9F0F1685-2AE2-4999-93AE-6E2B7A595376}" type="pres">
      <dgm:prSet presAssocID="{66732320-A75F-4385-9EEA-09F3B0210FA6}" presName="linearFlow" presStyleCnt="0">
        <dgm:presLayoutVars>
          <dgm:dir/>
          <dgm:animLvl val="lvl"/>
          <dgm:resizeHandles val="exact"/>
        </dgm:presLayoutVars>
      </dgm:prSet>
      <dgm:spPr/>
    </dgm:pt>
    <dgm:pt modelId="{F0213AF4-87BB-4E34-9C01-833337021D70}" type="pres">
      <dgm:prSet presAssocID="{CAE129A0-8FA8-4627-A61B-22F22CABC9B4}" presName="composite" presStyleCnt="0"/>
      <dgm:spPr/>
    </dgm:pt>
    <dgm:pt modelId="{C94EA1C4-D956-4D18-B20E-7941F21295BA}" type="pres">
      <dgm:prSet presAssocID="{CAE129A0-8FA8-4627-A61B-22F22CABC9B4}" presName="parentText" presStyleLbl="alignNode1" presStyleIdx="0" presStyleCnt="2">
        <dgm:presLayoutVars>
          <dgm:chMax val="1"/>
          <dgm:bulletEnabled val="1"/>
        </dgm:presLayoutVars>
      </dgm:prSet>
      <dgm:spPr/>
    </dgm:pt>
    <dgm:pt modelId="{64A0967F-9C63-436A-9A99-FAA09D25F166}" type="pres">
      <dgm:prSet presAssocID="{CAE129A0-8FA8-4627-A61B-22F22CABC9B4}" presName="descendantText" presStyleLbl="alignAcc1" presStyleIdx="0" presStyleCnt="2">
        <dgm:presLayoutVars>
          <dgm:bulletEnabled val="1"/>
        </dgm:presLayoutVars>
      </dgm:prSet>
      <dgm:spPr/>
    </dgm:pt>
    <dgm:pt modelId="{B3AF8009-7309-4687-A779-A60A7EF7CC39}" type="pres">
      <dgm:prSet presAssocID="{3C38321A-2CE1-49D2-947F-85EF2B1FCA6C}" presName="sp" presStyleCnt="0"/>
      <dgm:spPr/>
    </dgm:pt>
    <dgm:pt modelId="{762DC285-CEDA-4D70-B54A-6D1760801F56}" type="pres">
      <dgm:prSet presAssocID="{F62156ED-18F4-42E7-B97A-B0B374A46B41}" presName="composite" presStyleCnt="0"/>
      <dgm:spPr/>
    </dgm:pt>
    <dgm:pt modelId="{9AEE263F-4E5D-4C91-BFC1-B93F715A7A48}" type="pres">
      <dgm:prSet presAssocID="{F62156ED-18F4-42E7-B97A-B0B374A46B41}" presName="parentText" presStyleLbl="alignNode1" presStyleIdx="1" presStyleCnt="2">
        <dgm:presLayoutVars>
          <dgm:chMax val="1"/>
          <dgm:bulletEnabled val="1"/>
        </dgm:presLayoutVars>
      </dgm:prSet>
      <dgm:spPr/>
    </dgm:pt>
    <dgm:pt modelId="{7EB5B94F-CD34-4EDA-8A5E-55B3D8717C8F}" type="pres">
      <dgm:prSet presAssocID="{F62156ED-18F4-42E7-B97A-B0B374A46B41}" presName="descendantText" presStyleLbl="alignAcc1" presStyleIdx="1" presStyleCnt="2">
        <dgm:presLayoutVars>
          <dgm:bulletEnabled val="1"/>
        </dgm:presLayoutVars>
      </dgm:prSet>
      <dgm:spPr/>
    </dgm:pt>
  </dgm:ptLst>
  <dgm:cxnLst>
    <dgm:cxn modelId="{1C441D1C-3449-486A-8942-CB2D836486D9}" srcId="{66732320-A75F-4385-9EEA-09F3B0210FA6}" destId="{CAE129A0-8FA8-4627-A61B-22F22CABC9B4}" srcOrd="0" destOrd="0" parTransId="{08C2E52D-7455-4184-B788-4819EE9CFE09}" sibTransId="{3C38321A-2CE1-49D2-947F-85EF2B1FCA6C}"/>
    <dgm:cxn modelId="{2187B61E-9A9D-46C4-9F67-A46555755508}" srcId="{CAE129A0-8FA8-4627-A61B-22F22CABC9B4}" destId="{104CACC5-6BD5-4EB3-B8E1-6091680CB05C}" srcOrd="0" destOrd="0" parTransId="{8F039ABC-5D8A-4E71-B083-2BA28C9B30BD}" sibTransId="{12786DEA-4352-45F6-8E51-2639D320CCFF}"/>
    <dgm:cxn modelId="{2F17402A-998A-40F4-B2B1-DB94508A08E0}" type="presOf" srcId="{31CC0122-60F5-448D-B5D5-5A91D343624F}" destId="{7EB5B94F-CD34-4EDA-8A5E-55B3D8717C8F}" srcOrd="0" destOrd="0" presId="urn:microsoft.com/office/officeart/2005/8/layout/chevron2"/>
    <dgm:cxn modelId="{FA63E645-2584-47C3-9D82-92B35F4F5F6C}" type="presOf" srcId="{66732320-A75F-4385-9EEA-09F3B0210FA6}" destId="{9F0F1685-2AE2-4999-93AE-6E2B7A595376}" srcOrd="0" destOrd="0" presId="urn:microsoft.com/office/officeart/2005/8/layout/chevron2"/>
    <dgm:cxn modelId="{B3908867-36C3-4E93-9257-666A2335C87B}" type="presOf" srcId="{104CACC5-6BD5-4EB3-B8E1-6091680CB05C}" destId="{64A0967F-9C63-436A-9A99-FAA09D25F166}" srcOrd="0" destOrd="0" presId="urn:microsoft.com/office/officeart/2005/8/layout/chevron2"/>
    <dgm:cxn modelId="{CF630848-B833-4B9C-8F90-523B955677EC}" type="presOf" srcId="{F62156ED-18F4-42E7-B97A-B0B374A46B41}" destId="{9AEE263F-4E5D-4C91-BFC1-B93F715A7A48}" srcOrd="0" destOrd="0" presId="urn:microsoft.com/office/officeart/2005/8/layout/chevron2"/>
    <dgm:cxn modelId="{CCA49551-703C-4370-BEA9-D4F228C8CBBF}" srcId="{66732320-A75F-4385-9EEA-09F3B0210FA6}" destId="{F62156ED-18F4-42E7-B97A-B0B374A46B41}" srcOrd="1" destOrd="0" parTransId="{8CDFE356-2B69-4314-88A5-C8614221CA12}" sibTransId="{9739F76B-0A3F-46FB-B162-220E6B9FA365}"/>
    <dgm:cxn modelId="{9831BE78-7C9A-46CE-B23C-5A5825078963}" srcId="{F62156ED-18F4-42E7-B97A-B0B374A46B41}" destId="{31CC0122-60F5-448D-B5D5-5A91D343624F}" srcOrd="0" destOrd="0" parTransId="{F3251B65-904D-4689-B166-1D23B2F1F3CE}" sibTransId="{CB2F0439-ADA6-4B7E-BD80-3F3177ED9D52}"/>
    <dgm:cxn modelId="{AFB62A7F-2177-4922-8B90-B04BE37550EE}" type="presOf" srcId="{CAE129A0-8FA8-4627-A61B-22F22CABC9B4}" destId="{C94EA1C4-D956-4D18-B20E-7941F21295BA}" srcOrd="0" destOrd="0" presId="urn:microsoft.com/office/officeart/2005/8/layout/chevron2"/>
    <dgm:cxn modelId="{6152953B-0943-4871-B871-FA455DC915F3}" type="presParOf" srcId="{9F0F1685-2AE2-4999-93AE-6E2B7A595376}" destId="{F0213AF4-87BB-4E34-9C01-833337021D70}" srcOrd="0" destOrd="0" presId="urn:microsoft.com/office/officeart/2005/8/layout/chevron2"/>
    <dgm:cxn modelId="{25B8C040-820A-4F3C-9155-2C3A60FF4F6F}" type="presParOf" srcId="{F0213AF4-87BB-4E34-9C01-833337021D70}" destId="{C94EA1C4-D956-4D18-B20E-7941F21295BA}" srcOrd="0" destOrd="0" presId="urn:microsoft.com/office/officeart/2005/8/layout/chevron2"/>
    <dgm:cxn modelId="{80CA9036-E851-43F3-AF12-01149944DBB4}" type="presParOf" srcId="{F0213AF4-87BB-4E34-9C01-833337021D70}" destId="{64A0967F-9C63-436A-9A99-FAA09D25F166}" srcOrd="1" destOrd="0" presId="urn:microsoft.com/office/officeart/2005/8/layout/chevron2"/>
    <dgm:cxn modelId="{83B49135-CAE3-409F-A455-8332DD19BBB6}" type="presParOf" srcId="{9F0F1685-2AE2-4999-93AE-6E2B7A595376}" destId="{B3AF8009-7309-4687-A779-A60A7EF7CC39}" srcOrd="1" destOrd="0" presId="urn:microsoft.com/office/officeart/2005/8/layout/chevron2"/>
    <dgm:cxn modelId="{493E017A-DA83-4D58-9156-A95501DC225B}" type="presParOf" srcId="{9F0F1685-2AE2-4999-93AE-6E2B7A595376}" destId="{762DC285-CEDA-4D70-B54A-6D1760801F56}" srcOrd="2" destOrd="0" presId="urn:microsoft.com/office/officeart/2005/8/layout/chevron2"/>
    <dgm:cxn modelId="{8E725793-6C96-4B96-8493-664EB07D8FBF}" type="presParOf" srcId="{762DC285-CEDA-4D70-B54A-6D1760801F56}" destId="{9AEE263F-4E5D-4C91-BFC1-B93F715A7A48}" srcOrd="0" destOrd="0" presId="urn:microsoft.com/office/officeart/2005/8/layout/chevron2"/>
    <dgm:cxn modelId="{8A37F069-CEC7-40B4-96DB-98FCF3CA4170}" type="presParOf" srcId="{762DC285-CEDA-4D70-B54A-6D1760801F56}" destId="{7EB5B94F-CD34-4EDA-8A5E-55B3D8717C8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A85E4-D88D-4A9F-88D8-C0AF689DEAFC}">
      <dsp:nvSpPr>
        <dsp:cNvPr id="0" name=""/>
        <dsp:cNvSpPr/>
      </dsp:nvSpPr>
      <dsp:spPr>
        <a:xfrm>
          <a:off x="0" y="15213"/>
          <a:ext cx="8915400" cy="983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US" sz="4100" kern="1200"/>
            <a:t>It is divided into two parts—</a:t>
          </a:r>
        </a:p>
      </dsp:txBody>
      <dsp:txXfrm>
        <a:off x="48005" y="63218"/>
        <a:ext cx="8819390" cy="887374"/>
      </dsp:txXfrm>
    </dsp:sp>
    <dsp:sp modelId="{53013FC8-1A25-4FAE-AA73-6342CED40703}">
      <dsp:nvSpPr>
        <dsp:cNvPr id="0" name=""/>
        <dsp:cNvSpPr/>
      </dsp:nvSpPr>
      <dsp:spPr>
        <a:xfrm>
          <a:off x="0" y="1116678"/>
          <a:ext cx="8915400" cy="983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US" sz="4100" kern="1200"/>
            <a:t>1) HIGH VOLTAGE SYSTEM</a:t>
          </a:r>
        </a:p>
      </dsp:txBody>
      <dsp:txXfrm>
        <a:off x="48005" y="1164683"/>
        <a:ext cx="8819390" cy="887374"/>
      </dsp:txXfrm>
    </dsp:sp>
    <dsp:sp modelId="{6E0C5E31-260F-46A6-BB6F-1CACC45054AE}">
      <dsp:nvSpPr>
        <dsp:cNvPr id="0" name=""/>
        <dsp:cNvSpPr/>
      </dsp:nvSpPr>
      <dsp:spPr>
        <a:xfrm>
          <a:off x="0" y="2100063"/>
          <a:ext cx="89154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52070" rIns="291592" bIns="52070" numCol="1" spcCol="1270" anchor="t" anchorCtr="0">
          <a:noAutofit/>
        </a:bodyPr>
        <a:lstStyle/>
        <a:p>
          <a:pPr marL="285750" lvl="1" indent="-285750" algn="l" defTabSz="1422400" rtl="0">
            <a:lnSpc>
              <a:spcPct val="90000"/>
            </a:lnSpc>
            <a:spcBef>
              <a:spcPct val="0"/>
            </a:spcBef>
            <a:spcAft>
              <a:spcPct val="20000"/>
            </a:spcAft>
            <a:buChar char="•"/>
          </a:pPr>
          <a:endParaRPr lang="en-US" sz="3200" kern="1200"/>
        </a:p>
      </dsp:txBody>
      <dsp:txXfrm>
        <a:off x="0" y="2100063"/>
        <a:ext cx="8915400" cy="678960"/>
      </dsp:txXfrm>
    </dsp:sp>
    <dsp:sp modelId="{22F0397F-C1D4-4A4A-B07E-F80B6D16D210}">
      <dsp:nvSpPr>
        <dsp:cNvPr id="0" name=""/>
        <dsp:cNvSpPr/>
      </dsp:nvSpPr>
      <dsp:spPr>
        <a:xfrm>
          <a:off x="0" y="2779023"/>
          <a:ext cx="8915400" cy="983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US" sz="4100" kern="1200"/>
            <a:t>2) LOW VOLTAGE SYSTEM</a:t>
          </a:r>
        </a:p>
      </dsp:txBody>
      <dsp:txXfrm>
        <a:off x="48005" y="2827028"/>
        <a:ext cx="881939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EA1C4-D956-4D18-B20E-7941F21295BA}">
      <dsp:nvSpPr>
        <dsp:cNvPr id="0" name=""/>
        <dsp:cNvSpPr/>
      </dsp:nvSpPr>
      <dsp:spPr>
        <a:xfrm rot="5400000">
          <a:off x="-304902" y="305149"/>
          <a:ext cx="2032685" cy="142287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a:t>SHUTDOWN SYTEM</a:t>
          </a:r>
        </a:p>
      </dsp:txBody>
      <dsp:txXfrm rot="-5400000">
        <a:off x="2" y="711686"/>
        <a:ext cx="1422879" cy="609806"/>
      </dsp:txXfrm>
    </dsp:sp>
    <dsp:sp modelId="{64A0967F-9C63-436A-9A99-FAA09D25F166}">
      <dsp:nvSpPr>
        <dsp:cNvPr id="0" name=""/>
        <dsp:cNvSpPr/>
      </dsp:nvSpPr>
      <dsp:spPr>
        <a:xfrm rot="5400000">
          <a:off x="4508517" y="-3085390"/>
          <a:ext cx="1321245" cy="749252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Includes </a:t>
          </a:r>
          <a:r>
            <a:rPr lang="en-US" sz="2500" kern="1200" dirty="0" err="1"/>
            <a:t>Brb’s</a:t>
          </a:r>
          <a:r>
            <a:rPr lang="en-US" sz="2500" kern="1200" dirty="0"/>
            <a:t>, relays, </a:t>
          </a:r>
          <a:r>
            <a:rPr lang="en-US" sz="2500" kern="1200" dirty="0" err="1"/>
            <a:t>Glv</a:t>
          </a:r>
          <a:r>
            <a:rPr lang="en-US" sz="2500" kern="1200" dirty="0"/>
            <a:t> source.</a:t>
          </a:r>
        </a:p>
      </dsp:txBody>
      <dsp:txXfrm rot="-5400000">
        <a:off x="1422880" y="64745"/>
        <a:ext cx="7428022" cy="1192249"/>
      </dsp:txXfrm>
    </dsp:sp>
    <dsp:sp modelId="{9AEE263F-4E5D-4C91-BFC1-B93F715A7A48}">
      <dsp:nvSpPr>
        <dsp:cNvPr id="0" name=""/>
        <dsp:cNvSpPr/>
      </dsp:nvSpPr>
      <dsp:spPr>
        <a:xfrm rot="5400000">
          <a:off x="-304902" y="2049592"/>
          <a:ext cx="2032685" cy="1422879"/>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CONTROL AND SAFETY SYSTEM</a:t>
          </a:r>
        </a:p>
      </dsp:txBody>
      <dsp:txXfrm rot="-5400000">
        <a:off x="2" y="2456129"/>
        <a:ext cx="1422879" cy="609806"/>
      </dsp:txXfrm>
    </dsp:sp>
    <dsp:sp modelId="{7EB5B94F-CD34-4EDA-8A5E-55B3D8717C8F}">
      <dsp:nvSpPr>
        <dsp:cNvPr id="0" name=""/>
        <dsp:cNvSpPr/>
      </dsp:nvSpPr>
      <dsp:spPr>
        <a:xfrm rot="5400000">
          <a:off x="4508517" y="-1340947"/>
          <a:ext cx="1321245" cy="749252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Includes Control PCB board, </a:t>
          </a:r>
          <a:r>
            <a:rPr lang="en-US" sz="2500" kern="1200" dirty="0" err="1"/>
            <a:t>arduino</a:t>
          </a:r>
          <a:r>
            <a:rPr lang="en-US" sz="2500" kern="1200" dirty="0"/>
            <a:t> , sub control boards for different parts.</a:t>
          </a:r>
        </a:p>
      </dsp:txBody>
      <dsp:txXfrm rot="-5400000">
        <a:off x="1422880" y="1809188"/>
        <a:ext cx="7428022" cy="11922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639" y="624110"/>
            <a:ext cx="8911687" cy="1280890"/>
          </a:xfrm>
        </p:spPr>
        <p:txBody>
          <a:bodyPr/>
          <a:lstStyle/>
          <a:p>
            <a:r>
              <a:rPr lang="en-US" dirty="0"/>
              <a:t>						INTRODUCTION</a:t>
            </a:r>
          </a:p>
        </p:txBody>
      </p:sp>
      <p:sp>
        <p:nvSpPr>
          <p:cNvPr id="3" name="Content Placeholder 2"/>
          <p:cNvSpPr>
            <a:spLocks noGrp="1"/>
          </p:cNvSpPr>
          <p:nvPr>
            <p:ph idx="1"/>
          </p:nvPr>
        </p:nvSpPr>
        <p:spPr/>
        <p:txBody>
          <a:bodyPr/>
          <a:lstStyle/>
          <a:p>
            <a:r>
              <a:rPr lang="en-US" dirty="0"/>
              <a:t>Formula Hybrid Competition is run on set of rules, based on some standards set by SAE International and IEEE committee.</a:t>
            </a:r>
          </a:p>
          <a:p>
            <a:r>
              <a:rPr lang="en-US" dirty="0"/>
              <a:t>This involves in designing the Hybrid race car  following the standards provided by the  SAE and IEEE.</a:t>
            </a:r>
          </a:p>
          <a:p>
            <a:r>
              <a:rPr lang="en-US" dirty="0"/>
              <a:t>The competition themselves give teams the chance to demonstrate and prove both their creativity and their engineering skill in comparison to teams from other universities around the world.</a:t>
            </a:r>
          </a:p>
        </p:txBody>
      </p:sp>
    </p:spTree>
    <p:extLst>
      <p:ext uri="{BB962C8B-B14F-4D97-AF65-F5344CB8AC3E}">
        <p14:creationId xmlns:p14="http://schemas.microsoft.com/office/powerpoint/2010/main" val="322526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0" y="774700"/>
            <a:ext cx="9853612" cy="5136522"/>
          </a:xfrm>
        </p:spPr>
        <p:txBody>
          <a:bodyPr>
            <a:normAutofit/>
          </a:bodyPr>
          <a:lstStyle/>
          <a:p>
            <a:r>
              <a:rPr lang="en-US" dirty="0"/>
              <a:t>   Cable resistance = </a:t>
            </a:r>
            <a:r>
              <a:rPr lang="en-US" dirty="0" err="1"/>
              <a:t>resisivity</a:t>
            </a:r>
            <a:r>
              <a:rPr lang="en-US" dirty="0"/>
              <a:t> * length/ area</a:t>
            </a:r>
          </a:p>
          <a:p>
            <a:pPr marL="0" indent="0">
              <a:buNone/>
            </a:pPr>
            <a:r>
              <a:rPr lang="en-US" dirty="0"/>
              <a:t>					   =  1.68*10^-8* 1.5 / 50 *10^-6</a:t>
            </a:r>
          </a:p>
          <a:p>
            <a:pPr marL="0" indent="0">
              <a:buNone/>
            </a:pPr>
            <a:r>
              <a:rPr lang="en-US" dirty="0"/>
              <a:t>					   =   50.4 </a:t>
            </a:r>
            <a:r>
              <a:rPr lang="en-US" dirty="0" err="1"/>
              <a:t>milli</a:t>
            </a:r>
            <a:r>
              <a:rPr lang="en-US" dirty="0"/>
              <a:t> ohm</a:t>
            </a:r>
          </a:p>
          <a:p>
            <a:pPr marL="0" indent="0">
              <a:buNone/>
            </a:pPr>
            <a:endParaRPr lang="en-US" dirty="0"/>
          </a:p>
          <a:p>
            <a:r>
              <a:rPr lang="en-US" dirty="0"/>
              <a:t>Series Resistance =  50.4 m + 0.6m  =  51 m ohm</a:t>
            </a:r>
          </a:p>
          <a:p>
            <a:r>
              <a:rPr lang="en-US" dirty="0"/>
              <a:t>SC rating =  48/ 51m</a:t>
            </a:r>
          </a:p>
          <a:p>
            <a:pPr marL="0" indent="0">
              <a:buNone/>
            </a:pPr>
            <a:r>
              <a:rPr lang="en-US" dirty="0"/>
              <a:t>			 =  941 amps</a:t>
            </a:r>
          </a:p>
          <a:p>
            <a:r>
              <a:rPr lang="en-US" dirty="0"/>
              <a:t>So, we have selected a 100 amps continuous rating fuse with a  SC handling rating which is more than 1000amps.</a:t>
            </a:r>
          </a:p>
          <a:p>
            <a:r>
              <a:rPr lang="en-US" b="1" dirty="0" err="1"/>
              <a:t>Coopper</a:t>
            </a:r>
            <a:r>
              <a:rPr lang="en-US" b="1" dirty="0"/>
              <a:t> </a:t>
            </a:r>
            <a:r>
              <a:rPr lang="en-US" b="1" dirty="0" err="1"/>
              <a:t>bussmann</a:t>
            </a:r>
            <a:r>
              <a:rPr lang="en-US" b="1" dirty="0"/>
              <a:t> – ANL100 is the fuse model, Which is a slow blow in </a:t>
            </a:r>
            <a:r>
              <a:rPr lang="en-US" b="1" dirty="0" err="1"/>
              <a:t>chara</a:t>
            </a:r>
            <a:r>
              <a:rPr lang="en-US" dirty="0"/>
              <a:t>.</a:t>
            </a:r>
          </a:p>
        </p:txBody>
      </p:sp>
    </p:spTree>
    <p:extLst>
      <p:ext uri="{BB962C8B-B14F-4D97-AF65-F5344CB8AC3E}">
        <p14:creationId xmlns:p14="http://schemas.microsoft.com/office/powerpoint/2010/main" val="47100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Precharge</a:t>
            </a:r>
            <a:r>
              <a:rPr lang="en-US" dirty="0"/>
              <a:t> and discharge circuitry</a:t>
            </a:r>
          </a:p>
        </p:txBody>
      </p:sp>
      <p:sp>
        <p:nvSpPr>
          <p:cNvPr id="3" name="Content Placeholder 2"/>
          <p:cNvSpPr>
            <a:spLocks noGrp="1"/>
          </p:cNvSpPr>
          <p:nvPr>
            <p:ph idx="1"/>
          </p:nvPr>
        </p:nvSpPr>
        <p:spPr>
          <a:xfrm>
            <a:off x="1600200" y="2133600"/>
            <a:ext cx="9904412" cy="3937000"/>
          </a:xfrm>
        </p:spPr>
        <p:txBody>
          <a:bodyPr/>
          <a:lstStyle/>
          <a:p>
            <a:r>
              <a:rPr lang="en-US" dirty="0" err="1"/>
              <a:t>Precharge</a:t>
            </a:r>
            <a:r>
              <a:rPr lang="en-US" dirty="0"/>
              <a:t> and discharge of the controller is the one of the important task to achieve.</a:t>
            </a:r>
          </a:p>
          <a:p>
            <a:r>
              <a:rPr lang="en-US" dirty="0" err="1"/>
              <a:t>Precharge</a:t>
            </a:r>
            <a:r>
              <a:rPr lang="en-US" dirty="0"/>
              <a:t> time can be found from simulated graph, we can control the </a:t>
            </a:r>
            <a:r>
              <a:rPr lang="en-US" dirty="0" err="1"/>
              <a:t>precharge</a:t>
            </a:r>
            <a:r>
              <a:rPr lang="en-US" dirty="0"/>
              <a:t> relay by using the MEWYEAH  BMS.</a:t>
            </a:r>
          </a:p>
          <a:p>
            <a:r>
              <a:rPr lang="en-US" dirty="0"/>
              <a:t>Discharge can be done by closing the discharge path with a power resistor. </a:t>
            </a:r>
          </a:p>
          <a:p>
            <a:r>
              <a:rPr lang="en-US" dirty="0" err="1"/>
              <a:t>Precharge</a:t>
            </a:r>
            <a:r>
              <a:rPr lang="en-US" dirty="0"/>
              <a:t> time is roughly taken as 3 sec and discharge time is taken as     sec based on following calculations.</a:t>
            </a:r>
          </a:p>
          <a:p>
            <a:endParaRPr lang="en-US" dirty="0"/>
          </a:p>
        </p:txBody>
      </p:sp>
    </p:spTree>
    <p:extLst>
      <p:ext uri="{BB962C8B-B14F-4D97-AF65-F5344CB8AC3E}">
        <p14:creationId xmlns:p14="http://schemas.microsoft.com/office/powerpoint/2010/main" val="107351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800" y="1384300"/>
            <a:ext cx="9421812" cy="4526922"/>
          </a:xfrm>
        </p:spPr>
        <p:txBody>
          <a:bodyPr/>
          <a:lstStyle/>
          <a:p>
            <a:r>
              <a:rPr lang="en-US" dirty="0"/>
              <a:t>Energy in the input capacitor of the motor controller is dissipated through the Discharge resistor. </a:t>
            </a:r>
          </a:p>
          <a:p>
            <a:pPr marL="0" indent="0">
              <a:buNone/>
            </a:pPr>
            <a:r>
              <a:rPr lang="en-US" dirty="0"/>
              <a:t>                                    0.5 * C * V^2  =  V^2  /  R</a:t>
            </a:r>
          </a:p>
          <a:p>
            <a:pPr marL="0" indent="0">
              <a:buNone/>
            </a:pPr>
            <a:r>
              <a:rPr lang="en-US" dirty="0"/>
              <a:t>   </a:t>
            </a:r>
          </a:p>
          <a:p>
            <a:pPr marL="0" indent="0">
              <a:buNone/>
            </a:pPr>
            <a:r>
              <a:rPr lang="en-US" dirty="0"/>
              <a:t>				     0.5*4512*10^-6 * 48^2  =    48^2 / X</a:t>
            </a:r>
          </a:p>
          <a:p>
            <a:pPr marL="0" indent="0">
              <a:buNone/>
            </a:pPr>
            <a:r>
              <a:rPr lang="en-US" dirty="0"/>
              <a:t>	</a:t>
            </a:r>
          </a:p>
          <a:p>
            <a:pPr marL="0" indent="0">
              <a:buNone/>
            </a:pPr>
            <a:r>
              <a:rPr lang="en-US" dirty="0"/>
              <a:t>						X=R= 443 OHM</a:t>
            </a:r>
          </a:p>
          <a:p>
            <a:pPr marL="0" indent="0">
              <a:buNone/>
            </a:pPr>
            <a:endParaRPr lang="en-US" dirty="0"/>
          </a:p>
          <a:p>
            <a:pPr marL="0" indent="0">
              <a:buNone/>
            </a:pPr>
            <a:r>
              <a:rPr lang="en-US" dirty="0"/>
              <a:t>   					  R is rounded off to 500 ohm</a:t>
            </a:r>
          </a:p>
        </p:txBody>
      </p:sp>
    </p:spTree>
    <p:extLst>
      <p:ext uri="{BB962C8B-B14F-4D97-AF65-F5344CB8AC3E}">
        <p14:creationId xmlns:p14="http://schemas.microsoft.com/office/powerpoint/2010/main" val="270912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600" y="0"/>
            <a:ext cx="5599112" cy="609600"/>
          </a:xfrm>
        </p:spPr>
        <p:txBody>
          <a:bodyPr>
            <a:normAutofit fontScale="90000"/>
          </a:bodyPr>
          <a:lstStyle/>
          <a:p>
            <a:r>
              <a:rPr lang="en-US" dirty="0"/>
              <a:t>   PRE CHARGE GRAPH</a:t>
            </a:r>
          </a:p>
        </p:txBody>
      </p:sp>
      <p:sp>
        <p:nvSpPr>
          <p:cNvPr id="3" name="Content Placeholder 2"/>
          <p:cNvSpPr>
            <a:spLocks noGrp="1"/>
          </p:cNvSpPr>
          <p:nvPr>
            <p:ph idx="1"/>
          </p:nvPr>
        </p:nvSpPr>
        <p:spPr>
          <a:xfrm>
            <a:off x="2870200" y="609600"/>
            <a:ext cx="5422900" cy="1270000"/>
          </a:xfrm>
        </p:spPr>
        <p:txBody>
          <a:bodyPr/>
          <a:lstStyle/>
          <a:p>
            <a:r>
              <a:rPr lang="en-US" dirty="0"/>
              <a:t>V=48V, R= 50.4 M OHM , C=4512 MICRO 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812" y="1524000"/>
            <a:ext cx="8238186" cy="4627544"/>
          </a:xfrm>
          <a:prstGeom prst="rect">
            <a:avLst/>
          </a:prstGeom>
        </p:spPr>
      </p:pic>
    </p:spTree>
    <p:extLst>
      <p:ext uri="{BB962C8B-B14F-4D97-AF65-F5344CB8AC3E}">
        <p14:creationId xmlns:p14="http://schemas.microsoft.com/office/powerpoint/2010/main" val="392063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106" y="-1"/>
            <a:ext cx="8911687" cy="1493949"/>
          </a:xfrm>
        </p:spPr>
        <p:txBody>
          <a:bodyPr/>
          <a:lstStyle/>
          <a:p>
            <a:r>
              <a:rPr lang="en-US" dirty="0"/>
              <a:t>					DISCHARGE GRAPH</a:t>
            </a:r>
            <a:br>
              <a:rPr lang="en-US" dirty="0"/>
            </a:br>
            <a:r>
              <a:rPr lang="en-US" dirty="0"/>
              <a:t>				     </a:t>
            </a:r>
            <a:r>
              <a:rPr lang="en-US" sz="2500" dirty="0"/>
              <a:t>C=4512 MICRO F, R=X</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11313"/>
            <a:ext cx="9893300" cy="5084027"/>
          </a:xfrm>
          <a:prstGeom prst="rect">
            <a:avLst/>
          </a:prstGeom>
        </p:spPr>
      </p:pic>
    </p:spTree>
    <p:extLst>
      <p:ext uri="{BB962C8B-B14F-4D97-AF65-F5344CB8AC3E}">
        <p14:creationId xmlns:p14="http://schemas.microsoft.com/office/powerpoint/2010/main" val="326725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7" y="518615"/>
            <a:ext cx="10139836" cy="1386385"/>
          </a:xfrm>
        </p:spPr>
        <p:txBody>
          <a:bodyPr/>
          <a:lstStyle/>
          <a:p>
            <a:r>
              <a:rPr lang="en-US" dirty="0"/>
              <a:t> 	SUB DIVISIONS OF GLV </a:t>
            </a:r>
            <a:r>
              <a:rPr lang="en-US"/>
              <a:t>and SAFETY SYSTEM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6682772"/>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230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SHUTDOWN 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000" y="1700282"/>
            <a:ext cx="10219559" cy="4741461"/>
          </a:xfrm>
        </p:spPr>
      </p:pic>
    </p:spTree>
    <p:extLst>
      <p:ext uri="{BB962C8B-B14F-4D97-AF65-F5344CB8AC3E}">
        <p14:creationId xmlns:p14="http://schemas.microsoft.com/office/powerpoint/2010/main" val="336441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Control System</a:t>
            </a:r>
          </a:p>
        </p:txBody>
      </p:sp>
      <p:sp>
        <p:nvSpPr>
          <p:cNvPr id="3" name="Content Placeholder 2"/>
          <p:cNvSpPr>
            <a:spLocks noGrp="1"/>
          </p:cNvSpPr>
          <p:nvPr>
            <p:ph idx="1"/>
          </p:nvPr>
        </p:nvSpPr>
        <p:spPr/>
        <p:txBody>
          <a:bodyPr/>
          <a:lstStyle/>
          <a:p>
            <a:r>
              <a:rPr lang="en-US" dirty="0"/>
              <a:t>Primary PCB Board---- Controls the AIR relays at different shutdown cases in car.</a:t>
            </a:r>
          </a:p>
          <a:p>
            <a:r>
              <a:rPr lang="en-US" dirty="0" err="1"/>
              <a:t>Arduino</a:t>
            </a:r>
            <a:r>
              <a:rPr lang="en-US" dirty="0"/>
              <a:t> – Controls the time of switching of all types of relays used in PCB main board using relay drivers.</a:t>
            </a:r>
          </a:p>
        </p:txBody>
      </p:sp>
    </p:spTree>
    <p:extLst>
      <p:ext uri="{BB962C8B-B14F-4D97-AF65-F5344CB8AC3E}">
        <p14:creationId xmlns:p14="http://schemas.microsoft.com/office/powerpoint/2010/main" val="1095941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025" y="0"/>
            <a:ext cx="9269412" cy="1280890"/>
          </a:xfrm>
        </p:spPr>
        <p:txBody>
          <a:bodyPr>
            <a:normAutofit fontScale="90000"/>
          </a:bodyPr>
          <a:lstStyle/>
          <a:p>
            <a:r>
              <a:rPr lang="en-US" dirty="0"/>
              <a:t>             PRIMARY PCB BOARD</a:t>
            </a:r>
            <a:br>
              <a:rPr lang="en-US" dirty="0"/>
            </a:br>
            <a:r>
              <a:rPr lang="en-US" dirty="0"/>
              <a:t>INCLUDES LATCH , BMS , IMD , FAULT CUT OFF</a:t>
            </a:r>
          </a:p>
        </p:txBody>
      </p:sp>
      <p:pic>
        <p:nvPicPr>
          <p:cNvPr id="4" name="Content Placeholder 3"/>
          <p:cNvPicPr>
            <a:picLocks noGrp="1" noChangeAspect="1"/>
          </p:cNvPicPr>
          <p:nvPr>
            <p:ph idx="1"/>
          </p:nvPr>
        </p:nvPicPr>
        <p:blipFill>
          <a:blip r:embed="rId2"/>
          <a:stretch>
            <a:fillRect/>
          </a:stretch>
        </p:blipFill>
        <p:spPr>
          <a:xfrm>
            <a:off x="2472742" y="1905000"/>
            <a:ext cx="7765962" cy="4623205"/>
          </a:xfrm>
          <a:prstGeom prst="rect">
            <a:avLst/>
          </a:prstGeom>
        </p:spPr>
      </p:pic>
    </p:spTree>
    <p:extLst>
      <p:ext uri="{BB962C8B-B14F-4D97-AF65-F5344CB8AC3E}">
        <p14:creationId xmlns:p14="http://schemas.microsoft.com/office/powerpoint/2010/main" val="247825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SUBCONTROL BOARDS</a:t>
            </a:r>
          </a:p>
        </p:txBody>
      </p:sp>
      <p:pic>
        <p:nvPicPr>
          <p:cNvPr id="4" name="Content Placeholder 3"/>
          <p:cNvPicPr>
            <a:picLocks noGrp="1" noChangeAspect="1"/>
          </p:cNvPicPr>
          <p:nvPr>
            <p:ph idx="1"/>
          </p:nvPr>
        </p:nvPicPr>
        <p:blipFill>
          <a:blip r:embed="rId2"/>
          <a:stretch>
            <a:fillRect/>
          </a:stretch>
        </p:blipFill>
        <p:spPr>
          <a:xfrm>
            <a:off x="1536700" y="1422396"/>
            <a:ext cx="3276132" cy="3438777"/>
          </a:xfrm>
          <a:prstGeom prst="rect">
            <a:avLst/>
          </a:prstGeom>
        </p:spPr>
      </p:pic>
      <p:pic>
        <p:nvPicPr>
          <p:cNvPr id="5" name="Picture 4"/>
          <p:cNvPicPr>
            <a:picLocks noChangeAspect="1"/>
          </p:cNvPicPr>
          <p:nvPr/>
        </p:nvPicPr>
        <p:blipFill>
          <a:blip r:embed="rId3"/>
          <a:stretch>
            <a:fillRect/>
          </a:stretch>
        </p:blipFill>
        <p:spPr>
          <a:xfrm>
            <a:off x="5208904" y="1631277"/>
            <a:ext cx="3214732" cy="3229896"/>
          </a:xfrm>
          <a:prstGeom prst="rect">
            <a:avLst/>
          </a:prstGeom>
        </p:spPr>
      </p:pic>
      <p:pic>
        <p:nvPicPr>
          <p:cNvPr id="6" name="Picture 5"/>
          <p:cNvPicPr>
            <a:picLocks noChangeAspect="1"/>
          </p:cNvPicPr>
          <p:nvPr/>
        </p:nvPicPr>
        <p:blipFill>
          <a:blip r:embed="rId4"/>
          <a:stretch>
            <a:fillRect/>
          </a:stretch>
        </p:blipFill>
        <p:spPr>
          <a:xfrm>
            <a:off x="8819979" y="1525769"/>
            <a:ext cx="2963869" cy="3232029"/>
          </a:xfrm>
          <a:prstGeom prst="rect">
            <a:avLst/>
          </a:prstGeom>
        </p:spPr>
      </p:pic>
      <p:sp>
        <p:nvSpPr>
          <p:cNvPr id="3" name="TextBox 2"/>
          <p:cNvSpPr txBox="1"/>
          <p:nvPr/>
        </p:nvSpPr>
        <p:spPr>
          <a:xfrm>
            <a:off x="1536700" y="5067300"/>
            <a:ext cx="3276132" cy="369332"/>
          </a:xfrm>
          <a:prstGeom prst="rect">
            <a:avLst/>
          </a:prstGeom>
          <a:noFill/>
        </p:spPr>
        <p:txBody>
          <a:bodyPr wrap="square" rtlCol="0">
            <a:spAutoFit/>
          </a:bodyPr>
          <a:lstStyle/>
          <a:p>
            <a:r>
              <a:rPr lang="en-US" dirty="0" err="1"/>
              <a:t>Precharge</a:t>
            </a:r>
            <a:r>
              <a:rPr lang="en-US" dirty="0"/>
              <a:t> and discharge </a:t>
            </a:r>
          </a:p>
        </p:txBody>
      </p:sp>
      <p:sp>
        <p:nvSpPr>
          <p:cNvPr id="7" name="TextBox 6"/>
          <p:cNvSpPr txBox="1"/>
          <p:nvPr/>
        </p:nvSpPr>
        <p:spPr>
          <a:xfrm>
            <a:off x="5410200" y="5067300"/>
            <a:ext cx="1377300" cy="369332"/>
          </a:xfrm>
          <a:prstGeom prst="rect">
            <a:avLst/>
          </a:prstGeom>
          <a:noFill/>
        </p:spPr>
        <p:txBody>
          <a:bodyPr wrap="none" rtlCol="0">
            <a:spAutoFit/>
          </a:bodyPr>
          <a:lstStyle/>
          <a:p>
            <a:r>
              <a:rPr lang="en-US" dirty="0"/>
              <a:t>TSVP LIGHT</a:t>
            </a:r>
          </a:p>
        </p:txBody>
      </p:sp>
      <p:sp>
        <p:nvSpPr>
          <p:cNvPr id="8" name="TextBox 7"/>
          <p:cNvSpPr txBox="1"/>
          <p:nvPr/>
        </p:nvSpPr>
        <p:spPr>
          <a:xfrm>
            <a:off x="9232900" y="5067300"/>
            <a:ext cx="1912703" cy="369332"/>
          </a:xfrm>
          <a:prstGeom prst="rect">
            <a:avLst/>
          </a:prstGeom>
          <a:noFill/>
        </p:spPr>
        <p:txBody>
          <a:bodyPr wrap="none" rtlCol="0">
            <a:spAutoFit/>
          </a:bodyPr>
          <a:lstStyle/>
          <a:p>
            <a:r>
              <a:rPr lang="en-US" dirty="0"/>
              <a:t>HV FLASH LIGHT</a:t>
            </a:r>
          </a:p>
        </p:txBody>
      </p:sp>
    </p:spTree>
    <p:extLst>
      <p:ext uri="{BB962C8B-B14F-4D97-AF65-F5344CB8AC3E}">
        <p14:creationId xmlns:p14="http://schemas.microsoft.com/office/powerpoint/2010/main" val="50699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		</a:t>
            </a:r>
          </a:p>
        </p:txBody>
      </p:sp>
      <p:sp>
        <p:nvSpPr>
          <p:cNvPr id="3" name="Content Placeholder 2"/>
          <p:cNvSpPr>
            <a:spLocks noGrp="1"/>
          </p:cNvSpPr>
          <p:nvPr>
            <p:ph idx="1"/>
          </p:nvPr>
        </p:nvSpPr>
        <p:spPr/>
        <p:txBody>
          <a:bodyPr/>
          <a:lstStyle/>
          <a:p>
            <a:r>
              <a:rPr lang="en-US" sz="2200" dirty="0"/>
              <a:t>To design and implement the Primary Electrical drive train and safety system following the standards provided by  Formula Hybrid Committee.</a:t>
            </a:r>
          </a:p>
          <a:p>
            <a:endParaRPr lang="en-US" dirty="0"/>
          </a:p>
        </p:txBody>
      </p:sp>
    </p:spTree>
    <p:extLst>
      <p:ext uri="{BB962C8B-B14F-4D97-AF65-F5344CB8AC3E}">
        <p14:creationId xmlns:p14="http://schemas.microsoft.com/office/powerpoint/2010/main" val="319670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ARDUINO</a:t>
            </a:r>
          </a:p>
        </p:txBody>
      </p:sp>
      <p:pic>
        <p:nvPicPr>
          <p:cNvPr id="1026" name="Picture 2" descr="Arduino Uno - R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2294" y="1264555"/>
            <a:ext cx="5111862" cy="511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09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908" y="0"/>
            <a:ext cx="8911687" cy="1280890"/>
          </a:xfrm>
        </p:spPr>
        <p:txBody>
          <a:bodyPr>
            <a:normAutofit fontScale="90000"/>
          </a:bodyPr>
          <a:lstStyle/>
          <a:p>
            <a:r>
              <a:rPr lang="en-US" dirty="0"/>
              <a:t>				INSTALLED PROGRAM FOR PRECHARGE AND DISCHARGE CONTROL</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030" t="4195" r="5137" b="41415"/>
          <a:stretch/>
        </p:blipFill>
        <p:spPr>
          <a:xfrm>
            <a:off x="2438400" y="1455055"/>
            <a:ext cx="8138705" cy="5034645"/>
          </a:xfrm>
        </p:spPr>
      </p:pic>
    </p:spTree>
    <p:extLst>
      <p:ext uri="{BB962C8B-B14F-4D97-AF65-F5344CB8AC3E}">
        <p14:creationId xmlns:p14="http://schemas.microsoft.com/office/powerpoint/2010/main" val="1221361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8192" y="257577"/>
            <a:ext cx="9169757" cy="6272011"/>
          </a:xfrm>
        </p:spPr>
        <p:txBody>
          <a:bodyPr/>
          <a:lstStyle/>
          <a:p>
            <a:pPr marL="0" lvl="0" indent="0" defTabSz="914400" eaLnBrk="0" fontAlgn="base" hangingPunct="0">
              <a:spcBef>
                <a:spcPct val="0"/>
              </a:spcBef>
              <a:spcAft>
                <a:spcPct val="0"/>
              </a:spcAft>
              <a:buClrTx/>
              <a:buNone/>
            </a:pPr>
            <a:r>
              <a:rPr lang="en-US" dirty="0">
                <a:solidFill>
                  <a:srgbClr val="000000"/>
                </a:solidFill>
                <a:latin typeface="Arial" panose="020B0604020202020204" pitchFamily="34" charset="0"/>
                <a:ea typeface="Arial" panose="020B0604020202020204" pitchFamily="34" charset="0"/>
                <a:cs typeface="Calibri" panose="020F0502020204030204" pitchFamily="34" charset="0"/>
              </a:rPr>
              <a:t> </a:t>
            </a:r>
            <a:endParaRPr 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r>
              <a:rPr lang="en-US" sz="1600" i="1" dirty="0">
                <a:solidFill>
                  <a:srgbClr val="000000"/>
                </a:solidFill>
                <a:latin typeface="Arial" panose="020B0604020202020204" pitchFamily="34" charset="0"/>
                <a:ea typeface="Arial" panose="020B0604020202020204" pitchFamily="34" charset="0"/>
                <a:cs typeface="Calibri" panose="020F0502020204030204" pitchFamily="34" charset="0"/>
              </a:rPr>
              <a:t>First using the momentary switch excitation to the double pole single throw relay is given thereby energizing it through the path 2 when we release the momentary switch. In case of faults the relay coil is no more energized so both the switch opens. Only when we press the momentary switch the relay coil will be energized again. The momentary switch is the reset switch. </a:t>
            </a:r>
            <a:endParaRPr lang="en-US" sz="1600" dirty="0">
              <a:solidFill>
                <a:schemeClr val="tx1"/>
              </a:solidFill>
              <a:latin typeface="Arial" panose="020B0604020202020204" pitchFamily="34" charset="0"/>
            </a:endParaRPr>
          </a:p>
          <a:p>
            <a:endParaRPr lang="en-US" dirty="0"/>
          </a:p>
        </p:txBody>
      </p:sp>
      <p:sp>
        <p:nvSpPr>
          <p:cNvPr id="4" name="Rectangle 2"/>
          <p:cNvSpPr>
            <a:spLocks noChangeArrowheads="1"/>
          </p:cNvSpPr>
          <p:nvPr/>
        </p:nvSpPr>
        <p:spPr bwMode="auto">
          <a:xfrm>
            <a:off x="3408935" y="-653170"/>
            <a:ext cx="7530208" cy="22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2458"/>
          <a:stretch/>
        </p:blipFill>
        <p:spPr>
          <a:xfrm>
            <a:off x="1028700" y="1830588"/>
            <a:ext cx="10660486" cy="4610100"/>
          </a:xfrm>
          <a:prstGeom prst="rect">
            <a:avLst/>
          </a:prstGeom>
        </p:spPr>
      </p:pic>
    </p:spTree>
    <p:extLst>
      <p:ext uri="{BB962C8B-B14F-4D97-AF65-F5344CB8AC3E}">
        <p14:creationId xmlns:p14="http://schemas.microsoft.com/office/powerpoint/2010/main" val="36113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025" y="0"/>
            <a:ext cx="8911687" cy="1280890"/>
          </a:xfrm>
        </p:spPr>
        <p:txBody>
          <a:bodyPr/>
          <a:lstStyle/>
          <a:p>
            <a:br>
              <a:rPr lang="en-US" dirty="0"/>
            </a:br>
            <a:r>
              <a:rPr lang="en-US" dirty="0"/>
              <a:t>			Electrical drive train display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1" y="1210865"/>
            <a:ext cx="7724246" cy="5793185"/>
          </a:xfrm>
        </p:spPr>
      </p:pic>
    </p:spTree>
    <p:extLst>
      <p:ext uri="{BB962C8B-B14F-4D97-AF65-F5344CB8AC3E}">
        <p14:creationId xmlns:p14="http://schemas.microsoft.com/office/powerpoint/2010/main" val="82206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9418"/>
            <a:ext cx="8984776" cy="6499746"/>
          </a:xfrm>
          <a:prstGeom prst="rect">
            <a:avLst/>
          </a:prstGeom>
        </p:spPr>
      </p:pic>
    </p:spTree>
    <p:extLst>
      <p:ext uri="{BB962C8B-B14F-4D97-AF65-F5344CB8AC3E}">
        <p14:creationId xmlns:p14="http://schemas.microsoft.com/office/powerpoint/2010/main" val="76511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83" y="0"/>
            <a:ext cx="10293433" cy="6858000"/>
          </a:xfrm>
          <a:prstGeom prst="rect">
            <a:avLst/>
          </a:prstGeom>
        </p:spPr>
      </p:pic>
    </p:spTree>
    <p:extLst>
      <p:ext uri="{BB962C8B-B14F-4D97-AF65-F5344CB8AC3E}">
        <p14:creationId xmlns:p14="http://schemas.microsoft.com/office/powerpoint/2010/main" val="662464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080" y="2133600"/>
            <a:ext cx="5037666"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283" y="0"/>
            <a:ext cx="10293433" cy="6858000"/>
          </a:xfrm>
          <a:prstGeom prst="rect">
            <a:avLst/>
          </a:prstGeom>
        </p:spPr>
      </p:pic>
    </p:spTree>
    <p:extLst>
      <p:ext uri="{BB962C8B-B14F-4D97-AF65-F5344CB8AC3E}">
        <p14:creationId xmlns:p14="http://schemas.microsoft.com/office/powerpoint/2010/main" val="332610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83" y="368300"/>
            <a:ext cx="9450312" cy="6296271"/>
          </a:xfrm>
          <a:prstGeom prst="rect">
            <a:avLst/>
          </a:prstGeom>
        </p:spPr>
      </p:pic>
    </p:spTree>
    <p:extLst>
      <p:ext uri="{BB962C8B-B14F-4D97-AF65-F5344CB8AC3E}">
        <p14:creationId xmlns:p14="http://schemas.microsoft.com/office/powerpoint/2010/main" val="1518551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313" y="0"/>
            <a:ext cx="8911687" cy="1280890"/>
          </a:xfrm>
        </p:spPr>
        <p:txBody>
          <a:bodyPr/>
          <a:lstStyle/>
          <a:p>
            <a:r>
              <a:rPr lang="en-US" dirty="0"/>
              <a:t>            OTHER TEAM CAR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33500"/>
            <a:ext cx="9144000" cy="5524500"/>
          </a:xfrm>
          <a:prstGeom prst="rect">
            <a:avLst/>
          </a:prstGeom>
        </p:spPr>
      </p:pic>
    </p:spTree>
    <p:extLst>
      <p:ext uri="{BB962C8B-B14F-4D97-AF65-F5344CB8AC3E}">
        <p14:creationId xmlns:p14="http://schemas.microsoft.com/office/powerpoint/2010/main" val="221587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PRIMARY  ELECTRICAL SYSTEM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47983619"/>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704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r>
              <a:rPr lang="en-US" sz="2200" dirty="0"/>
              <a:t>High voltage system includes electrical power train, which consists of battery, controller, motor , power cables and some safety switches.</a:t>
            </a:r>
          </a:p>
          <a:p>
            <a:r>
              <a:rPr lang="en-US" sz="2200" dirty="0"/>
              <a:t>Low voltage system includes battery , switches , control circuitry, relays and other safety devices like IMD.</a:t>
            </a:r>
          </a:p>
        </p:txBody>
      </p:sp>
    </p:spTree>
    <p:extLst>
      <p:ext uri="{BB962C8B-B14F-4D97-AF65-F5344CB8AC3E}">
        <p14:creationId xmlns:p14="http://schemas.microsoft.com/office/powerpoint/2010/main" val="239600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440" y="147592"/>
            <a:ext cx="8911687" cy="1280890"/>
          </a:xfrm>
        </p:spPr>
        <p:txBody>
          <a:bodyPr/>
          <a:lstStyle/>
          <a:p>
            <a:r>
              <a:rPr lang="en-US" dirty="0"/>
              <a:t>		OVERALL CIRCUIT</a:t>
            </a:r>
          </a:p>
        </p:txBody>
      </p:sp>
      <p:pic>
        <p:nvPicPr>
          <p:cNvPr id="4" name="Content Placeholder 3"/>
          <p:cNvPicPr>
            <a:picLocks noGrp="1"/>
          </p:cNvPicPr>
          <p:nvPr>
            <p:ph idx="1"/>
          </p:nvPr>
        </p:nvPicPr>
        <p:blipFill>
          <a:blip r:embed="rId2"/>
          <a:stretch>
            <a:fillRect/>
          </a:stretch>
        </p:blipFill>
        <p:spPr>
          <a:xfrm>
            <a:off x="360608" y="734097"/>
            <a:ext cx="11436440" cy="6123904"/>
          </a:xfrm>
          <a:prstGeom prst="rect">
            <a:avLst/>
          </a:prstGeom>
        </p:spPr>
      </p:pic>
    </p:spTree>
    <p:extLst>
      <p:ext uri="{BB962C8B-B14F-4D97-AF65-F5344CB8AC3E}">
        <p14:creationId xmlns:p14="http://schemas.microsoft.com/office/powerpoint/2010/main" val="144554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BLOCK DIAGRAM OF HV SYSTEM</a:t>
            </a:r>
          </a:p>
        </p:txBody>
      </p:sp>
      <p:pic>
        <p:nvPicPr>
          <p:cNvPr id="4" name="Content Placeholder 3"/>
          <p:cNvPicPr>
            <a:picLocks noGrp="1" noChangeAspect="1"/>
          </p:cNvPicPr>
          <p:nvPr>
            <p:ph idx="1"/>
          </p:nvPr>
        </p:nvPicPr>
        <p:blipFill>
          <a:blip r:embed="rId2"/>
          <a:stretch>
            <a:fillRect/>
          </a:stretch>
        </p:blipFill>
        <p:spPr>
          <a:xfrm>
            <a:off x="2265529" y="1521204"/>
            <a:ext cx="8413234" cy="5097960"/>
          </a:xfrm>
          <a:prstGeom prst="rect">
            <a:avLst/>
          </a:prstGeom>
        </p:spPr>
      </p:pic>
    </p:spTree>
    <p:extLst>
      <p:ext uri="{BB962C8B-B14F-4D97-AF65-F5344CB8AC3E}">
        <p14:creationId xmlns:p14="http://schemas.microsoft.com/office/powerpoint/2010/main" val="273297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SELECTION OF HV COMPONENTS</a:t>
            </a:r>
          </a:p>
        </p:txBody>
      </p:sp>
      <p:sp>
        <p:nvSpPr>
          <p:cNvPr id="3" name="Content Placeholder 2"/>
          <p:cNvSpPr>
            <a:spLocks noGrp="1"/>
          </p:cNvSpPr>
          <p:nvPr>
            <p:ph idx="1"/>
          </p:nvPr>
        </p:nvSpPr>
        <p:spPr/>
        <p:txBody>
          <a:bodyPr>
            <a:normAutofit fontScale="92500" lnSpcReduction="10000"/>
          </a:bodyPr>
          <a:lstStyle/>
          <a:p>
            <a:r>
              <a:rPr lang="en-US" sz="2200" b="1" dirty="0"/>
              <a:t>Motor</a:t>
            </a:r>
            <a:r>
              <a:rPr lang="en-US" sz="2200" dirty="0"/>
              <a:t> selection is based on the required acceleration ,torque , rpm , power needed to drive the car.</a:t>
            </a:r>
          </a:p>
          <a:p>
            <a:pPr marL="2286000" lvl="5" indent="0">
              <a:buNone/>
            </a:pPr>
            <a:r>
              <a:rPr lang="en-US" sz="2200" b="1" dirty="0" err="1"/>
              <a:t>Pel</a:t>
            </a:r>
            <a:r>
              <a:rPr lang="en-US" sz="2200" b="1" dirty="0"/>
              <a:t> =</a:t>
            </a:r>
            <a:r>
              <a:rPr lang="en-US" sz="2200" b="1" dirty="0" err="1"/>
              <a:t>Pmech</a:t>
            </a:r>
            <a:r>
              <a:rPr lang="en-US" sz="2200" b="1" dirty="0"/>
              <a:t> + </a:t>
            </a:r>
            <a:r>
              <a:rPr lang="en-US" sz="2200" b="1" dirty="0" err="1"/>
              <a:t>Pj</a:t>
            </a:r>
            <a:r>
              <a:rPr lang="en-US" sz="2200" b="1" dirty="0"/>
              <a:t> (losses)</a:t>
            </a:r>
          </a:p>
          <a:p>
            <a:pPr marL="2286000" lvl="5" indent="0">
              <a:buNone/>
            </a:pPr>
            <a:r>
              <a:rPr lang="en-US" sz="2200" b="1" dirty="0" err="1"/>
              <a:t>Prot</a:t>
            </a:r>
            <a:r>
              <a:rPr lang="en-US" sz="2200" b="1" dirty="0"/>
              <a:t> = T*w</a:t>
            </a:r>
          </a:p>
          <a:p>
            <a:pPr marL="2286000" lvl="5" indent="0">
              <a:buNone/>
            </a:pPr>
            <a:r>
              <a:rPr lang="en-US" sz="2200" b="1" dirty="0"/>
              <a:t>Acceleration required = 1.5 m/s^2</a:t>
            </a:r>
          </a:p>
          <a:p>
            <a:pPr marL="2286000" lvl="5" indent="0">
              <a:buNone/>
            </a:pPr>
            <a:r>
              <a:rPr lang="en-US" sz="2200" b="1" dirty="0"/>
              <a:t>Torque required = 619.125N-m</a:t>
            </a:r>
          </a:p>
          <a:p>
            <a:pPr marL="2286000" lvl="5" indent="0">
              <a:buNone/>
            </a:pPr>
            <a:r>
              <a:rPr lang="en-US" sz="2200" b="1" dirty="0"/>
              <a:t>RPM required = 217 rpm</a:t>
            </a:r>
          </a:p>
          <a:p>
            <a:pPr marL="2286000" lvl="5" indent="0">
              <a:buNone/>
            </a:pPr>
            <a:r>
              <a:rPr lang="en-US" sz="2200" b="1" dirty="0"/>
              <a:t>Required power = 14.066 Kw</a:t>
            </a:r>
          </a:p>
          <a:p>
            <a:pPr marL="2286000" lvl="5" indent="0">
              <a:buNone/>
            </a:pPr>
            <a:r>
              <a:rPr lang="en-US" sz="2200" b="1" dirty="0"/>
              <a:t>Based on these parameters , we selected our motor as Agni 95 </a:t>
            </a:r>
          </a:p>
          <a:p>
            <a:pPr marL="2286000" lvl="5" indent="0">
              <a:buNone/>
            </a:pPr>
            <a:endParaRPr lang="en-US" sz="1500" b="1" dirty="0"/>
          </a:p>
        </p:txBody>
      </p:sp>
    </p:spTree>
    <p:extLst>
      <p:ext uri="{BB962C8B-B14F-4D97-AF65-F5344CB8AC3E}">
        <p14:creationId xmlns:p14="http://schemas.microsoft.com/office/powerpoint/2010/main" val="408641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Controller</a:t>
            </a:r>
            <a:r>
              <a:rPr lang="en-US" dirty="0"/>
              <a:t> can be selected based on the parameters of Motor.</a:t>
            </a:r>
          </a:p>
          <a:p>
            <a:r>
              <a:rPr lang="en-US" dirty="0"/>
              <a:t>We have 48 volt system, so max output of controller should be 48v .</a:t>
            </a:r>
          </a:p>
          <a:p>
            <a:r>
              <a:rPr lang="en-US" dirty="0"/>
              <a:t>But we selected the controller as 24 – 120v output due to availability issue.</a:t>
            </a:r>
          </a:p>
          <a:p>
            <a:r>
              <a:rPr lang="en-US" dirty="0"/>
              <a:t>We can limit the output of controller by configuring the controller or limiting the input acceleration signal provided by Accelerator pedal.</a:t>
            </a:r>
          </a:p>
          <a:p>
            <a:r>
              <a:rPr lang="en-US" dirty="0"/>
              <a:t>We selected our controller as High efficient Kelly controller(DC).</a:t>
            </a:r>
          </a:p>
        </p:txBody>
      </p:sp>
    </p:spTree>
    <p:extLst>
      <p:ext uri="{BB962C8B-B14F-4D97-AF65-F5344CB8AC3E}">
        <p14:creationId xmlns:p14="http://schemas.microsoft.com/office/powerpoint/2010/main" val="107381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651" y="166911"/>
            <a:ext cx="11465975" cy="1280890"/>
          </a:xfrm>
        </p:spPr>
        <p:txBody>
          <a:bodyPr/>
          <a:lstStyle/>
          <a:p>
            <a:r>
              <a:rPr lang="en-US" dirty="0"/>
              <a:t>Energy requirement and Battery , fuse selection</a:t>
            </a:r>
          </a:p>
        </p:txBody>
      </p:sp>
      <p:sp>
        <p:nvSpPr>
          <p:cNvPr id="3" name="Content Placeholder 2"/>
          <p:cNvSpPr>
            <a:spLocks noGrp="1"/>
          </p:cNvSpPr>
          <p:nvPr>
            <p:ph idx="1"/>
          </p:nvPr>
        </p:nvSpPr>
        <p:spPr>
          <a:xfrm>
            <a:off x="1214651" y="1447801"/>
            <a:ext cx="10289961" cy="5239602"/>
          </a:xfrm>
        </p:spPr>
        <p:txBody>
          <a:bodyPr>
            <a:normAutofit/>
          </a:bodyPr>
          <a:lstStyle/>
          <a:p>
            <a:r>
              <a:rPr lang="en-US" dirty="0"/>
              <a:t>Battery selection</a:t>
            </a:r>
          </a:p>
          <a:p>
            <a:pPr marL="0" indent="0">
              <a:buNone/>
            </a:pPr>
            <a:r>
              <a:rPr lang="en-US" dirty="0"/>
              <a:t>         We are having 14 Lithium ion batteries with voltage as 3.3 v per cell. The ampere capacity   of each cell is 100Ah.</a:t>
            </a:r>
          </a:p>
          <a:p>
            <a:pPr marL="0" indent="0">
              <a:buNone/>
            </a:pPr>
            <a:r>
              <a:rPr lang="en-US" dirty="0"/>
              <a:t>          So total energy it can provide is 3696Wh ( 14*3.3*100*80%)</a:t>
            </a:r>
          </a:p>
          <a:p>
            <a:r>
              <a:rPr lang="en-US" dirty="0"/>
              <a:t>High voltage Fuse selection</a:t>
            </a:r>
          </a:p>
          <a:p>
            <a:pPr marL="0" indent="0">
              <a:buNone/>
            </a:pPr>
            <a:r>
              <a:rPr lang="en-US" dirty="0"/>
              <a:t>         Fuse has to be selected based on the theoretical calculations of Maximum Continuous and Short circuit current of the HV system.</a:t>
            </a:r>
          </a:p>
          <a:p>
            <a:pPr marL="0" indent="0">
              <a:buNone/>
            </a:pPr>
            <a:r>
              <a:rPr lang="en-US" dirty="0"/>
              <a:t>        Maximum Continuous current should be 100 amps as it is the rated value of battery.</a:t>
            </a:r>
          </a:p>
          <a:p>
            <a:pPr marL="0" indent="0">
              <a:buNone/>
            </a:pPr>
            <a:r>
              <a:rPr lang="en-US" dirty="0"/>
              <a:t>        The voltage rating must be at least the maximum voltage in the system which is 48V.</a:t>
            </a:r>
          </a:p>
          <a:p>
            <a:pPr marL="0" indent="0">
              <a:buNone/>
            </a:pPr>
            <a:r>
              <a:rPr lang="en-US" dirty="0"/>
              <a:t>	 SC rating = 48/series resistance</a:t>
            </a:r>
          </a:p>
          <a:p>
            <a:pPr marL="0" indent="0">
              <a:buNone/>
            </a:pPr>
            <a:r>
              <a:rPr lang="en-US" dirty="0"/>
              <a:t>         Series resistance = cable resistance + Battery pack internal resistance</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395074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345</TotalTime>
  <Words>703</Words>
  <Application>Microsoft Office PowerPoint</Application>
  <PresentationFormat>Widescreen</PresentationFormat>
  <Paragraphs>86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Wisp</vt:lpstr>
      <vt:lpstr>      INTRODUCTION</vt:lpstr>
      <vt:lpstr>      OBJECTIVE  </vt:lpstr>
      <vt:lpstr>    PRIMARY  ELECTRICAL SYSTEM</vt:lpstr>
      <vt:lpstr> </vt:lpstr>
      <vt:lpstr>  OVERALL CIRCUIT</vt:lpstr>
      <vt:lpstr> BLOCK DIAGRAM OF HV SYSTEM</vt:lpstr>
      <vt:lpstr>      SELECTION OF HV COMPONENTS</vt:lpstr>
      <vt:lpstr>PowerPoint Presentation</vt:lpstr>
      <vt:lpstr>Energy requirement and Battery , fuse selection</vt:lpstr>
      <vt:lpstr>PowerPoint Presentation</vt:lpstr>
      <vt:lpstr>Precharge and discharge circuitry</vt:lpstr>
      <vt:lpstr>PowerPoint Presentation</vt:lpstr>
      <vt:lpstr>   PRE CHARGE GRAPH</vt:lpstr>
      <vt:lpstr>     DISCHARGE GRAPH          C=4512 MICRO F, R=X</vt:lpstr>
      <vt:lpstr>  SUB DIVISIONS OF GLV and SAFETY SYSTEM</vt:lpstr>
      <vt:lpstr>   SHUTDOWN SYSTEM</vt:lpstr>
      <vt:lpstr>           Control System</vt:lpstr>
      <vt:lpstr>             PRIMARY PCB BOARD INCLUDES LATCH , BMS , IMD , FAULT CUT OFF</vt:lpstr>
      <vt:lpstr>    SUBCONTROL BOARDS</vt:lpstr>
      <vt:lpstr>              ARDUINO</vt:lpstr>
      <vt:lpstr>    INSTALLED PROGRAM FOR PRECHARGE AND DISCHARGE CONTROL</vt:lpstr>
      <vt:lpstr>PowerPoint Presentation</vt:lpstr>
      <vt:lpstr>    Electrical drive train display</vt:lpstr>
      <vt:lpstr>PowerPoint Presentation</vt:lpstr>
      <vt:lpstr>PowerPoint Presentation</vt:lpstr>
      <vt:lpstr>PowerPoint Presentation</vt:lpstr>
      <vt:lpstr>PowerPoint Presentation</vt:lpstr>
      <vt:lpstr>            OTHER TEAM CAR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HYBRID CAR</dc:title>
  <dc:creator>Dileep kumar</dc:creator>
  <cp:lastModifiedBy>Hari</cp:lastModifiedBy>
  <cp:revision>56</cp:revision>
  <dcterms:created xsi:type="dcterms:W3CDTF">2016-06-26T17:49:08Z</dcterms:created>
  <dcterms:modified xsi:type="dcterms:W3CDTF">2019-02-11T05:58:15Z</dcterms:modified>
</cp:coreProperties>
</file>