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DM Sans Medium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DMSansMedium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-regular.fntdata"/><Relationship Id="rId25" Type="http://schemas.openxmlformats.org/officeDocument/2006/relationships/font" Target="fonts/Merriweather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DMSansMedium-bold.fntdata"/><Relationship Id="rId18" Type="http://schemas.openxmlformats.org/officeDocument/2006/relationships/font" Target="fonts/DM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d17d07d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d17d07d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d17d07d1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d17d07d1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d17d07d1f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3d17d07d1f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d17d07d1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d17d07d1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d17d07d1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d17d07d1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d17d07d1f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d17d07d1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d17d07d1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d17d07d1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d17d07d1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d17d07d1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d17d07d1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d17d07d1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d17d07d1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3d17d07d1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d17d07d1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d17d07d1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197375" y="588000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Nike Financial Review (2022-2024)</a:t>
            </a:r>
            <a:endParaRPr sz="6100"/>
          </a:p>
        </p:txBody>
      </p:sp>
      <p:sp>
        <p:nvSpPr>
          <p:cNvPr id="263" name="Google Shape;263;p44"/>
          <p:cNvSpPr txBox="1"/>
          <p:nvPr>
            <p:ph idx="2" type="subTitle"/>
          </p:nvPr>
        </p:nvSpPr>
        <p:spPr>
          <a:xfrm>
            <a:off x="197375" y="4415400"/>
            <a:ext cx="54762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Prepared by: </a:t>
            </a:r>
            <a:r>
              <a:rPr lang="en" sz="1600"/>
              <a:t>Jade Herman</a:t>
            </a:r>
            <a:r>
              <a:rPr lang="en" sz="1600"/>
              <a:t>,  </a:t>
            </a:r>
            <a:r>
              <a:rPr i="1" lang="en" sz="1600"/>
              <a:t>Business Analyst</a:t>
            </a:r>
            <a:endParaRPr i="1" sz="1600"/>
          </a:p>
        </p:txBody>
      </p:sp>
      <p:sp>
        <p:nvSpPr>
          <p:cNvPr id="264" name="Google Shape;264;p44"/>
          <p:cNvSpPr txBox="1"/>
          <p:nvPr/>
        </p:nvSpPr>
        <p:spPr>
          <a:xfrm>
            <a:off x="7775425" y="4415400"/>
            <a:ext cx="1008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JUNE 2025</a:t>
            </a:r>
            <a:endParaRPr b="1"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/>
          <p:nvPr>
            <p:ph type="title"/>
          </p:nvPr>
        </p:nvSpPr>
        <p:spPr>
          <a:xfrm>
            <a:off x="266250" y="595950"/>
            <a:ext cx="8271600" cy="7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3"/>
                </a:solidFill>
              </a:rPr>
              <a:t>Strategic </a:t>
            </a:r>
            <a:r>
              <a:rPr lang="en" sz="3500">
                <a:solidFill>
                  <a:schemeClr val="accent3"/>
                </a:solidFill>
              </a:rPr>
              <a:t>Recommendations</a:t>
            </a:r>
            <a:endParaRPr sz="3500">
              <a:solidFill>
                <a:schemeClr val="accent3"/>
              </a:solidFill>
            </a:endParaRPr>
          </a:p>
        </p:txBody>
      </p:sp>
      <p:sp>
        <p:nvSpPr>
          <p:cNvPr id="335" name="Google Shape;335;p53"/>
          <p:cNvSpPr txBox="1"/>
          <p:nvPr>
            <p:ph idx="1" type="body"/>
          </p:nvPr>
        </p:nvSpPr>
        <p:spPr>
          <a:xfrm>
            <a:off x="512350" y="1624875"/>
            <a:ext cx="7582200" cy="27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➔"/>
            </a:pPr>
            <a:r>
              <a:rPr b="1" lang="en" sz="1800">
                <a:solidFill>
                  <a:schemeClr val="accent3"/>
                </a:solidFill>
              </a:rPr>
              <a:t>Tighten SG&amp;A spend:</a:t>
            </a:r>
            <a:r>
              <a:rPr lang="en" sz="1800">
                <a:solidFill>
                  <a:schemeClr val="accent3"/>
                </a:solidFill>
              </a:rPr>
              <a:t> focus on ROI-driven activities</a:t>
            </a:r>
            <a:endParaRPr sz="18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➔"/>
            </a:pPr>
            <a:r>
              <a:rPr b="1" lang="en" sz="1800">
                <a:solidFill>
                  <a:schemeClr val="accent3"/>
                </a:solidFill>
              </a:rPr>
              <a:t>Safeguard margins</a:t>
            </a:r>
            <a:r>
              <a:rPr lang="en" sz="1800">
                <a:solidFill>
                  <a:schemeClr val="accent3"/>
                </a:solidFill>
              </a:rPr>
              <a:t> via pricing and supply chain efficiency</a:t>
            </a:r>
            <a:endParaRPr sz="18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➔"/>
            </a:pPr>
            <a:r>
              <a:rPr b="1" lang="en" sz="1800">
                <a:solidFill>
                  <a:schemeClr val="accent3"/>
                </a:solidFill>
              </a:rPr>
              <a:t>Maintain</a:t>
            </a:r>
            <a:r>
              <a:rPr lang="en" sz="1800">
                <a:solidFill>
                  <a:schemeClr val="accent3"/>
                </a:solidFill>
              </a:rPr>
              <a:t> capital allocation balance</a:t>
            </a:r>
            <a:endParaRPr sz="18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➔"/>
            </a:pPr>
            <a:r>
              <a:rPr b="1" lang="en" sz="1800">
                <a:solidFill>
                  <a:schemeClr val="accent3"/>
                </a:solidFill>
              </a:rPr>
              <a:t>Reinvigorate revenue</a:t>
            </a:r>
            <a:r>
              <a:rPr lang="en" sz="1800">
                <a:solidFill>
                  <a:schemeClr val="accent3"/>
                </a:solidFill>
              </a:rPr>
              <a:t> via DTC, innovation, digital</a:t>
            </a:r>
            <a:endParaRPr sz="18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➔"/>
            </a:pPr>
            <a:r>
              <a:rPr b="1" lang="en" sz="1800">
                <a:solidFill>
                  <a:schemeClr val="accent3"/>
                </a:solidFill>
              </a:rPr>
              <a:t>Monitor inventory strategy</a:t>
            </a:r>
            <a:r>
              <a:rPr lang="en" sz="1800">
                <a:solidFill>
                  <a:schemeClr val="accent3"/>
                </a:solidFill>
              </a:rPr>
              <a:t> as GMROI and turnover rise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336" name="Google Shape;33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53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FY2022-FY2024</a:t>
            </a:r>
            <a:endParaRPr/>
          </a:p>
        </p:txBody>
      </p:sp>
      <p:sp>
        <p:nvSpPr>
          <p:cNvPr id="338" name="Google Shape;338;p5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NIKE INC.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FY2022-FY2024</a:t>
            </a:r>
            <a:endParaRPr/>
          </a:p>
        </p:txBody>
      </p:sp>
      <p:sp>
        <p:nvSpPr>
          <p:cNvPr id="344" name="Google Shape;344;p54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NIKE INC.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279325" y="1808825"/>
            <a:ext cx="86673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DM Sans"/>
              <a:buChar char="➩"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Nike showed strong financial discipline &amp; solid shareholder returns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DM Sans"/>
              <a:buChar char="➩"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Next phase: re-accelerate revenue while protecting margins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DM Sans"/>
              <a:buChar char="➩"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The brand is well-positioned — success depends on execution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6" name="Google Shape;346;p54"/>
          <p:cNvSpPr txBox="1"/>
          <p:nvPr>
            <p:ph idx="4294967295" type="title"/>
          </p:nvPr>
        </p:nvSpPr>
        <p:spPr>
          <a:xfrm>
            <a:off x="457200" y="56032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200">
                <a:solidFill>
                  <a:schemeClr val="dk2"/>
                </a:solidFill>
              </a:rPr>
              <a:t>Final Takeaway</a:t>
            </a:r>
            <a:r>
              <a:rPr lang="en" sz="4200">
                <a:solidFill>
                  <a:schemeClr val="dk2"/>
                </a:solidFill>
              </a:rPr>
              <a:t>s</a:t>
            </a:r>
            <a:endParaRPr sz="32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385475" y="1857950"/>
            <a:ext cx="8494500" cy="27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DM Sans"/>
              <a:buChar char="➔"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trong margins and ROE (40%) despite minimal revenue growth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DM Sans"/>
              <a:buChar char="➔"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EPS rose 15% YoY, driven by internal cost discipline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DM Sans"/>
              <a:buChar char="➔"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SG&amp;A outpaced revenue (+5.9% vs +0.3%), pressuring margins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DM Sans"/>
              <a:buChar char="➔"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Liquidity and debt metrics remained strong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Font typeface="DM Sans"/>
              <a:buChar char="➔"/>
            </a:pPr>
            <a:r>
              <a:rPr lang="en" sz="2000">
                <a:latin typeface="DM Sans"/>
                <a:ea typeface="DM Sans"/>
                <a:cs typeface="DM Sans"/>
                <a:sym typeface="DM Sans"/>
              </a:rPr>
              <a:t>Key priority: control SG&amp;A and re-accelerate top-line growth</a:t>
            </a: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0" name="Google Shape;270;p45"/>
          <p:cNvSpPr txBox="1"/>
          <p:nvPr>
            <p:ph idx="3" type="body"/>
          </p:nvPr>
        </p:nvSpPr>
        <p:spPr>
          <a:xfrm>
            <a:off x="318725" y="393600"/>
            <a:ext cx="8628000" cy="105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Executive Summary: 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3000">
                <a:latin typeface="Merriweather"/>
                <a:ea typeface="Merriweather"/>
                <a:cs typeface="Merriweather"/>
                <a:sym typeface="Merriweather"/>
              </a:rPr>
              <a:t>Nike Financial Analysis (2022-2024)</a:t>
            </a:r>
            <a:endParaRPr b="1" sz="4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idx="4294967295" type="title"/>
          </p:nvPr>
        </p:nvSpPr>
        <p:spPr>
          <a:xfrm>
            <a:off x="457200" y="1964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800">
                <a:solidFill>
                  <a:schemeClr val="dk2"/>
                </a:solidFill>
              </a:rPr>
              <a:t>Nike KPI Scorecard – FY2024</a:t>
            </a:r>
            <a:endParaRPr sz="3800">
              <a:solidFill>
                <a:schemeClr val="dk2"/>
              </a:solidFill>
            </a:endParaRPr>
          </a:p>
        </p:txBody>
      </p:sp>
      <p:pic>
        <p:nvPicPr>
          <p:cNvPr descr="nike-financials-kpi-scorecard-2024.png" id="276" name="Google Shape;27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6625" y="1526975"/>
            <a:ext cx="6150001" cy="26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>
            <p:ph idx="4294967295" type="title"/>
          </p:nvPr>
        </p:nvSpPr>
        <p:spPr>
          <a:xfrm>
            <a:off x="197375" y="1266900"/>
            <a:ext cx="27939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✅  </a:t>
            </a: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Margins remain solid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     and operations are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     efficient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✅  Liquidity is strong and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     debt is manageable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✅  Profit growth reflects 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     strong internal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     discipline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✅  Going forward, the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     focus must shift to</a:t>
            </a:r>
            <a:endParaRPr b="0" sz="1588">
              <a:solidFill>
                <a:schemeClr val="hlink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88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      revenue acceleration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196950" y="550550"/>
            <a:ext cx="39309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Profitability Trends</a:t>
            </a:r>
            <a:endParaRPr sz="3000"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91950" y="1508150"/>
            <a:ext cx="3930900" cy="3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DM Sans"/>
              <a:buChar char="•"/>
            </a:pPr>
            <a:r>
              <a:rPr lang="en" sz="1800">
                <a:solidFill>
                  <a:schemeClr val="hlink"/>
                </a:solidFill>
              </a:rPr>
              <a:t>Margins held steady due to cost control</a:t>
            </a:r>
            <a:endParaRPr sz="1800">
              <a:solidFill>
                <a:schemeClr val="hlink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DM Sans"/>
              <a:buChar char="•"/>
            </a:pPr>
            <a:r>
              <a:rPr lang="en" sz="1800">
                <a:solidFill>
                  <a:schemeClr val="hlink"/>
                </a:solidFill>
              </a:rPr>
              <a:t>EPS improved despite minimal top-line growth</a:t>
            </a:r>
            <a:endParaRPr sz="1800">
              <a:solidFill>
                <a:schemeClr val="hlink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DM Sans"/>
              <a:buChar char="•"/>
            </a:pPr>
            <a:r>
              <a:rPr lang="en" sz="1800">
                <a:solidFill>
                  <a:schemeClr val="hlink"/>
                </a:solidFill>
              </a:rPr>
              <a:t>SG&amp;A grew 5.9% while revenue only grew 0.3%</a:t>
            </a:r>
            <a:endParaRPr sz="1800">
              <a:solidFill>
                <a:schemeClr val="hlink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DM Sans"/>
              <a:buChar char="•"/>
            </a:pPr>
            <a:r>
              <a:rPr lang="en" sz="1800">
                <a:solidFill>
                  <a:schemeClr val="hlink"/>
                </a:solidFill>
              </a:rPr>
              <a:t>Earnings growth was cost-driven, not revenue-driven</a:t>
            </a:r>
            <a:endParaRPr b="1" sz="1400">
              <a:solidFill>
                <a:schemeClr val="hlink"/>
              </a:solidFill>
            </a:endParaRPr>
          </a:p>
        </p:txBody>
      </p:sp>
      <p:sp>
        <p:nvSpPr>
          <p:cNvPr id="284" name="Google Shape;284;p47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FY2022-FY2024</a:t>
            </a:r>
            <a:endParaRPr/>
          </a:p>
        </p:txBody>
      </p:sp>
      <p:sp>
        <p:nvSpPr>
          <p:cNvPr id="285" name="Google Shape;285;p4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NIKE INC.</a:t>
            </a:r>
            <a:endParaRPr/>
          </a:p>
        </p:txBody>
      </p:sp>
      <p:pic>
        <p:nvPicPr>
          <p:cNvPr descr="nike-rev-v-net-income-clustered-bar.png" id="286" name="Google Shape;2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750" y="1188825"/>
            <a:ext cx="4557102" cy="2765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7"/>
          <p:cNvSpPr txBox="1"/>
          <p:nvPr/>
        </p:nvSpPr>
        <p:spPr>
          <a:xfrm>
            <a:off x="4572000" y="4331450"/>
            <a:ext cx="43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📌</a:t>
            </a:r>
            <a:r>
              <a:rPr lang="en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Profit growth was powered by internal discipline</a:t>
            </a:r>
            <a:endParaRPr>
              <a:solidFill>
                <a:schemeClr val="accent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DM Sans"/>
                <a:ea typeface="DM Sans"/>
                <a:cs typeface="DM Sans"/>
                <a:sym typeface="DM Sans"/>
              </a:rPr>
              <a:t>    — not revenue expansion.</a:t>
            </a:r>
            <a:endParaRPr>
              <a:solidFill>
                <a:schemeClr val="accent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196950" y="644850"/>
            <a:ext cx="3714300" cy="10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Rising SG&amp;A Impact on Margins</a:t>
            </a:r>
            <a:endParaRPr sz="2800"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62825" y="1752225"/>
            <a:ext cx="4121100" cy="28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Operating margin declined slightly in 2024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SG&amp;A costs rose as a share of revenue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The widening gap signals rising pressure on profits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Improving SG&amp;A efficiency is key to protecting margins</a:t>
            </a:r>
            <a:endParaRPr sz="1300">
              <a:solidFill>
                <a:schemeClr val="hlink"/>
              </a:solidFill>
            </a:endParaRPr>
          </a:p>
        </p:txBody>
      </p:sp>
      <p:pic>
        <p:nvPicPr>
          <p:cNvPr id="294" name="Google Shape;294;p48" title="nike-sga-percent-rev-v-operating-margin-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25" y="1651350"/>
            <a:ext cx="4586527" cy="2042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8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FY2022-FY2024</a:t>
            </a:r>
            <a:endParaRPr/>
          </a:p>
        </p:txBody>
      </p:sp>
      <p:sp>
        <p:nvSpPr>
          <p:cNvPr id="296" name="Google Shape;296;p4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NIKE INC.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92350" y="573763"/>
            <a:ext cx="40194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Liquidity &amp; Efficiency</a:t>
            </a:r>
            <a:endParaRPr sz="2800"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92350" y="1559200"/>
            <a:ext cx="41241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DM Sans"/>
              <a:buChar char="•"/>
            </a:pPr>
            <a:r>
              <a:rPr b="1" lang="en" sz="1600">
                <a:solidFill>
                  <a:schemeClr val="hlink"/>
                </a:solidFill>
              </a:rPr>
              <a:t>Current ratio: 2.40× </a:t>
            </a:r>
            <a:endParaRPr b="1" sz="1600">
              <a:solidFill>
                <a:schemeClr val="hlink"/>
              </a:solidFill>
            </a:endParaRPr>
          </a:p>
          <a:p>
            <a:pPr indent="-273050" lvl="1" marL="74295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DM Sans"/>
              <a:buChar char="–"/>
            </a:pPr>
            <a:r>
              <a:rPr lang="en" sz="1600">
                <a:solidFill>
                  <a:schemeClr val="hlink"/>
                </a:solidFill>
              </a:rPr>
              <a:t>indicates strong short-term financial health</a:t>
            </a:r>
            <a:endParaRPr sz="1600">
              <a:solidFill>
                <a:schemeClr val="hlink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</a:endParaRPr>
          </a:p>
          <a:p>
            <a:pPr indent="-330200" lvl="0" marL="3429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DM Sans"/>
              <a:buChar char="•"/>
            </a:pPr>
            <a:r>
              <a:rPr b="1" lang="en" sz="1600">
                <a:solidFill>
                  <a:schemeClr val="hlink"/>
                </a:solidFill>
              </a:rPr>
              <a:t>Inventory turnover</a:t>
            </a:r>
            <a:r>
              <a:rPr lang="en" sz="1600">
                <a:solidFill>
                  <a:schemeClr val="hlink"/>
                </a:solidFill>
              </a:rPr>
              <a:t> improved to </a:t>
            </a:r>
            <a:r>
              <a:rPr b="1" lang="en" sz="1600">
                <a:solidFill>
                  <a:schemeClr val="hlink"/>
                </a:solidFill>
              </a:rPr>
              <a:t>3.6×</a:t>
            </a:r>
            <a:endParaRPr b="1" sz="1600">
              <a:solidFill>
                <a:schemeClr val="hlink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hlink"/>
                </a:solidFill>
              </a:rPr>
              <a:t> – stronger product flow</a:t>
            </a:r>
            <a:endParaRPr sz="1600">
              <a:solidFill>
                <a:schemeClr val="hlink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hlink"/>
              </a:solidFill>
            </a:endParaRPr>
          </a:p>
          <a:p>
            <a:pPr indent="-330200" lvl="0" marL="34290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DM Sans"/>
              <a:buChar char="•"/>
            </a:pPr>
            <a:r>
              <a:rPr b="1" lang="en" sz="1600">
                <a:solidFill>
                  <a:schemeClr val="hlink"/>
                </a:solidFill>
              </a:rPr>
              <a:t>Quick ratio: 1.69×</a:t>
            </a:r>
            <a:endParaRPr b="1" sz="1600">
              <a:solidFill>
                <a:schemeClr val="hlink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hlink"/>
                </a:solidFill>
              </a:rPr>
              <a:t> – dipped slightly but remains healthy</a:t>
            </a:r>
            <a:endParaRPr sz="1100">
              <a:solidFill>
                <a:schemeClr val="hlink"/>
              </a:solidFill>
            </a:endParaRPr>
          </a:p>
        </p:txBody>
      </p:sp>
      <p:sp>
        <p:nvSpPr>
          <p:cNvPr id="303" name="Google Shape;303;p4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FY2022-FY2024</a:t>
            </a:r>
            <a:endParaRPr/>
          </a:p>
        </p:txBody>
      </p:sp>
      <p:sp>
        <p:nvSpPr>
          <p:cNvPr id="304" name="Google Shape;304;p4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NIKE INC.</a:t>
            </a:r>
            <a:endParaRPr/>
          </a:p>
        </p:txBody>
      </p:sp>
      <p:pic>
        <p:nvPicPr>
          <p:cNvPr descr="current-ratio-v-target-plot.png" id="305" name="Google Shape;3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7325" y="1657625"/>
            <a:ext cx="4493701" cy="224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FY2022-FY2025</a:t>
            </a:r>
            <a:endParaRPr/>
          </a:p>
        </p:txBody>
      </p:sp>
      <p:sp>
        <p:nvSpPr>
          <p:cNvPr id="311" name="Google Shape;311;p5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NIKE INC.</a:t>
            </a:r>
            <a:endParaRPr/>
          </a:p>
        </p:txBody>
      </p:sp>
      <p:sp>
        <p:nvSpPr>
          <p:cNvPr id="312" name="Google Shape;312;p50"/>
          <p:cNvSpPr txBox="1"/>
          <p:nvPr>
            <p:ph idx="4294967295" type="title"/>
          </p:nvPr>
        </p:nvSpPr>
        <p:spPr>
          <a:xfrm>
            <a:off x="398125" y="5701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" sz="3500">
                <a:solidFill>
                  <a:schemeClr val="dk2"/>
                </a:solidFill>
              </a:rPr>
              <a:t>Leverage &amp; Risk Management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398125" y="1838350"/>
            <a:ext cx="8229600" cy="25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400"/>
              </a:spcBef>
              <a:spcAft>
                <a:spcPts val="0"/>
              </a:spcAft>
              <a:buSzPts val="2200"/>
              <a:buFont typeface="DM Sans"/>
              <a:buChar char="➔"/>
            </a:pPr>
            <a:r>
              <a:rPr lang="en" sz="2200">
                <a:latin typeface="DM Sans"/>
                <a:ea typeface="DM Sans"/>
                <a:cs typeface="DM Sans"/>
                <a:sym typeface="DM Sans"/>
              </a:rPr>
              <a:t>Debt-to-equity: </a:t>
            </a:r>
            <a:r>
              <a:rPr b="1" lang="en" sz="2200">
                <a:latin typeface="DM Sans"/>
                <a:ea typeface="DM Sans"/>
                <a:cs typeface="DM Sans"/>
                <a:sym typeface="DM Sans"/>
              </a:rPr>
              <a:t>1.61× – moderate, stable</a:t>
            </a:r>
            <a:r>
              <a:rPr lang="en" sz="2200">
                <a:latin typeface="DM Sans"/>
                <a:ea typeface="DM Sans"/>
                <a:cs typeface="DM Sans"/>
                <a:sym typeface="DM Sans"/>
              </a:rPr>
              <a:t> leverage</a:t>
            </a:r>
            <a:endParaRPr sz="2200"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spcBef>
                <a:spcPts val="400"/>
              </a:spcBef>
              <a:spcAft>
                <a:spcPts val="0"/>
              </a:spcAft>
              <a:buSzPts val="2200"/>
              <a:buFont typeface="DM Sans"/>
              <a:buChar char="➔"/>
            </a:pPr>
            <a:r>
              <a:rPr lang="en" sz="2200">
                <a:latin typeface="DM Sans"/>
                <a:ea typeface="DM Sans"/>
                <a:cs typeface="DM Sans"/>
                <a:sym typeface="DM Sans"/>
              </a:rPr>
              <a:t>Interest coverage: </a:t>
            </a:r>
            <a:r>
              <a:rPr b="1" lang="en" sz="2200">
                <a:latin typeface="DM Sans"/>
                <a:ea typeface="DM Sans"/>
                <a:cs typeface="DM Sans"/>
                <a:sym typeface="DM Sans"/>
              </a:rPr>
              <a:t>41.6× – excellent</a:t>
            </a:r>
            <a:r>
              <a:rPr lang="en" sz="2200">
                <a:latin typeface="DM Sans"/>
                <a:ea typeface="DM Sans"/>
                <a:cs typeface="DM Sans"/>
                <a:sym typeface="DM Sans"/>
              </a:rPr>
              <a:t> ability to service debt</a:t>
            </a:r>
            <a:endParaRPr sz="2200"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spcBef>
                <a:spcPts val="400"/>
              </a:spcBef>
              <a:spcAft>
                <a:spcPts val="0"/>
              </a:spcAft>
              <a:buSzPts val="2200"/>
              <a:buFont typeface="DM Sans"/>
              <a:buChar char="➔"/>
            </a:pPr>
            <a:r>
              <a:rPr lang="en" sz="2200">
                <a:latin typeface="DM Sans"/>
                <a:ea typeface="DM Sans"/>
                <a:cs typeface="DM Sans"/>
                <a:sym typeface="DM Sans"/>
              </a:rPr>
              <a:t>Overall leverage remains well-controlled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FY2022-FY2024</a:t>
            </a:r>
            <a:endParaRPr/>
          </a:p>
        </p:txBody>
      </p:sp>
      <p:sp>
        <p:nvSpPr>
          <p:cNvPr id="319" name="Google Shape;319;p5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NIKE INC.</a:t>
            </a:r>
            <a:endParaRPr/>
          </a:p>
        </p:txBody>
      </p:sp>
      <p:sp>
        <p:nvSpPr>
          <p:cNvPr id="320" name="Google Shape;320;p51"/>
          <p:cNvSpPr txBox="1"/>
          <p:nvPr>
            <p:ph idx="4294967295" type="title"/>
          </p:nvPr>
        </p:nvSpPr>
        <p:spPr>
          <a:xfrm>
            <a:off x="275800" y="674300"/>
            <a:ext cx="81336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3500">
                <a:solidFill>
                  <a:schemeClr val="accent3"/>
                </a:solidFill>
              </a:rPr>
              <a:t>Valuation &amp; Shareholder Focus</a:t>
            </a:r>
            <a:endParaRPr sz="3500">
              <a:solidFill>
                <a:schemeClr val="accent3"/>
              </a:solidFill>
            </a:endParaRPr>
          </a:p>
        </p:txBody>
      </p:sp>
      <p:sp>
        <p:nvSpPr>
          <p:cNvPr id="321" name="Google Shape;321;p51"/>
          <p:cNvSpPr txBox="1"/>
          <p:nvPr>
            <p:ph idx="2" type="body"/>
          </p:nvPr>
        </p:nvSpPr>
        <p:spPr>
          <a:xfrm>
            <a:off x="374250" y="2005675"/>
            <a:ext cx="8395500" cy="2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EPS up from $3.23 to $3.73 in FY2024</a:t>
            </a:r>
            <a:endParaRPr sz="2000">
              <a:solidFill>
                <a:schemeClr val="accent3"/>
              </a:solidFill>
            </a:endParaRPr>
          </a:p>
          <a:p>
            <a:pPr indent="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</a:endParaRPr>
          </a:p>
          <a:p>
            <a:pPr indent="-2667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P/E ratio at 24.8 → investors pay ~$25 for $1 of earnings</a:t>
            </a:r>
            <a:endParaRPr sz="2000">
              <a:solidFill>
                <a:schemeClr val="accent3"/>
              </a:solidFill>
            </a:endParaRPr>
          </a:p>
          <a:p>
            <a:pPr indent="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</a:endParaRPr>
          </a:p>
          <a:p>
            <a:pPr indent="-26670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Dividend Yield rose to 1.9% in 2024</a:t>
            </a:r>
            <a:endParaRPr sz="2000">
              <a:solidFill>
                <a:schemeClr val="accent3"/>
              </a:solidFill>
            </a:endParaRPr>
          </a:p>
          <a:p>
            <a:pPr indent="0" lvl="0" marL="342900" rtl="0" algn="l">
              <a:lnSpc>
                <a:spcPct val="7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3"/>
              </a:solidFill>
            </a:endParaRPr>
          </a:p>
          <a:p>
            <a:pPr indent="-266700" lvl="0" marL="342900" rtl="0" algn="l">
              <a:lnSpc>
                <a:spcPct val="70000"/>
              </a:lnSpc>
              <a:spcBef>
                <a:spcPts val="640"/>
              </a:spcBef>
              <a:spcAft>
                <a:spcPts val="1200"/>
              </a:spcAft>
              <a:buClr>
                <a:schemeClr val="accent3"/>
              </a:buClr>
              <a:buSzPts val="2000"/>
              <a:buChar char="●"/>
            </a:pPr>
            <a:r>
              <a:rPr lang="en" sz="2000">
                <a:solidFill>
                  <a:schemeClr val="accent3"/>
                </a:solidFill>
              </a:rPr>
              <a:t>ROE strong (40%) via DuPont: Margin × Turnover × Leverage</a:t>
            </a:r>
            <a:endParaRPr sz="2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FY2022-FY2024</a:t>
            </a:r>
            <a:endParaRPr/>
          </a:p>
        </p:txBody>
      </p:sp>
      <p:sp>
        <p:nvSpPr>
          <p:cNvPr id="327" name="Google Shape;327;p5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NIKE INC.</a:t>
            </a:r>
            <a:endParaRPr/>
          </a:p>
        </p:txBody>
      </p:sp>
      <p:pic>
        <p:nvPicPr>
          <p:cNvPr id="328" name="Google Shape;328;p52" title="nike-roe-roa-2022-2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638" y="1171579"/>
            <a:ext cx="6770724" cy="3775472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52"/>
          <p:cNvSpPr txBox="1"/>
          <p:nvPr>
            <p:ph idx="4294967295" type="title"/>
          </p:nvPr>
        </p:nvSpPr>
        <p:spPr>
          <a:xfrm>
            <a:off x="1490700" y="284726"/>
            <a:ext cx="584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500">
                <a:solidFill>
                  <a:schemeClr val="dk2"/>
                </a:solidFill>
              </a:rPr>
              <a:t>ROA vs ROE Trends</a:t>
            </a:r>
            <a:endParaRPr b="0" i="1" sz="3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