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c90503a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c90503a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c90503a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c90503a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c90503a3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c90503a3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c90503a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c90503a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caf0e0ed2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caf0e0ed2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c90503a3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c90503a3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c90503a3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c90503a3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c90503a3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c90503a3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caf0e0ed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caf0e0ed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90503a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90503a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90503a3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c90503a3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c90503a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c90503a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RFM analysis is a technique used to segment customers based on their purchasing behaviour, in order to gain a better understanding of customer behaviour and value. The goal of this analysis is produce valuable insights that can be used to improve retention, sales and overall business performance.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c90503a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c90503a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caf0e0e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caf0e0e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af0e0ed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caf0e0ed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c90503a3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c90503a3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90503a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c90503a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520425"/>
            <a:ext cx="59532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80"/>
              <a:t>Unlocking Growth Opportunities:</a:t>
            </a:r>
            <a:endParaRPr sz="2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80"/>
              <a:t>Analysis of Sales Data 2011-2014</a:t>
            </a:r>
            <a:endParaRPr sz="228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525375"/>
            <a:ext cx="26541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2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2826725"/>
            <a:ext cx="1754700" cy="4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79"/>
              <a:t>January 2015</a:t>
            </a:r>
            <a:endParaRPr sz="18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Hidden gems and silent losers: Unveiling </a:t>
            </a:r>
            <a:r>
              <a:rPr lang="en-GB" sz="1800">
                <a:solidFill>
                  <a:srgbClr val="252423"/>
                </a:solidFill>
                <a:highlight>
                  <a:srgbClr val="00FF00"/>
                </a:highlight>
              </a:rPr>
              <a:t>Product</a:t>
            </a:r>
            <a:r>
              <a:rPr lang="en-GB" sz="1800"/>
              <a:t> performance</a:t>
            </a:r>
            <a:endParaRPr sz="1800"/>
          </a:p>
        </p:txBody>
      </p:sp>
      <p:sp>
        <p:nvSpPr>
          <p:cNvPr id="167" name="Google Shape;167;p22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195175" y="1245775"/>
            <a:ext cx="8703700" cy="1942100"/>
            <a:chOff x="195175" y="1245775"/>
            <a:chExt cx="8703700" cy="1942100"/>
          </a:xfrm>
        </p:grpSpPr>
        <p:pic>
          <p:nvPicPr>
            <p:cNvPr id="169" name="Google Shape;169;p22"/>
            <p:cNvPicPr preferRelativeResize="0"/>
            <p:nvPr/>
          </p:nvPicPr>
          <p:blipFill rotWithShape="1">
            <a:blip r:embed="rId3">
              <a:alphaModFix/>
            </a:blip>
            <a:srcRect b="0" l="0" r="0" t="9763"/>
            <a:stretch/>
          </p:blipFill>
          <p:spPr>
            <a:xfrm>
              <a:off x="233275" y="1554800"/>
              <a:ext cx="5610225" cy="163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2"/>
            <p:cNvSpPr txBox="1"/>
            <p:nvPr/>
          </p:nvSpPr>
          <p:spPr>
            <a:xfrm>
              <a:off x="6054575" y="1978788"/>
              <a:ext cx="28443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Phones, Copiers and Bookcases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are the top performers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22"/>
            <p:cNvSpPr txBox="1"/>
            <p:nvPr/>
          </p:nvSpPr>
          <p:spPr>
            <a:xfrm>
              <a:off x="195175" y="1245775"/>
              <a:ext cx="4244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Top 7 products by total profit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22"/>
          <p:cNvGrpSpPr/>
          <p:nvPr/>
        </p:nvGrpSpPr>
        <p:grpSpPr>
          <a:xfrm>
            <a:off x="195175" y="3202925"/>
            <a:ext cx="8875000" cy="2016775"/>
            <a:chOff x="195175" y="3202925"/>
            <a:chExt cx="8875000" cy="2016775"/>
          </a:xfrm>
        </p:grpSpPr>
        <p:pic>
          <p:nvPicPr>
            <p:cNvPr id="173" name="Google Shape;173;p22"/>
            <p:cNvPicPr preferRelativeResize="0"/>
            <p:nvPr/>
          </p:nvPicPr>
          <p:blipFill rotWithShape="1">
            <a:blip r:embed="rId4">
              <a:alphaModFix/>
            </a:blip>
            <a:srcRect b="0" l="0" r="0" t="13404"/>
            <a:stretch/>
          </p:blipFill>
          <p:spPr>
            <a:xfrm>
              <a:off x="195175" y="3586625"/>
              <a:ext cx="5686425" cy="163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2"/>
            <p:cNvSpPr txBox="1"/>
            <p:nvPr/>
          </p:nvSpPr>
          <p:spPr>
            <a:xfrm>
              <a:off x="6054575" y="3436275"/>
              <a:ext cx="3015600" cy="158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Office supply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products are among the lowest in terms of total profit, but some have an impressive net profit margin.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Tables are the worst performing, resulting in a </a:t>
              </a: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loss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233275" y="3202925"/>
              <a:ext cx="432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Bottom </a:t>
              </a: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7 products by total profit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494025" y="1386450"/>
            <a:ext cx="821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Easy win		  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endParaRPr b="1"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Has potential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		  Office Supplies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               Axe</a:t>
            </a:r>
            <a:r>
              <a:rPr lang="en-GB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		  Tables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winning formula: Our strategy for </a:t>
            </a:r>
            <a:r>
              <a:rPr lang="en-GB" sz="1800">
                <a:solidFill>
                  <a:srgbClr val="252423"/>
                </a:solidFill>
                <a:highlight>
                  <a:srgbClr val="00FF00"/>
                </a:highlight>
              </a:rPr>
              <a:t>Product</a:t>
            </a:r>
            <a:r>
              <a:rPr lang="en-GB" sz="1800"/>
              <a:t> success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2" name="Google Shape;182;p23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75" y="3295875"/>
            <a:ext cx="639504" cy="6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875025" y="3354825"/>
            <a:ext cx="2167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Prioritize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expand our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Technology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category, particularly our Phones and Copiers, as these are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driving the most profit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4801025" y="3295875"/>
            <a:ext cx="1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6503700" y="3295875"/>
            <a:ext cx="210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Office supplies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with a low total profit and high net profit margin should be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reviewed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as an improved marketing strategy could boost sales.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956175" y="3295875"/>
            <a:ext cx="1653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Products with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negative profit margins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such as Tables, should be considered for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discontinuation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4161975" y="1549475"/>
            <a:ext cx="5187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4161975" y="2167425"/>
            <a:ext cx="5187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4161975" y="2730163"/>
            <a:ext cx="5187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675" y="3295875"/>
            <a:ext cx="639504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525" y="3295875"/>
            <a:ext cx="639504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Our </a:t>
            </a:r>
            <a:r>
              <a:rPr lang="en-GB" sz="1800">
                <a:solidFill>
                  <a:srgbClr val="252423"/>
                </a:solidFill>
                <a:highlight>
                  <a:srgbClr val="FFFF00"/>
                </a:highlight>
              </a:rPr>
              <a:t>Reach</a:t>
            </a:r>
            <a:r>
              <a:rPr lang="en-GB" sz="1800"/>
              <a:t>:</a:t>
            </a:r>
            <a:r>
              <a:rPr lang="en-GB" sz="1800"/>
              <a:t> The shipping challenge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8" name="Google Shape;198;p24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05200" y="1338275"/>
            <a:ext cx="82980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Between 2011 and 2014, our orders were shipped to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147 different countries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cross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6 continents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0" name="Google Shape;200;p24"/>
          <p:cNvGrpSpPr/>
          <p:nvPr/>
        </p:nvGrpSpPr>
        <p:grpSpPr>
          <a:xfrm>
            <a:off x="457200" y="2396375"/>
            <a:ext cx="7530350" cy="2594725"/>
            <a:chOff x="457200" y="2396375"/>
            <a:chExt cx="7530350" cy="2594725"/>
          </a:xfrm>
        </p:grpSpPr>
        <p:sp>
          <p:nvSpPr>
            <p:cNvPr id="201" name="Google Shape;201;p24"/>
            <p:cNvSpPr txBox="1"/>
            <p:nvPr/>
          </p:nvSpPr>
          <p:spPr>
            <a:xfrm>
              <a:off x="4971950" y="2689625"/>
              <a:ext cx="3015600" cy="21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Shipping costs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came to a total of</a:t>
              </a: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£1.50 million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across all orders.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10.53%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was the average shipping cost as a proportion of the sale value.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Net profit over 4 years came to </a:t>
              </a: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£1.60 million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2" name="Google Shape;202;p24"/>
            <p:cNvGrpSpPr/>
            <p:nvPr/>
          </p:nvGrpSpPr>
          <p:grpSpPr>
            <a:xfrm>
              <a:off x="457200" y="2396375"/>
              <a:ext cx="4010125" cy="2594725"/>
              <a:chOff x="457200" y="2396375"/>
              <a:chExt cx="4010125" cy="2594725"/>
            </a:xfrm>
          </p:grpSpPr>
          <p:sp>
            <p:nvSpPr>
              <p:cNvPr id="203" name="Google Shape;203;p24"/>
              <p:cNvSpPr txBox="1"/>
              <p:nvPr/>
            </p:nvSpPr>
            <p:spPr>
              <a:xfrm>
                <a:off x="647425" y="2396375"/>
                <a:ext cx="3819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accent1"/>
                    </a:solidFill>
                    <a:latin typeface="Roboto"/>
                    <a:ea typeface="Roboto"/>
                    <a:cs typeface="Roboto"/>
                    <a:sym typeface="Roboto"/>
                  </a:rPr>
                  <a:t>Breakdown of revenue and costs</a:t>
                </a:r>
                <a:endParaRPr b="1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204" name="Google Shape;204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57200" y="2765825"/>
                <a:ext cx="3178975" cy="22252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Unlocking profitability: The key to strategic distribution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25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1" name="Google Shape;211;p25"/>
          <p:cNvGrpSpPr/>
          <p:nvPr/>
        </p:nvGrpSpPr>
        <p:grpSpPr>
          <a:xfrm>
            <a:off x="216550" y="1670325"/>
            <a:ext cx="8498100" cy="2785675"/>
            <a:chOff x="216550" y="1670325"/>
            <a:chExt cx="8498100" cy="2785675"/>
          </a:xfrm>
        </p:grpSpPr>
        <p:sp>
          <p:nvSpPr>
            <p:cNvPr id="212" name="Google Shape;212;p25"/>
            <p:cNvSpPr txBox="1"/>
            <p:nvPr/>
          </p:nvSpPr>
          <p:spPr>
            <a:xfrm>
              <a:off x="216550" y="1670325"/>
              <a:ext cx="443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Top 10 countries ranked by total shipping cost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6118750" y="1870000"/>
              <a:ext cx="2595900" cy="258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High shipping costs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 certain countries lead to reduced profitability.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New Zealand stands out, with the highest shipping cost as % of sales, at 20.75%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9144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results in a low profitability for New Zealand, at just 5.95%.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14" name="Google Shape;214;p25"/>
            <p:cNvPicPr preferRelativeResize="0"/>
            <p:nvPr/>
          </p:nvPicPr>
          <p:blipFill rotWithShape="1">
            <a:blip r:embed="rId3">
              <a:alphaModFix/>
            </a:blip>
            <a:srcRect b="0" l="0" r="0" t="9763"/>
            <a:stretch/>
          </p:blipFill>
          <p:spPr>
            <a:xfrm>
              <a:off x="311725" y="2188425"/>
              <a:ext cx="5411349" cy="1906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Unlocking profitability: The key to strategic distribution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0" name="Google Shape;220;p26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21" name="Google Shape;221;p26"/>
          <p:cNvGrpSpPr/>
          <p:nvPr/>
        </p:nvGrpSpPr>
        <p:grpSpPr>
          <a:xfrm>
            <a:off x="216550" y="1670325"/>
            <a:ext cx="8498100" cy="2690275"/>
            <a:chOff x="216550" y="1670325"/>
            <a:chExt cx="8498100" cy="2690275"/>
          </a:xfrm>
        </p:grpSpPr>
        <p:sp>
          <p:nvSpPr>
            <p:cNvPr id="222" name="Google Shape;222;p26"/>
            <p:cNvSpPr txBox="1"/>
            <p:nvPr/>
          </p:nvSpPr>
          <p:spPr>
            <a:xfrm>
              <a:off x="216550" y="1670325"/>
              <a:ext cx="54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Potential profit margins if shipping costs were to decrease by 50%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6118750" y="2174800"/>
              <a:ext cx="2595900" cy="21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Creating new distribution hubs could bring down shipping costs.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New Zealand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would see the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greatest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benefit in terms of profit margin, with a potential to go up by </a:t>
              </a: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10.38 percentage points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4" name="Google Shape;22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7925" y="2100812"/>
              <a:ext cx="4437300" cy="21934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Hubs of opportunity: Our blueprint for expansion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27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925" y="2419350"/>
            <a:ext cx="744542" cy="7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1444200" y="2519400"/>
            <a:ext cx="2481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Establishing a new distribution hub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in New Zealand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would offer the highest returns, and could also boost profits from the Australian market.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5000475" y="2419350"/>
            <a:ext cx="3301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 and Asia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Hubs could also be considered, as these are high value markets. Additional distribution hubs could boost profit margins by over 5 percentage points, leading to a significant boost in profits.</a:t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50" y="2419350"/>
            <a:ext cx="744542" cy="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road ahead: The vision for RetailXpress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0" name="Google Shape;240;p28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41" name="Google Shape;241;p28"/>
          <p:cNvGrpSpPr/>
          <p:nvPr/>
        </p:nvGrpSpPr>
        <p:grpSpPr>
          <a:xfrm>
            <a:off x="387925" y="1927813"/>
            <a:ext cx="4009200" cy="2682738"/>
            <a:chOff x="387925" y="1927813"/>
            <a:chExt cx="4009200" cy="2682738"/>
          </a:xfrm>
        </p:grpSpPr>
        <p:sp>
          <p:nvSpPr>
            <p:cNvPr id="242" name="Google Shape;242;p28"/>
            <p:cNvSpPr txBox="1"/>
            <p:nvPr/>
          </p:nvSpPr>
          <p:spPr>
            <a:xfrm>
              <a:off x="387925" y="2224650"/>
              <a:ext cx="4009200" cy="23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AutoNum type="arabicPeriod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Invest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 a targeted strategy for the high-value, high-risk customers to reduce churn and improve engagement.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AutoNum type="arabicPeriod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Capitalize on our strength in Technology, and  discontinue Furniture products that are leading to losses.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AutoNum type="arabicPeriod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Establish a new distribution hub in New Zealand to improve cost efficiency and boost profit margins in the region.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1237375" y="1927813"/>
              <a:ext cx="2310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Short Term</a:t>
              </a:r>
              <a:endParaRPr b="1"/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4839050" y="1927813"/>
            <a:ext cx="4009200" cy="3082938"/>
            <a:chOff x="4839050" y="1927813"/>
            <a:chExt cx="4009200" cy="3082938"/>
          </a:xfrm>
        </p:grpSpPr>
        <p:sp>
          <p:nvSpPr>
            <p:cNvPr id="245" name="Google Shape;245;p28"/>
            <p:cNvSpPr txBox="1"/>
            <p:nvPr/>
          </p:nvSpPr>
          <p:spPr>
            <a:xfrm>
              <a:off x="5688500" y="1927813"/>
              <a:ext cx="23103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Medium to Long Term</a:t>
              </a:r>
              <a:endParaRPr b="1"/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4839050" y="2224650"/>
              <a:ext cx="4009200" cy="278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AutoNum type="arabicPeriod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Invest in other high-risk, but lower-value segments, such as ‘Hibernating’ by offering relevant products and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special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discounts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to create brand value again.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AutoNum type="arabicPeriod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Optimize our Office Supply portfolio, and review the marketing strategy for products with high profit margins, but low overall profits.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AutoNum type="arabicPeriod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Create new distribution hubs in the US and China/Asia, to improve cost efficiency and boost profits in some of our largest markets.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7" name="Google Shape;247;p28"/>
          <p:cNvSpPr txBox="1"/>
          <p:nvPr/>
        </p:nvSpPr>
        <p:spPr>
          <a:xfrm>
            <a:off x="79300" y="1447875"/>
            <a:ext cx="866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Implementing a purpose driven strategy will ensure that we deliver sustainable growth across the business.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425" y="1832775"/>
            <a:ext cx="744542" cy="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Thank you for listening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4" name="Google Shape;254;p29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3813925" y="2663675"/>
            <a:ext cx="15162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Questions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Looking into the future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1" name="Google Shape;261;p30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94025" y="1752675"/>
            <a:ext cx="7902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These are some of the steps that we can take next to further refine our growth strategy: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Repeat this analysis and review customer, product and shipping performance every year to measure progress and establish whether we are on track to achieve our goals.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Conduct a deep dive analysis on products. How does product performance vary by region/country? Are there specific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brands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of products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driving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the success/failure in each product sub-category?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Deep dive analysis on shipping for our largest markets. How would profit margins in different US states be affected by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establishing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new distribution hubs? Identify specific states/cities with the highest potential for improvement.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/>
              <a:t>Introduction and the questions that led us here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94025" y="1533425"/>
            <a:ext cx="8212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434343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*CUSTOMERS,</a:t>
            </a: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-GB" sz="2000">
                <a:solidFill>
                  <a:srgbClr val="434343"/>
                </a:solidFill>
                <a:highlight>
                  <a:srgbClr val="00FF00"/>
                </a:highlight>
                <a:latin typeface="Roboto"/>
                <a:ea typeface="Roboto"/>
                <a:cs typeface="Roboto"/>
                <a:sym typeface="Roboto"/>
              </a:rPr>
              <a:t>*PRODUCTS,</a:t>
            </a:r>
            <a:r>
              <a:rPr b="1" lang="en-GB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en-GB" sz="2000">
                <a:solidFill>
                  <a:srgbClr val="434343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*REACH</a:t>
            </a:r>
            <a:endParaRPr sz="2000">
              <a:solidFill>
                <a:srgbClr val="434343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Questions:</a:t>
            </a:r>
            <a:endParaRPr b="1"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Who are our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customers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what are their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spending habits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behaviours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Should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we target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high-risk, high-value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customers to improve satisfaction and reduce churn?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Which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 categories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should we continue to sell and which should we discontinue?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Which countries should we target for establishing new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distribution hubs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? What are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effects on </a:t>
            </a:r>
            <a:r>
              <a:rPr b="1"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profit margins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450" y="4417350"/>
            <a:ext cx="744542" cy="7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/>
              <a:t>Our journey through the data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0" name="Google Shape;80;p15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94025" y="1533425"/>
            <a:ext cx="8212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following presentation looks at customer and sales data for orders placed between 01/01/2011 and 31/12/2014.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As this data is more than 10 years old, the report has been produced as if the data was analysed on the 01/01/2015. This was done to avoid data and insights appearing out-of-date.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following steps were taken to analyse the data and extract meaningful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insights:</a:t>
            </a:r>
            <a:b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dataset was cleaned and manipulated using Google OpenRefine. Any errors such as spelling errors, duplicates and outliers were amended.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data was then imported into PowerBI and additional columns and measures were added where necessary, to allow for the appropriate analysis and insight generation.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Charts and visualisations were created within PowerBI and a standalone report was also created.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 overview of RFM analysis</a:t>
            </a:r>
            <a:endParaRPr sz="1800"/>
          </a:p>
        </p:txBody>
      </p:sp>
      <p:sp>
        <p:nvSpPr>
          <p:cNvPr id="87" name="Google Shape;87;p16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810875" y="1824807"/>
            <a:ext cx="8191075" cy="2375097"/>
            <a:chOff x="429875" y="1367650"/>
            <a:chExt cx="8191075" cy="24702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429875" y="1367650"/>
              <a:ext cx="705900" cy="24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5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 sz="5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5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5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50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5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435050" y="1624300"/>
              <a:ext cx="7185900" cy="21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Recency - How 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recently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was the last purchased made?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Frequency - How many orders were placed in a given time period?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Monetary - How much money was spent in a given time period?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/>
              <a:t>Discovering our </a:t>
            </a:r>
            <a:r>
              <a:rPr lang="en-GB" sz="1820">
                <a:solidFill>
                  <a:srgbClr val="252423"/>
                </a:solidFill>
                <a:highlight>
                  <a:srgbClr val="00FFFF"/>
                </a:highlight>
              </a:rPr>
              <a:t>Customers</a:t>
            </a:r>
            <a:r>
              <a:rPr lang="en-GB" sz="1820"/>
              <a:t>: Who are they?</a:t>
            </a:r>
            <a:endParaRPr sz="1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grpSp>
        <p:nvGrpSpPr>
          <p:cNvPr id="96" name="Google Shape;96;p17"/>
          <p:cNvGrpSpPr/>
          <p:nvPr/>
        </p:nvGrpSpPr>
        <p:grpSpPr>
          <a:xfrm>
            <a:off x="205200" y="1566863"/>
            <a:ext cx="1747800" cy="3286800"/>
            <a:chOff x="205200" y="1566863"/>
            <a:chExt cx="1747800" cy="328680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205200" y="1566863"/>
              <a:ext cx="1747800" cy="32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795 unique customers</a:t>
              </a:r>
              <a:endParaRPr b="1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were acquired between 2011 and 2014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from 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147 different countries</a:t>
              </a:r>
              <a:endParaRPr b="1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8" name="Google Shape;9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125" y="3058575"/>
              <a:ext cx="923925" cy="638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7"/>
          <p:cNvGrpSpPr/>
          <p:nvPr/>
        </p:nvGrpSpPr>
        <p:grpSpPr>
          <a:xfrm>
            <a:off x="2428200" y="1566875"/>
            <a:ext cx="6114025" cy="3303525"/>
            <a:chOff x="2428200" y="1566875"/>
            <a:chExt cx="6114025" cy="3303525"/>
          </a:xfrm>
        </p:grpSpPr>
        <p:sp>
          <p:nvSpPr>
            <p:cNvPr id="100" name="Google Shape;100;p17"/>
            <p:cNvSpPr txBox="1"/>
            <p:nvPr/>
          </p:nvSpPr>
          <p:spPr>
            <a:xfrm>
              <a:off x="2428200" y="1566875"/>
              <a:ext cx="22962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average customer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2428200" y="1958075"/>
              <a:ext cx="2143800" cy="10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Last purchased from us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26</a:t>
              </a:r>
              <a:r>
                <a:rPr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days ago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4935788" y="1958075"/>
              <a:ext cx="1369500" cy="10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Placed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rders in total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7172725" y="1958075"/>
              <a:ext cx="1369500" cy="101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Spent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£17.9k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in total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3276825" y="3956000"/>
              <a:ext cx="45651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And had an average customer </a:t>
              </a: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satisfaction</a:t>
              </a: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score of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1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4.07</a:t>
              </a: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out of 10</a:t>
              </a:r>
              <a:endPara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" name="Google Shape;10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16500" y="3005100"/>
              <a:ext cx="923925" cy="745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21000" y="2977475"/>
              <a:ext cx="799093" cy="74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329025" y="2808078"/>
              <a:ext cx="923925" cy="9144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17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large proportion of our </a:t>
            </a:r>
            <a:r>
              <a:rPr lang="en-GB" sz="1800">
                <a:solidFill>
                  <a:srgbClr val="252423"/>
                </a:solidFill>
                <a:highlight>
                  <a:srgbClr val="00FFFF"/>
                </a:highlight>
              </a:rPr>
              <a:t>Customers</a:t>
            </a:r>
            <a:r>
              <a:rPr lang="en-GB" sz="1800"/>
              <a:t> are showing signs of potential churn</a:t>
            </a:r>
            <a:endParaRPr sz="1800"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246450" y="1441875"/>
            <a:ext cx="4718524" cy="3406501"/>
            <a:chOff x="246450" y="1441875"/>
            <a:chExt cx="4718524" cy="3406501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25" y="1842075"/>
              <a:ext cx="4653249" cy="3006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246450" y="1441875"/>
              <a:ext cx="312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Proportion</a:t>
              </a: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 of customers by segment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" name="Google Shape;117;p18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391600" y="1722925"/>
            <a:ext cx="331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‘At risk’ customers are those who have completed big, frequent purchases long ago.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They make up largest customer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segment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at 15%.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These customers are at risk of churn and so we need to bring them back.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Highest-potential 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segment</a:t>
            </a: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to target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 churn rate over the 4 year period was 5%. 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 large proportion of our </a:t>
            </a:r>
            <a:r>
              <a:rPr lang="en-GB" sz="1800">
                <a:solidFill>
                  <a:srgbClr val="252423"/>
                </a:solidFill>
                <a:highlight>
                  <a:srgbClr val="00FFFF"/>
                </a:highlight>
              </a:rPr>
              <a:t>Customers</a:t>
            </a:r>
            <a:r>
              <a:rPr lang="en-GB" sz="1800"/>
              <a:t> are showing signs of potential churn</a:t>
            </a:r>
            <a:endParaRPr sz="1800"/>
          </a:p>
        </p:txBody>
      </p:sp>
      <p:sp>
        <p:nvSpPr>
          <p:cNvPr id="124" name="Google Shape;124;p19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25" name="Google Shape;125;p19"/>
          <p:cNvGrpSpPr/>
          <p:nvPr/>
        </p:nvGrpSpPr>
        <p:grpSpPr>
          <a:xfrm>
            <a:off x="246450" y="1441875"/>
            <a:ext cx="4610475" cy="3661600"/>
            <a:chOff x="246450" y="1441875"/>
            <a:chExt cx="4610475" cy="366160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246450" y="1441875"/>
              <a:ext cx="374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Average spend per customer by segment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" name="Google Shape;127;p19"/>
            <p:cNvGrpSpPr/>
            <p:nvPr/>
          </p:nvGrpSpPr>
          <p:grpSpPr>
            <a:xfrm>
              <a:off x="311725" y="1842075"/>
              <a:ext cx="4545200" cy="3261400"/>
              <a:chOff x="311725" y="1842075"/>
              <a:chExt cx="4545200" cy="3261400"/>
            </a:xfrm>
          </p:grpSpPr>
          <p:pic>
            <p:nvPicPr>
              <p:cNvPr id="128" name="Google Shape;128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1725" y="1842075"/>
                <a:ext cx="4545200" cy="14236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" name="Google Shape;129;p19"/>
              <p:cNvSpPr txBox="1"/>
              <p:nvPr/>
            </p:nvSpPr>
            <p:spPr>
              <a:xfrm>
                <a:off x="789700" y="3317875"/>
                <a:ext cx="3000000" cy="178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300"/>
                  <a:buFont typeface="Roboto"/>
                  <a:buChar char="●"/>
                </a:pPr>
                <a:r>
                  <a:rPr lang="en-GB" sz="13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At-risk customers are the second-highest spenders, with an average of </a:t>
                </a:r>
                <a:r>
                  <a:rPr b="1" lang="en-GB" sz="13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£26k spent</a:t>
                </a:r>
                <a:r>
                  <a:rPr lang="en-GB" sz="13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 over 4 years.</a:t>
                </a:r>
                <a:endParaRPr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300"/>
                  <a:buFont typeface="Roboto"/>
                  <a:buChar char="●"/>
                </a:pPr>
                <a:r>
                  <a:rPr lang="en-GB" sz="13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They are a very important </a:t>
                </a:r>
                <a:r>
                  <a:rPr lang="en-GB" sz="13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revenue stream for the company.</a:t>
                </a:r>
                <a:endParaRPr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0" name="Google Shape;130;p19"/>
          <p:cNvGrpSpPr/>
          <p:nvPr/>
        </p:nvGrpSpPr>
        <p:grpSpPr>
          <a:xfrm>
            <a:off x="5005788" y="1441875"/>
            <a:ext cx="3744300" cy="3566275"/>
            <a:chOff x="5005788" y="1441875"/>
            <a:chExt cx="3744300" cy="3566275"/>
          </a:xfrm>
        </p:grpSpPr>
        <p:pic>
          <p:nvPicPr>
            <p:cNvPr id="131" name="Google Shape;13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9975" y="1842075"/>
              <a:ext cx="2095925" cy="205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9"/>
            <p:cNvSpPr txBox="1"/>
            <p:nvPr/>
          </p:nvSpPr>
          <p:spPr>
            <a:xfrm>
              <a:off x="5005788" y="1441875"/>
              <a:ext cx="374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Average satisfaction score per segment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9"/>
            <p:cNvSpPr txBox="1"/>
            <p:nvPr/>
          </p:nvSpPr>
          <p:spPr>
            <a:xfrm>
              <a:off x="5303088" y="4022950"/>
              <a:ext cx="30000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Satisfaction among all customer segments is</a:t>
              </a: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low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, signalling that there is room for improvement across the board.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Turning the tide: Our plan to delight and retain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94025" y="1678950"/>
            <a:ext cx="82125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Invest</a:t>
            </a:r>
            <a: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			Targeted strategy</a:t>
            </a:r>
            <a:b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9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Who?</a:t>
            </a:r>
            <a:r>
              <a:rPr lang="en-GB" sz="19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			High-risk, high-value customers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1" name="Google Shape;141;p20"/>
          <p:cNvGrpSpPr/>
          <p:nvPr/>
        </p:nvGrpSpPr>
        <p:grpSpPr>
          <a:xfrm>
            <a:off x="250325" y="3585325"/>
            <a:ext cx="3744550" cy="785100"/>
            <a:chOff x="250325" y="3585325"/>
            <a:chExt cx="3744550" cy="785100"/>
          </a:xfrm>
        </p:grpSpPr>
        <p:pic>
          <p:nvPicPr>
            <p:cNvPr id="142" name="Google Shape;14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0325" y="3585325"/>
              <a:ext cx="744542" cy="726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0"/>
            <p:cNvSpPr txBox="1"/>
            <p:nvPr/>
          </p:nvSpPr>
          <p:spPr>
            <a:xfrm>
              <a:off x="994875" y="3585325"/>
              <a:ext cx="30000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Target ‘At-risk’ customers by sending them personalised emails with </a:t>
              </a: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special offers</a:t>
              </a:r>
              <a:endParaRPr/>
            </a:p>
          </p:txBody>
        </p:sp>
      </p:grpSp>
      <p:sp>
        <p:nvSpPr>
          <p:cNvPr id="144" name="Google Shape;144;p20"/>
          <p:cNvSpPr/>
          <p:nvPr/>
        </p:nvSpPr>
        <p:spPr>
          <a:xfrm>
            <a:off x="3476175" y="1854275"/>
            <a:ext cx="5187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476175" y="2509475"/>
            <a:ext cx="518700" cy="22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223475" y="3585325"/>
            <a:ext cx="4409950" cy="785100"/>
            <a:chOff x="4223475" y="3585325"/>
            <a:chExt cx="4409950" cy="785100"/>
          </a:xfrm>
        </p:grpSpPr>
        <p:sp>
          <p:nvSpPr>
            <p:cNvPr id="147" name="Google Shape;147;p20"/>
            <p:cNvSpPr txBox="1"/>
            <p:nvPr/>
          </p:nvSpPr>
          <p:spPr>
            <a:xfrm>
              <a:off x="4948225" y="3585325"/>
              <a:ext cx="36852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Share </a:t>
              </a: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resources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that they will find valuable to boost engagement and increase the chances of them placing an order with us</a:t>
              </a:r>
              <a:endParaRPr/>
            </a:p>
          </p:txBody>
        </p:sp>
        <p:pic>
          <p:nvPicPr>
            <p:cNvPr id="148" name="Google Shape;14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3475" y="3585325"/>
              <a:ext cx="744542" cy="726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Our </a:t>
            </a:r>
            <a:r>
              <a:rPr lang="en-GB" sz="1800">
                <a:solidFill>
                  <a:srgbClr val="252423"/>
                </a:solidFill>
                <a:highlight>
                  <a:srgbClr val="00FF00"/>
                </a:highlight>
              </a:rPr>
              <a:t>Product</a:t>
            </a:r>
            <a:r>
              <a:rPr lang="en-GB" sz="1800"/>
              <a:t> portfolio: A treasure trove</a:t>
            </a:r>
            <a:endParaRPr sz="1800"/>
          </a:p>
        </p:txBody>
      </p:sp>
      <p:sp>
        <p:nvSpPr>
          <p:cNvPr id="154" name="Google Shape;154;p21"/>
          <p:cNvSpPr txBox="1"/>
          <p:nvPr>
            <p:ph idx="4294967295" type="subTitle"/>
          </p:nvPr>
        </p:nvSpPr>
        <p:spPr>
          <a:xfrm>
            <a:off x="7794900" y="0"/>
            <a:ext cx="13491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SzPct val="59436"/>
              <a:buNone/>
            </a:pPr>
            <a:r>
              <a:rPr b="1" lang="en-GB" sz="145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RetailXpress</a:t>
            </a:r>
            <a:endParaRPr b="1" sz="145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119600" y="1338267"/>
            <a:ext cx="17478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We offer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3786 unique products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242226" y="1338275"/>
            <a:ext cx="20010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17 different sub-categories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712450" y="1338275"/>
            <a:ext cx="23685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Technology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Furniture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Office Supplies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8" name="Google Shape;158;p21"/>
          <p:cNvGrpSpPr/>
          <p:nvPr/>
        </p:nvGrpSpPr>
        <p:grpSpPr>
          <a:xfrm>
            <a:off x="965075" y="2571750"/>
            <a:ext cx="7585225" cy="2483500"/>
            <a:chOff x="965075" y="2571750"/>
            <a:chExt cx="7585225" cy="2483500"/>
          </a:xfrm>
        </p:grpSpPr>
        <p:pic>
          <p:nvPicPr>
            <p:cNvPr id="159" name="Google Shape;15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5075" y="2912875"/>
              <a:ext cx="3520325" cy="2142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1"/>
            <p:cNvSpPr txBox="1"/>
            <p:nvPr/>
          </p:nvSpPr>
          <p:spPr>
            <a:xfrm>
              <a:off x="965075" y="2571750"/>
              <a:ext cx="374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Proportion of products by type</a:t>
              </a: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1"/>
            <p:cNvSpPr txBox="1"/>
            <p:nvPr/>
          </p:nvSpPr>
          <p:spPr>
            <a:xfrm>
              <a:off x="5243100" y="3384538"/>
              <a:ext cx="33072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300"/>
                <a:buFont typeface="Roboto"/>
                <a:buChar char="●"/>
              </a:pPr>
              <a:r>
                <a:rPr b="1"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Office supplies</a:t>
              </a:r>
              <a:r>
                <a:rPr lang="en-GB" sz="13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make up the majority of products, representing 55%, compared to 23% for Technology and 22% for Furniture</a:t>
              </a:r>
              <a:endParaRPr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