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409" autoAdjust="0"/>
  </p:normalViewPr>
  <p:slideViewPr>
    <p:cSldViewPr snapToGrid="0">
      <p:cViewPr varScale="1">
        <p:scale>
          <a:sx n="60" d="100"/>
          <a:sy n="60" d="100"/>
        </p:scale>
        <p:origin x="96"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AB41D5-0B30-455E-8029-17EB8676BC4A}" type="datetimeFigureOut">
              <a:rPr lang="en-ZA" smtClean="0"/>
              <a:t>2023/03/28</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3350E-09DC-4E12-AACE-6436D0B48304}" type="slidenum">
              <a:rPr lang="en-ZA" smtClean="0"/>
              <a:t>‹#›</a:t>
            </a:fld>
            <a:endParaRPr lang="en-ZA"/>
          </a:p>
        </p:txBody>
      </p:sp>
    </p:spTree>
    <p:extLst>
      <p:ext uri="{BB962C8B-B14F-4D97-AF65-F5344CB8AC3E}">
        <p14:creationId xmlns:p14="http://schemas.microsoft.com/office/powerpoint/2010/main" val="3262136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ZA" dirty="0"/>
              <a:t>We know that to be a doctor and a dentist you need to have a university degree from a medical school.</a:t>
            </a:r>
          </a:p>
          <a:p>
            <a:endParaRPr lang="en-ZA" dirty="0"/>
          </a:p>
          <a:p>
            <a:r>
              <a:rPr lang="en-ZA" dirty="0"/>
              <a:t>We know that there are many surveyors and engineers produced. </a:t>
            </a:r>
          </a:p>
          <a:p>
            <a:endParaRPr lang="en-ZA" dirty="0"/>
          </a:p>
          <a:p>
            <a:r>
              <a:rPr lang="en-ZA" dirty="0"/>
              <a:t>But for electricity, how much on the job training can you get that can take the place </a:t>
            </a:r>
            <a:r>
              <a:rPr lang="en-ZA"/>
              <a:t>of electricity?</a:t>
            </a:r>
          </a:p>
          <a:p>
            <a:endParaRPr lang="en-ZA"/>
          </a:p>
        </p:txBody>
      </p:sp>
      <p:sp>
        <p:nvSpPr>
          <p:cNvPr id="4" name="Slide Number Placeholder 3"/>
          <p:cNvSpPr>
            <a:spLocks noGrp="1"/>
          </p:cNvSpPr>
          <p:nvPr>
            <p:ph type="sldNum" sz="quarter" idx="5"/>
          </p:nvPr>
        </p:nvSpPr>
        <p:spPr/>
        <p:txBody>
          <a:bodyPr/>
          <a:lstStyle/>
          <a:p>
            <a:fld id="{5DB3350E-09DC-4E12-AACE-6436D0B48304}" type="slidenum">
              <a:rPr lang="en-ZA" smtClean="0"/>
              <a:t>3</a:t>
            </a:fld>
            <a:endParaRPr lang="en-ZA"/>
          </a:p>
        </p:txBody>
      </p:sp>
    </p:spTree>
    <p:extLst>
      <p:ext uri="{BB962C8B-B14F-4D97-AF65-F5344CB8AC3E}">
        <p14:creationId xmlns:p14="http://schemas.microsoft.com/office/powerpoint/2010/main" val="23922334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042DA-C989-63DC-0C6B-77F0F6F23C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E50F24AA-4084-EC45-BDDC-9C19DF9A07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CA6154BC-88D5-3A0A-4DA0-06CAA0CC22CA}"/>
              </a:ext>
            </a:extLst>
          </p:cNvPr>
          <p:cNvSpPr>
            <a:spLocks noGrp="1"/>
          </p:cNvSpPr>
          <p:nvPr>
            <p:ph type="dt" sz="half" idx="10"/>
          </p:nvPr>
        </p:nvSpPr>
        <p:spPr/>
        <p:txBody>
          <a:bodyPr/>
          <a:lstStyle/>
          <a:p>
            <a:fld id="{94160C2B-5627-4BE2-B4D9-CDF75A4430A3}" type="datetimeFigureOut">
              <a:rPr lang="en-ZA" smtClean="0"/>
              <a:t>2023/03/28</a:t>
            </a:fld>
            <a:endParaRPr lang="en-ZA"/>
          </a:p>
        </p:txBody>
      </p:sp>
      <p:sp>
        <p:nvSpPr>
          <p:cNvPr id="5" name="Footer Placeholder 4">
            <a:extLst>
              <a:ext uri="{FF2B5EF4-FFF2-40B4-BE49-F238E27FC236}">
                <a16:creationId xmlns:a16="http://schemas.microsoft.com/office/drawing/2014/main" id="{BFAA35FC-6ADE-2D7A-D198-EA80B96E2C16}"/>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51CB4AF-EDA4-9AA1-FE0A-587520A74492}"/>
              </a:ext>
            </a:extLst>
          </p:cNvPr>
          <p:cNvSpPr>
            <a:spLocks noGrp="1"/>
          </p:cNvSpPr>
          <p:nvPr>
            <p:ph type="sldNum" sz="quarter" idx="12"/>
          </p:nvPr>
        </p:nvSpPr>
        <p:spPr/>
        <p:txBody>
          <a:bodyPr/>
          <a:lstStyle/>
          <a:p>
            <a:fld id="{81135E92-51D9-41BD-A580-F8FC1F4BCE16}" type="slidenum">
              <a:rPr lang="en-ZA" smtClean="0"/>
              <a:t>‹#›</a:t>
            </a:fld>
            <a:endParaRPr lang="en-ZA"/>
          </a:p>
        </p:txBody>
      </p:sp>
    </p:spTree>
    <p:extLst>
      <p:ext uri="{BB962C8B-B14F-4D97-AF65-F5344CB8AC3E}">
        <p14:creationId xmlns:p14="http://schemas.microsoft.com/office/powerpoint/2010/main" val="3397006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42813-0E3C-4F3E-C2C0-914D295D3F2A}"/>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A60C8CB2-907E-2FD0-AACA-820AEA3AD1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E8028E9-A9EE-D0BF-FC3B-C3EF63919DB6}"/>
              </a:ext>
            </a:extLst>
          </p:cNvPr>
          <p:cNvSpPr>
            <a:spLocks noGrp="1"/>
          </p:cNvSpPr>
          <p:nvPr>
            <p:ph type="dt" sz="half" idx="10"/>
          </p:nvPr>
        </p:nvSpPr>
        <p:spPr/>
        <p:txBody>
          <a:bodyPr/>
          <a:lstStyle/>
          <a:p>
            <a:fld id="{94160C2B-5627-4BE2-B4D9-CDF75A4430A3}" type="datetimeFigureOut">
              <a:rPr lang="en-ZA" smtClean="0"/>
              <a:t>2023/03/28</a:t>
            </a:fld>
            <a:endParaRPr lang="en-ZA"/>
          </a:p>
        </p:txBody>
      </p:sp>
      <p:sp>
        <p:nvSpPr>
          <p:cNvPr id="5" name="Footer Placeholder 4">
            <a:extLst>
              <a:ext uri="{FF2B5EF4-FFF2-40B4-BE49-F238E27FC236}">
                <a16:creationId xmlns:a16="http://schemas.microsoft.com/office/drawing/2014/main" id="{4BFC64AC-D16F-FE04-8F28-37C30B73485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2E532707-33BE-2E03-893F-0A461E339D36}"/>
              </a:ext>
            </a:extLst>
          </p:cNvPr>
          <p:cNvSpPr>
            <a:spLocks noGrp="1"/>
          </p:cNvSpPr>
          <p:nvPr>
            <p:ph type="sldNum" sz="quarter" idx="12"/>
          </p:nvPr>
        </p:nvSpPr>
        <p:spPr/>
        <p:txBody>
          <a:bodyPr/>
          <a:lstStyle/>
          <a:p>
            <a:fld id="{81135E92-51D9-41BD-A580-F8FC1F4BCE16}" type="slidenum">
              <a:rPr lang="en-ZA" smtClean="0"/>
              <a:t>‹#›</a:t>
            </a:fld>
            <a:endParaRPr lang="en-ZA"/>
          </a:p>
        </p:txBody>
      </p:sp>
    </p:spTree>
    <p:extLst>
      <p:ext uri="{BB962C8B-B14F-4D97-AF65-F5344CB8AC3E}">
        <p14:creationId xmlns:p14="http://schemas.microsoft.com/office/powerpoint/2010/main" val="3951594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34541C-408B-610A-3F9C-9F1DC144A9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A2C39B2A-D8B1-E66C-6F98-930B2AD9E7A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CE718108-176D-ADAE-12F0-148410B45EC8}"/>
              </a:ext>
            </a:extLst>
          </p:cNvPr>
          <p:cNvSpPr>
            <a:spLocks noGrp="1"/>
          </p:cNvSpPr>
          <p:nvPr>
            <p:ph type="dt" sz="half" idx="10"/>
          </p:nvPr>
        </p:nvSpPr>
        <p:spPr/>
        <p:txBody>
          <a:bodyPr/>
          <a:lstStyle/>
          <a:p>
            <a:fld id="{94160C2B-5627-4BE2-B4D9-CDF75A4430A3}" type="datetimeFigureOut">
              <a:rPr lang="en-ZA" smtClean="0"/>
              <a:t>2023/03/28</a:t>
            </a:fld>
            <a:endParaRPr lang="en-ZA"/>
          </a:p>
        </p:txBody>
      </p:sp>
      <p:sp>
        <p:nvSpPr>
          <p:cNvPr id="5" name="Footer Placeholder 4">
            <a:extLst>
              <a:ext uri="{FF2B5EF4-FFF2-40B4-BE49-F238E27FC236}">
                <a16:creationId xmlns:a16="http://schemas.microsoft.com/office/drawing/2014/main" id="{73918EBC-C880-701F-BF70-FBA3F39F57DA}"/>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39DE690-2660-C3E7-E77B-E5C8EF4FC7CC}"/>
              </a:ext>
            </a:extLst>
          </p:cNvPr>
          <p:cNvSpPr>
            <a:spLocks noGrp="1"/>
          </p:cNvSpPr>
          <p:nvPr>
            <p:ph type="sldNum" sz="quarter" idx="12"/>
          </p:nvPr>
        </p:nvSpPr>
        <p:spPr/>
        <p:txBody>
          <a:bodyPr/>
          <a:lstStyle/>
          <a:p>
            <a:fld id="{81135E92-51D9-41BD-A580-F8FC1F4BCE16}" type="slidenum">
              <a:rPr lang="en-ZA" smtClean="0"/>
              <a:t>‹#›</a:t>
            </a:fld>
            <a:endParaRPr lang="en-ZA"/>
          </a:p>
        </p:txBody>
      </p:sp>
    </p:spTree>
    <p:extLst>
      <p:ext uri="{BB962C8B-B14F-4D97-AF65-F5344CB8AC3E}">
        <p14:creationId xmlns:p14="http://schemas.microsoft.com/office/powerpoint/2010/main" val="19911147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C163C-3BEB-B4F9-428C-1F6E20C1A26A}"/>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CD3A61DB-5355-0F81-A13D-4B855598A6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7387AD4E-BA2F-15E1-A72B-1E54BB22E407}"/>
              </a:ext>
            </a:extLst>
          </p:cNvPr>
          <p:cNvSpPr>
            <a:spLocks noGrp="1"/>
          </p:cNvSpPr>
          <p:nvPr>
            <p:ph type="dt" sz="half" idx="10"/>
          </p:nvPr>
        </p:nvSpPr>
        <p:spPr/>
        <p:txBody>
          <a:bodyPr/>
          <a:lstStyle/>
          <a:p>
            <a:fld id="{94160C2B-5627-4BE2-B4D9-CDF75A4430A3}" type="datetimeFigureOut">
              <a:rPr lang="en-ZA" smtClean="0"/>
              <a:t>2023/03/28</a:t>
            </a:fld>
            <a:endParaRPr lang="en-ZA"/>
          </a:p>
        </p:txBody>
      </p:sp>
      <p:sp>
        <p:nvSpPr>
          <p:cNvPr id="5" name="Footer Placeholder 4">
            <a:extLst>
              <a:ext uri="{FF2B5EF4-FFF2-40B4-BE49-F238E27FC236}">
                <a16:creationId xmlns:a16="http://schemas.microsoft.com/office/drawing/2014/main" id="{BED4F8EC-17D3-5513-E37B-6F36D4EC74E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1A23477-5070-2BAA-AD37-A4A4F4CA961E}"/>
              </a:ext>
            </a:extLst>
          </p:cNvPr>
          <p:cNvSpPr>
            <a:spLocks noGrp="1"/>
          </p:cNvSpPr>
          <p:nvPr>
            <p:ph type="sldNum" sz="quarter" idx="12"/>
          </p:nvPr>
        </p:nvSpPr>
        <p:spPr/>
        <p:txBody>
          <a:bodyPr/>
          <a:lstStyle/>
          <a:p>
            <a:fld id="{81135E92-51D9-41BD-A580-F8FC1F4BCE16}" type="slidenum">
              <a:rPr lang="en-ZA" smtClean="0"/>
              <a:t>‹#›</a:t>
            </a:fld>
            <a:endParaRPr lang="en-ZA"/>
          </a:p>
        </p:txBody>
      </p:sp>
    </p:spTree>
    <p:extLst>
      <p:ext uri="{BB962C8B-B14F-4D97-AF65-F5344CB8AC3E}">
        <p14:creationId xmlns:p14="http://schemas.microsoft.com/office/powerpoint/2010/main" val="23598293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AC27-D7BC-97A4-2339-32E88CC5B2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0DB16ED7-158A-18DF-061D-0211F3721E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1FE483-F382-7537-A6EA-04E09AEAF7FC}"/>
              </a:ext>
            </a:extLst>
          </p:cNvPr>
          <p:cNvSpPr>
            <a:spLocks noGrp="1"/>
          </p:cNvSpPr>
          <p:nvPr>
            <p:ph type="dt" sz="half" idx="10"/>
          </p:nvPr>
        </p:nvSpPr>
        <p:spPr/>
        <p:txBody>
          <a:bodyPr/>
          <a:lstStyle/>
          <a:p>
            <a:fld id="{94160C2B-5627-4BE2-B4D9-CDF75A4430A3}" type="datetimeFigureOut">
              <a:rPr lang="en-ZA" smtClean="0"/>
              <a:t>2023/03/28</a:t>
            </a:fld>
            <a:endParaRPr lang="en-ZA"/>
          </a:p>
        </p:txBody>
      </p:sp>
      <p:sp>
        <p:nvSpPr>
          <p:cNvPr id="5" name="Footer Placeholder 4">
            <a:extLst>
              <a:ext uri="{FF2B5EF4-FFF2-40B4-BE49-F238E27FC236}">
                <a16:creationId xmlns:a16="http://schemas.microsoft.com/office/drawing/2014/main" id="{88A3A635-09D8-54DD-AB34-A9EB3D026C58}"/>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3AFEBF6-E032-A871-9E0B-9487AA64948F}"/>
              </a:ext>
            </a:extLst>
          </p:cNvPr>
          <p:cNvSpPr>
            <a:spLocks noGrp="1"/>
          </p:cNvSpPr>
          <p:nvPr>
            <p:ph type="sldNum" sz="quarter" idx="12"/>
          </p:nvPr>
        </p:nvSpPr>
        <p:spPr/>
        <p:txBody>
          <a:bodyPr/>
          <a:lstStyle/>
          <a:p>
            <a:fld id="{81135E92-51D9-41BD-A580-F8FC1F4BCE16}" type="slidenum">
              <a:rPr lang="en-ZA" smtClean="0"/>
              <a:t>‹#›</a:t>
            </a:fld>
            <a:endParaRPr lang="en-ZA"/>
          </a:p>
        </p:txBody>
      </p:sp>
    </p:spTree>
    <p:extLst>
      <p:ext uri="{BB962C8B-B14F-4D97-AF65-F5344CB8AC3E}">
        <p14:creationId xmlns:p14="http://schemas.microsoft.com/office/powerpoint/2010/main" val="2989742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41CE-1BFA-27AA-3A0D-22538049B3C9}"/>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8B4207CF-4DB8-18B4-9B20-6FE8C6000A8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260A8BE3-C074-63AD-C02E-8CC671B96F6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88AEF304-208E-12D5-F4F5-3417D1EA856C}"/>
              </a:ext>
            </a:extLst>
          </p:cNvPr>
          <p:cNvSpPr>
            <a:spLocks noGrp="1"/>
          </p:cNvSpPr>
          <p:nvPr>
            <p:ph type="dt" sz="half" idx="10"/>
          </p:nvPr>
        </p:nvSpPr>
        <p:spPr/>
        <p:txBody>
          <a:bodyPr/>
          <a:lstStyle/>
          <a:p>
            <a:fld id="{94160C2B-5627-4BE2-B4D9-CDF75A4430A3}" type="datetimeFigureOut">
              <a:rPr lang="en-ZA" smtClean="0"/>
              <a:t>2023/03/28</a:t>
            </a:fld>
            <a:endParaRPr lang="en-ZA"/>
          </a:p>
        </p:txBody>
      </p:sp>
      <p:sp>
        <p:nvSpPr>
          <p:cNvPr id="6" name="Footer Placeholder 5">
            <a:extLst>
              <a:ext uri="{FF2B5EF4-FFF2-40B4-BE49-F238E27FC236}">
                <a16:creationId xmlns:a16="http://schemas.microsoft.com/office/drawing/2014/main" id="{6790FBC2-FDF2-41A0-038E-D80D8FB06E0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B874B08-D96C-564E-EF04-F0323B06B0CF}"/>
              </a:ext>
            </a:extLst>
          </p:cNvPr>
          <p:cNvSpPr>
            <a:spLocks noGrp="1"/>
          </p:cNvSpPr>
          <p:nvPr>
            <p:ph type="sldNum" sz="quarter" idx="12"/>
          </p:nvPr>
        </p:nvSpPr>
        <p:spPr/>
        <p:txBody>
          <a:bodyPr/>
          <a:lstStyle/>
          <a:p>
            <a:fld id="{81135E92-51D9-41BD-A580-F8FC1F4BCE16}" type="slidenum">
              <a:rPr lang="en-ZA" smtClean="0"/>
              <a:t>‹#›</a:t>
            </a:fld>
            <a:endParaRPr lang="en-ZA"/>
          </a:p>
        </p:txBody>
      </p:sp>
    </p:spTree>
    <p:extLst>
      <p:ext uri="{BB962C8B-B14F-4D97-AF65-F5344CB8AC3E}">
        <p14:creationId xmlns:p14="http://schemas.microsoft.com/office/powerpoint/2010/main" val="3402905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BDBD-4AED-5687-4E19-9DFB3F075E80}"/>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15010A75-2F99-EBC8-DA45-872A4A1E12F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5408F2-63FA-D36B-7AD4-4B0430FF77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CC8DFF5C-1062-813D-E4AD-AB2287AEB9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FECEC6-3E49-F507-225B-54CD3DDB741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2ABA47F8-3F46-48C0-E79C-3900743EB03E}"/>
              </a:ext>
            </a:extLst>
          </p:cNvPr>
          <p:cNvSpPr>
            <a:spLocks noGrp="1"/>
          </p:cNvSpPr>
          <p:nvPr>
            <p:ph type="dt" sz="half" idx="10"/>
          </p:nvPr>
        </p:nvSpPr>
        <p:spPr/>
        <p:txBody>
          <a:bodyPr/>
          <a:lstStyle/>
          <a:p>
            <a:fld id="{94160C2B-5627-4BE2-B4D9-CDF75A4430A3}" type="datetimeFigureOut">
              <a:rPr lang="en-ZA" smtClean="0"/>
              <a:t>2023/03/28</a:t>
            </a:fld>
            <a:endParaRPr lang="en-ZA"/>
          </a:p>
        </p:txBody>
      </p:sp>
      <p:sp>
        <p:nvSpPr>
          <p:cNvPr id="8" name="Footer Placeholder 7">
            <a:extLst>
              <a:ext uri="{FF2B5EF4-FFF2-40B4-BE49-F238E27FC236}">
                <a16:creationId xmlns:a16="http://schemas.microsoft.com/office/drawing/2014/main" id="{82A55DE3-B4B2-A68E-9163-B0A698652CA5}"/>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A175B23D-E64B-C612-24CE-CF32CADE1F5C}"/>
              </a:ext>
            </a:extLst>
          </p:cNvPr>
          <p:cNvSpPr>
            <a:spLocks noGrp="1"/>
          </p:cNvSpPr>
          <p:nvPr>
            <p:ph type="sldNum" sz="quarter" idx="12"/>
          </p:nvPr>
        </p:nvSpPr>
        <p:spPr/>
        <p:txBody>
          <a:bodyPr/>
          <a:lstStyle/>
          <a:p>
            <a:fld id="{81135E92-51D9-41BD-A580-F8FC1F4BCE16}" type="slidenum">
              <a:rPr lang="en-ZA" smtClean="0"/>
              <a:t>‹#›</a:t>
            </a:fld>
            <a:endParaRPr lang="en-ZA"/>
          </a:p>
        </p:txBody>
      </p:sp>
    </p:spTree>
    <p:extLst>
      <p:ext uri="{BB962C8B-B14F-4D97-AF65-F5344CB8AC3E}">
        <p14:creationId xmlns:p14="http://schemas.microsoft.com/office/powerpoint/2010/main" val="268286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94CC2-0AFD-F25A-45F4-CF92E2DE3EA0}"/>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BC6563A9-75CF-84F3-4BF2-B7638864C02D}"/>
              </a:ext>
            </a:extLst>
          </p:cNvPr>
          <p:cNvSpPr>
            <a:spLocks noGrp="1"/>
          </p:cNvSpPr>
          <p:nvPr>
            <p:ph type="dt" sz="half" idx="10"/>
          </p:nvPr>
        </p:nvSpPr>
        <p:spPr/>
        <p:txBody>
          <a:bodyPr/>
          <a:lstStyle/>
          <a:p>
            <a:fld id="{94160C2B-5627-4BE2-B4D9-CDF75A4430A3}" type="datetimeFigureOut">
              <a:rPr lang="en-ZA" smtClean="0"/>
              <a:t>2023/03/28</a:t>
            </a:fld>
            <a:endParaRPr lang="en-ZA"/>
          </a:p>
        </p:txBody>
      </p:sp>
      <p:sp>
        <p:nvSpPr>
          <p:cNvPr id="4" name="Footer Placeholder 3">
            <a:extLst>
              <a:ext uri="{FF2B5EF4-FFF2-40B4-BE49-F238E27FC236}">
                <a16:creationId xmlns:a16="http://schemas.microsoft.com/office/drawing/2014/main" id="{240895BF-E216-9505-2C36-FE4CF9A15888}"/>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9F92D28F-46C8-AE26-E176-086EF47473F3}"/>
              </a:ext>
            </a:extLst>
          </p:cNvPr>
          <p:cNvSpPr>
            <a:spLocks noGrp="1"/>
          </p:cNvSpPr>
          <p:nvPr>
            <p:ph type="sldNum" sz="quarter" idx="12"/>
          </p:nvPr>
        </p:nvSpPr>
        <p:spPr/>
        <p:txBody>
          <a:bodyPr/>
          <a:lstStyle/>
          <a:p>
            <a:fld id="{81135E92-51D9-41BD-A580-F8FC1F4BCE16}" type="slidenum">
              <a:rPr lang="en-ZA" smtClean="0"/>
              <a:t>‹#›</a:t>
            </a:fld>
            <a:endParaRPr lang="en-ZA"/>
          </a:p>
        </p:txBody>
      </p:sp>
    </p:spTree>
    <p:extLst>
      <p:ext uri="{BB962C8B-B14F-4D97-AF65-F5344CB8AC3E}">
        <p14:creationId xmlns:p14="http://schemas.microsoft.com/office/powerpoint/2010/main" val="41646718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42285D8-E1E5-4490-5658-E0376B92C9CE}"/>
              </a:ext>
            </a:extLst>
          </p:cNvPr>
          <p:cNvSpPr>
            <a:spLocks noGrp="1"/>
          </p:cNvSpPr>
          <p:nvPr>
            <p:ph type="dt" sz="half" idx="10"/>
          </p:nvPr>
        </p:nvSpPr>
        <p:spPr/>
        <p:txBody>
          <a:bodyPr/>
          <a:lstStyle/>
          <a:p>
            <a:fld id="{94160C2B-5627-4BE2-B4D9-CDF75A4430A3}" type="datetimeFigureOut">
              <a:rPr lang="en-ZA" smtClean="0"/>
              <a:t>2023/03/28</a:t>
            </a:fld>
            <a:endParaRPr lang="en-ZA"/>
          </a:p>
        </p:txBody>
      </p:sp>
      <p:sp>
        <p:nvSpPr>
          <p:cNvPr id="3" name="Footer Placeholder 2">
            <a:extLst>
              <a:ext uri="{FF2B5EF4-FFF2-40B4-BE49-F238E27FC236}">
                <a16:creationId xmlns:a16="http://schemas.microsoft.com/office/drawing/2014/main" id="{7AD0D329-96EB-23C8-68B5-B2B569D16AB9}"/>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BBB0EE1B-9133-69BA-DA9B-681B9C83A237}"/>
              </a:ext>
            </a:extLst>
          </p:cNvPr>
          <p:cNvSpPr>
            <a:spLocks noGrp="1"/>
          </p:cNvSpPr>
          <p:nvPr>
            <p:ph type="sldNum" sz="quarter" idx="12"/>
          </p:nvPr>
        </p:nvSpPr>
        <p:spPr/>
        <p:txBody>
          <a:bodyPr/>
          <a:lstStyle/>
          <a:p>
            <a:fld id="{81135E92-51D9-41BD-A580-F8FC1F4BCE16}" type="slidenum">
              <a:rPr lang="en-ZA" smtClean="0"/>
              <a:t>‹#›</a:t>
            </a:fld>
            <a:endParaRPr lang="en-ZA"/>
          </a:p>
        </p:txBody>
      </p:sp>
    </p:spTree>
    <p:extLst>
      <p:ext uri="{BB962C8B-B14F-4D97-AF65-F5344CB8AC3E}">
        <p14:creationId xmlns:p14="http://schemas.microsoft.com/office/powerpoint/2010/main" val="38356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4D2E-5585-42F1-E722-F47996DF95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FA9F8189-378F-E773-164E-8FC143EDC8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3C3FA541-9DA9-C0A6-2219-700C3AFB7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A860DF-BC12-FCDF-7319-D59B61F516AF}"/>
              </a:ext>
            </a:extLst>
          </p:cNvPr>
          <p:cNvSpPr>
            <a:spLocks noGrp="1"/>
          </p:cNvSpPr>
          <p:nvPr>
            <p:ph type="dt" sz="half" idx="10"/>
          </p:nvPr>
        </p:nvSpPr>
        <p:spPr/>
        <p:txBody>
          <a:bodyPr/>
          <a:lstStyle/>
          <a:p>
            <a:fld id="{94160C2B-5627-4BE2-B4D9-CDF75A4430A3}" type="datetimeFigureOut">
              <a:rPr lang="en-ZA" smtClean="0"/>
              <a:t>2023/03/28</a:t>
            </a:fld>
            <a:endParaRPr lang="en-ZA"/>
          </a:p>
        </p:txBody>
      </p:sp>
      <p:sp>
        <p:nvSpPr>
          <p:cNvPr id="6" name="Footer Placeholder 5">
            <a:extLst>
              <a:ext uri="{FF2B5EF4-FFF2-40B4-BE49-F238E27FC236}">
                <a16:creationId xmlns:a16="http://schemas.microsoft.com/office/drawing/2014/main" id="{24FF890E-8417-BF46-070C-2D183BA40120}"/>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08F095D2-BBC7-4D6A-B311-227960D80AE8}"/>
              </a:ext>
            </a:extLst>
          </p:cNvPr>
          <p:cNvSpPr>
            <a:spLocks noGrp="1"/>
          </p:cNvSpPr>
          <p:nvPr>
            <p:ph type="sldNum" sz="quarter" idx="12"/>
          </p:nvPr>
        </p:nvSpPr>
        <p:spPr/>
        <p:txBody>
          <a:bodyPr/>
          <a:lstStyle/>
          <a:p>
            <a:fld id="{81135E92-51D9-41BD-A580-F8FC1F4BCE16}" type="slidenum">
              <a:rPr lang="en-ZA" smtClean="0"/>
              <a:t>‹#›</a:t>
            </a:fld>
            <a:endParaRPr lang="en-ZA"/>
          </a:p>
        </p:txBody>
      </p:sp>
    </p:spTree>
    <p:extLst>
      <p:ext uri="{BB962C8B-B14F-4D97-AF65-F5344CB8AC3E}">
        <p14:creationId xmlns:p14="http://schemas.microsoft.com/office/powerpoint/2010/main" val="1674555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017D7-36ED-8ACA-1827-94C548EE6AF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FEF5B706-24C9-DEA5-6383-CF79F4F2FD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86C7E4EB-88AB-ED60-D57D-4F81E37C8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025661-0DDA-E2B1-BD46-718D695F65CE}"/>
              </a:ext>
            </a:extLst>
          </p:cNvPr>
          <p:cNvSpPr>
            <a:spLocks noGrp="1"/>
          </p:cNvSpPr>
          <p:nvPr>
            <p:ph type="dt" sz="half" idx="10"/>
          </p:nvPr>
        </p:nvSpPr>
        <p:spPr/>
        <p:txBody>
          <a:bodyPr/>
          <a:lstStyle/>
          <a:p>
            <a:fld id="{94160C2B-5627-4BE2-B4D9-CDF75A4430A3}" type="datetimeFigureOut">
              <a:rPr lang="en-ZA" smtClean="0"/>
              <a:t>2023/03/28</a:t>
            </a:fld>
            <a:endParaRPr lang="en-ZA"/>
          </a:p>
        </p:txBody>
      </p:sp>
      <p:sp>
        <p:nvSpPr>
          <p:cNvPr id="6" name="Footer Placeholder 5">
            <a:extLst>
              <a:ext uri="{FF2B5EF4-FFF2-40B4-BE49-F238E27FC236}">
                <a16:creationId xmlns:a16="http://schemas.microsoft.com/office/drawing/2014/main" id="{AAB67704-7FBB-CCEE-24EB-9BA0BC94F6DA}"/>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048C896-9213-2124-0EDC-F45625EAFA99}"/>
              </a:ext>
            </a:extLst>
          </p:cNvPr>
          <p:cNvSpPr>
            <a:spLocks noGrp="1"/>
          </p:cNvSpPr>
          <p:nvPr>
            <p:ph type="sldNum" sz="quarter" idx="12"/>
          </p:nvPr>
        </p:nvSpPr>
        <p:spPr/>
        <p:txBody>
          <a:bodyPr/>
          <a:lstStyle/>
          <a:p>
            <a:fld id="{81135E92-51D9-41BD-A580-F8FC1F4BCE16}" type="slidenum">
              <a:rPr lang="en-ZA" smtClean="0"/>
              <a:t>‹#›</a:t>
            </a:fld>
            <a:endParaRPr lang="en-ZA"/>
          </a:p>
        </p:txBody>
      </p:sp>
    </p:spTree>
    <p:extLst>
      <p:ext uri="{BB962C8B-B14F-4D97-AF65-F5344CB8AC3E}">
        <p14:creationId xmlns:p14="http://schemas.microsoft.com/office/powerpoint/2010/main" val="3541190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AA3A0C-369E-C799-B5EF-414A23A4D6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6449C71B-C4AE-A2D5-8042-D1059D7963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F392FFFC-F881-C3E3-E2A8-BC09B5234B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60C2B-5627-4BE2-B4D9-CDF75A4430A3}" type="datetimeFigureOut">
              <a:rPr lang="en-ZA" smtClean="0"/>
              <a:t>2023/03/28</a:t>
            </a:fld>
            <a:endParaRPr lang="en-ZA"/>
          </a:p>
        </p:txBody>
      </p:sp>
      <p:sp>
        <p:nvSpPr>
          <p:cNvPr id="5" name="Footer Placeholder 4">
            <a:extLst>
              <a:ext uri="{FF2B5EF4-FFF2-40B4-BE49-F238E27FC236}">
                <a16:creationId xmlns:a16="http://schemas.microsoft.com/office/drawing/2014/main" id="{F0A2CF55-3E46-E9A9-9448-F5E801B45A6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84DF3775-B357-FBD1-A4B7-68A4450BA0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135E92-51D9-41BD-A580-F8FC1F4BCE16}" type="slidenum">
              <a:rPr lang="en-ZA" smtClean="0"/>
              <a:t>‹#›</a:t>
            </a:fld>
            <a:endParaRPr lang="en-ZA"/>
          </a:p>
        </p:txBody>
      </p:sp>
    </p:spTree>
    <p:extLst>
      <p:ext uri="{BB962C8B-B14F-4D97-AF65-F5344CB8AC3E}">
        <p14:creationId xmlns:p14="http://schemas.microsoft.com/office/powerpoint/2010/main" val="2660766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cture containing outdoor&#10;&#10;Description automatically generated">
            <a:extLst>
              <a:ext uri="{FF2B5EF4-FFF2-40B4-BE49-F238E27FC236}">
                <a16:creationId xmlns:a16="http://schemas.microsoft.com/office/drawing/2014/main" id="{3EAAEFCE-923C-2577-1CD2-B41A119482DC}"/>
              </a:ext>
            </a:extLst>
          </p:cNvPr>
          <p:cNvPicPr>
            <a:picLocks noChangeAspect="1"/>
          </p:cNvPicPr>
          <p:nvPr/>
        </p:nvPicPr>
        <p:blipFill rotWithShape="1">
          <a:blip r:embed="rId2">
            <a:alphaModFix amt="50000"/>
            <a:extLst>
              <a:ext uri="{28A0092B-C50C-407E-A947-70E740481C1C}">
                <a14:useLocalDpi xmlns:a14="http://schemas.microsoft.com/office/drawing/2010/main" val="0"/>
              </a:ext>
            </a:extLst>
          </a:blip>
          <a:srcRect t="10439" b="33311"/>
          <a:stretch/>
        </p:blipFill>
        <p:spPr>
          <a:xfrm>
            <a:off x="20" y="1"/>
            <a:ext cx="12191980" cy="6857999"/>
          </a:xfrm>
          <a:prstGeom prst="rect">
            <a:avLst/>
          </a:prstGeom>
        </p:spPr>
      </p:pic>
      <p:sp>
        <p:nvSpPr>
          <p:cNvPr id="2" name="Title 1">
            <a:extLst>
              <a:ext uri="{FF2B5EF4-FFF2-40B4-BE49-F238E27FC236}">
                <a16:creationId xmlns:a16="http://schemas.microsoft.com/office/drawing/2014/main" id="{48376D20-0FCB-86E9-0A5A-7EC220A6CDA7}"/>
              </a:ext>
            </a:extLst>
          </p:cNvPr>
          <p:cNvSpPr>
            <a:spLocks noGrp="1"/>
          </p:cNvSpPr>
          <p:nvPr>
            <p:ph type="ctrTitle"/>
          </p:nvPr>
        </p:nvSpPr>
        <p:spPr>
          <a:xfrm>
            <a:off x="1524000" y="1122362"/>
            <a:ext cx="9144000" cy="2900518"/>
          </a:xfrm>
        </p:spPr>
        <p:txBody>
          <a:bodyPr>
            <a:normAutofit/>
          </a:bodyPr>
          <a:lstStyle/>
          <a:p>
            <a:r>
              <a:rPr lang="en-ZA">
                <a:solidFill>
                  <a:srgbClr val="FFFFFF"/>
                </a:solidFill>
              </a:rPr>
              <a:t>Who is Who</a:t>
            </a:r>
          </a:p>
        </p:txBody>
      </p:sp>
      <p:sp>
        <p:nvSpPr>
          <p:cNvPr id="3" name="Subtitle 2">
            <a:extLst>
              <a:ext uri="{FF2B5EF4-FFF2-40B4-BE49-F238E27FC236}">
                <a16:creationId xmlns:a16="http://schemas.microsoft.com/office/drawing/2014/main" id="{3ED61775-D6D1-024F-42C2-ED035C331817}"/>
              </a:ext>
            </a:extLst>
          </p:cNvPr>
          <p:cNvSpPr>
            <a:spLocks noGrp="1"/>
          </p:cNvSpPr>
          <p:nvPr>
            <p:ph type="subTitle" idx="1"/>
          </p:nvPr>
        </p:nvSpPr>
        <p:spPr>
          <a:xfrm>
            <a:off x="1524000" y="4159404"/>
            <a:ext cx="9144000" cy="1098395"/>
          </a:xfrm>
        </p:spPr>
        <p:txBody>
          <a:bodyPr>
            <a:normAutofit/>
          </a:bodyPr>
          <a:lstStyle/>
          <a:p>
            <a:r>
              <a:rPr lang="en-ZA">
                <a:solidFill>
                  <a:srgbClr val="FFFFFF"/>
                </a:solidFill>
              </a:rPr>
              <a:t>Natural Language Processing applied to Swedish Historical BIographies</a:t>
            </a:r>
          </a:p>
        </p:txBody>
      </p:sp>
    </p:spTree>
    <p:extLst>
      <p:ext uri="{BB962C8B-B14F-4D97-AF65-F5344CB8AC3E}">
        <p14:creationId xmlns:p14="http://schemas.microsoft.com/office/powerpoint/2010/main" val="321525934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6CDEC-FEC6-316E-3EF0-05A043AFC8F3}"/>
              </a:ext>
            </a:extLst>
          </p:cNvPr>
          <p:cNvSpPr>
            <a:spLocks noGrp="1"/>
          </p:cNvSpPr>
          <p:nvPr>
            <p:ph type="title"/>
          </p:nvPr>
        </p:nvSpPr>
        <p:spPr/>
        <p:txBody>
          <a:bodyPr/>
          <a:lstStyle/>
          <a:p>
            <a:r>
              <a:rPr lang="en-ZA" dirty="0"/>
              <a:t>Outline</a:t>
            </a:r>
          </a:p>
        </p:txBody>
      </p:sp>
      <p:sp>
        <p:nvSpPr>
          <p:cNvPr id="3" name="Content Placeholder 2">
            <a:extLst>
              <a:ext uri="{FF2B5EF4-FFF2-40B4-BE49-F238E27FC236}">
                <a16:creationId xmlns:a16="http://schemas.microsoft.com/office/drawing/2014/main" id="{A23E18D6-391B-BA33-BAA6-139670DDC9FC}"/>
              </a:ext>
            </a:extLst>
          </p:cNvPr>
          <p:cNvSpPr>
            <a:spLocks noGrp="1"/>
          </p:cNvSpPr>
          <p:nvPr>
            <p:ph idx="1"/>
          </p:nvPr>
        </p:nvSpPr>
        <p:spPr/>
        <p:txBody>
          <a:bodyPr/>
          <a:lstStyle/>
          <a:p>
            <a:r>
              <a:rPr lang="en-ZA" dirty="0"/>
              <a:t>Purpose</a:t>
            </a:r>
          </a:p>
          <a:p>
            <a:r>
              <a:rPr lang="en-ZA" dirty="0"/>
              <a:t>Source</a:t>
            </a:r>
          </a:p>
          <a:p>
            <a:r>
              <a:rPr lang="en-ZA" dirty="0"/>
              <a:t>Steps</a:t>
            </a:r>
          </a:p>
          <a:p>
            <a:r>
              <a:rPr lang="en-ZA" dirty="0"/>
              <a:t>Examples</a:t>
            </a:r>
          </a:p>
          <a:p>
            <a:r>
              <a:rPr lang="en-ZA" dirty="0"/>
              <a:t>Descriptive statistics</a:t>
            </a:r>
          </a:p>
        </p:txBody>
      </p:sp>
    </p:spTree>
    <p:extLst>
      <p:ext uri="{BB962C8B-B14F-4D97-AF65-F5344CB8AC3E}">
        <p14:creationId xmlns:p14="http://schemas.microsoft.com/office/powerpoint/2010/main" val="1187890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F1633E-103B-57CF-E315-5E9ABF8D0D12}"/>
              </a:ext>
            </a:extLst>
          </p:cNvPr>
          <p:cNvSpPr>
            <a:spLocks noGrp="1"/>
          </p:cNvSpPr>
          <p:nvPr>
            <p:ph type="title"/>
          </p:nvPr>
        </p:nvSpPr>
        <p:spPr>
          <a:xfrm>
            <a:off x="890338" y="640080"/>
            <a:ext cx="3734014" cy="3566160"/>
          </a:xfrm>
        </p:spPr>
        <p:txBody>
          <a:bodyPr vert="horz" lIns="91440" tIns="45720" rIns="91440" bIns="45720" rtlCol="0" anchor="b">
            <a:normAutofit/>
          </a:bodyPr>
          <a:lstStyle/>
          <a:p>
            <a:r>
              <a:rPr lang="en-US" sz="5400"/>
              <a:t>Purpose</a:t>
            </a:r>
          </a:p>
        </p:txBody>
      </p:sp>
      <p:sp>
        <p:nvSpPr>
          <p:cNvPr id="8" name="Content Placeholder 7">
            <a:extLst>
              <a:ext uri="{FF2B5EF4-FFF2-40B4-BE49-F238E27FC236}">
                <a16:creationId xmlns:a16="http://schemas.microsoft.com/office/drawing/2014/main" id="{5B57B7C2-1159-734A-7057-7E1603B4405C}"/>
              </a:ext>
            </a:extLst>
          </p:cNvPr>
          <p:cNvSpPr>
            <a:spLocks noGrp="1"/>
          </p:cNvSpPr>
          <p:nvPr>
            <p:ph sz="half" idx="1"/>
          </p:nvPr>
        </p:nvSpPr>
        <p:spPr>
          <a:xfrm>
            <a:off x="890339" y="4636008"/>
            <a:ext cx="3734014" cy="1572768"/>
          </a:xfrm>
        </p:spPr>
        <p:txBody>
          <a:bodyPr vert="horz" lIns="91440" tIns="45720" rIns="91440" bIns="45720" rtlCol="0">
            <a:normAutofit/>
          </a:bodyPr>
          <a:lstStyle/>
          <a:p>
            <a:pPr marL="0" indent="0">
              <a:buNone/>
            </a:pPr>
            <a:r>
              <a:rPr lang="en-US" sz="2400"/>
              <a:t>How important is specific education or training during the second industrial revolution in Sweden?</a:t>
            </a:r>
          </a:p>
        </p:txBody>
      </p:sp>
      <p:sp>
        <p:nvSpPr>
          <p:cNvPr id="16"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4" descr="A picture containing person, person&#10;&#10;Description automatically generated">
            <a:extLst>
              <a:ext uri="{FF2B5EF4-FFF2-40B4-BE49-F238E27FC236}">
                <a16:creationId xmlns:a16="http://schemas.microsoft.com/office/drawing/2014/main" id="{7FD014C0-DC89-60ED-767E-319F165EE93E}"/>
              </a:ext>
            </a:extLst>
          </p:cNvPr>
          <p:cNvPicPr>
            <a:picLocks noGrp="1" noChangeAspect="1"/>
          </p:cNvPicPr>
          <p:nvPr>
            <p:ph sz="half" idx="2"/>
          </p:nvPr>
        </p:nvPicPr>
        <p:blipFill rotWithShape="1">
          <a:blip r:embed="rId3">
            <a:extLst>
              <a:ext uri="{28A0092B-C50C-407E-A947-70E740481C1C}">
                <a14:useLocalDpi xmlns:a14="http://schemas.microsoft.com/office/drawing/2010/main" val="0"/>
              </a:ext>
            </a:extLst>
          </a:blip>
          <a:srcRect t="30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428719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CC3A85-6593-2DE9-668D-E4B9F1F7B934}"/>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a:solidFill>
                  <a:schemeClr val="tx1"/>
                </a:solidFill>
                <a:latin typeface="+mj-lt"/>
                <a:ea typeface="+mj-ea"/>
                <a:cs typeface="+mj-cs"/>
              </a:rPr>
              <a:t>Source of historical biographies</a:t>
            </a:r>
          </a:p>
        </p:txBody>
      </p:sp>
      <p:sp>
        <p:nvSpPr>
          <p:cNvPr id="3" name="Content Placeholder 2">
            <a:extLst>
              <a:ext uri="{FF2B5EF4-FFF2-40B4-BE49-F238E27FC236}">
                <a16:creationId xmlns:a16="http://schemas.microsoft.com/office/drawing/2014/main" id="{8143755B-76AE-9B65-8890-4CD176E6ABD1}"/>
              </a:ext>
            </a:extLst>
          </p:cNvPr>
          <p:cNvSpPr>
            <a:spLocks noGrp="1"/>
          </p:cNvSpPr>
          <p:nvPr>
            <p:ph sz="half" idx="1"/>
          </p:nvPr>
        </p:nvSpPr>
        <p:spPr>
          <a:xfrm>
            <a:off x="1136397" y="2418408"/>
            <a:ext cx="4959603" cy="3522569"/>
          </a:xfrm>
        </p:spPr>
        <p:txBody>
          <a:bodyPr vert="horz" lIns="91440" tIns="45720" rIns="91440" bIns="45720" rtlCol="0" anchor="t">
            <a:normAutofit/>
          </a:bodyPr>
          <a:lstStyle/>
          <a:p>
            <a:r>
              <a:rPr lang="en-US" sz="1700"/>
              <a:t>Vem är Vem is a </a:t>
            </a:r>
            <a:r>
              <a:rPr lang="en-US" sz="1700" b="1"/>
              <a:t>Swedish biographical encyclopedia</a:t>
            </a:r>
            <a:r>
              <a:rPr lang="en-US" sz="1700"/>
              <a:t> that was published in two editions of five volumes each in 1945–1950 and 1962–1968 by Bokförlaget Vem är Vem.</a:t>
            </a:r>
          </a:p>
          <a:p>
            <a:endParaRPr lang="en-US" sz="1700"/>
          </a:p>
          <a:p>
            <a:r>
              <a:rPr lang="en-US" sz="1700"/>
              <a:t>The intention was, according to the publishers, </a:t>
            </a:r>
            <a:r>
              <a:rPr lang="en-US" sz="1700" b="1"/>
              <a:t>to draw attention to people who were at the height of their activities</a:t>
            </a:r>
            <a:r>
              <a:rPr lang="en-US" sz="1700"/>
              <a:t>, even if they were younger in influential or otherwise noted positions in different areas</a:t>
            </a:r>
          </a:p>
          <a:p>
            <a:r>
              <a:rPr lang="en-US" sz="1700"/>
              <a:t>We get career trajectories!</a:t>
            </a:r>
          </a:p>
          <a:p>
            <a:r>
              <a:rPr lang="en-US" sz="1700"/>
              <a:t>Digitized by librarians in Uppsala</a:t>
            </a:r>
          </a:p>
        </p:txBody>
      </p:sp>
      <p:pic>
        <p:nvPicPr>
          <p:cNvPr id="6" name="Content Placeholder 5">
            <a:extLst>
              <a:ext uri="{FF2B5EF4-FFF2-40B4-BE49-F238E27FC236}">
                <a16:creationId xmlns:a16="http://schemas.microsoft.com/office/drawing/2014/main" id="{2D0D51B6-F1CA-70EE-2A10-0FAE226BFD15}"/>
              </a:ext>
            </a:extLst>
          </p:cNvPr>
          <p:cNvPicPr>
            <a:picLocks noGrp="1" noChangeAspect="1"/>
          </p:cNvPicPr>
          <p:nvPr>
            <p:ph sz="half" idx="2"/>
          </p:nvPr>
        </p:nvPicPr>
        <p:blipFill>
          <a:blip r:embed="rId2"/>
          <a:stretch>
            <a:fillRect/>
          </a:stretch>
        </p:blipFill>
        <p:spPr>
          <a:xfrm>
            <a:off x="6512442" y="1914350"/>
            <a:ext cx="5201023" cy="2615543"/>
          </a:xfrm>
          <a:prstGeom prst="rect">
            <a:avLst/>
          </a:prstGeom>
        </p:spPr>
      </p:pic>
      <p:sp>
        <p:nvSpPr>
          <p:cNvPr id="13" name="Rectangle 12">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766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67950-ED91-86A1-980A-D179C2A4C772}"/>
              </a:ext>
            </a:extLst>
          </p:cNvPr>
          <p:cNvSpPr>
            <a:spLocks noGrp="1"/>
          </p:cNvSpPr>
          <p:nvPr>
            <p:ph type="title"/>
          </p:nvPr>
        </p:nvSpPr>
        <p:spPr>
          <a:xfrm>
            <a:off x="1136397" y="502021"/>
            <a:ext cx="4959603" cy="1642969"/>
          </a:xfrm>
        </p:spPr>
        <p:txBody>
          <a:bodyPr vert="horz" lIns="91440" tIns="45720" rIns="91440" bIns="45720" rtlCol="0" anchor="b">
            <a:normAutofit/>
          </a:bodyPr>
          <a:lstStyle/>
          <a:p>
            <a:r>
              <a:rPr lang="en-US" sz="4000" kern="1200">
                <a:solidFill>
                  <a:schemeClr val="tx1"/>
                </a:solidFill>
                <a:latin typeface="+mj-lt"/>
                <a:ea typeface="+mj-ea"/>
                <a:cs typeface="+mj-cs"/>
              </a:rPr>
              <a:t>NLP Challenges</a:t>
            </a:r>
          </a:p>
        </p:txBody>
      </p:sp>
      <p:sp>
        <p:nvSpPr>
          <p:cNvPr id="3" name="Content Placeholder 2">
            <a:extLst>
              <a:ext uri="{FF2B5EF4-FFF2-40B4-BE49-F238E27FC236}">
                <a16:creationId xmlns:a16="http://schemas.microsoft.com/office/drawing/2014/main" id="{673DECDD-EC19-6D2F-EC57-18E90032BDBC}"/>
              </a:ext>
            </a:extLst>
          </p:cNvPr>
          <p:cNvSpPr>
            <a:spLocks noGrp="1"/>
          </p:cNvSpPr>
          <p:nvPr>
            <p:ph sz="half" idx="1"/>
          </p:nvPr>
        </p:nvSpPr>
        <p:spPr>
          <a:xfrm>
            <a:off x="1136397" y="2418408"/>
            <a:ext cx="4959603" cy="3522569"/>
          </a:xfrm>
        </p:spPr>
        <p:txBody>
          <a:bodyPr vert="horz" lIns="91440" tIns="45720" rIns="91440" bIns="45720" rtlCol="0" anchor="t">
            <a:normAutofit/>
          </a:bodyPr>
          <a:lstStyle/>
          <a:p>
            <a:r>
              <a:rPr lang="en-US" sz="2000" dirty="0"/>
              <a:t>Many abbreviations</a:t>
            </a:r>
          </a:p>
          <a:p>
            <a:r>
              <a:rPr lang="en-US" sz="2000" dirty="0"/>
              <a:t>Similar structure for each entry but not exactly the same information in the same order</a:t>
            </a:r>
          </a:p>
        </p:txBody>
      </p:sp>
      <p:pic>
        <p:nvPicPr>
          <p:cNvPr id="5" name="Content Placeholder 5">
            <a:extLst>
              <a:ext uri="{FF2B5EF4-FFF2-40B4-BE49-F238E27FC236}">
                <a16:creationId xmlns:a16="http://schemas.microsoft.com/office/drawing/2014/main" id="{E79B9808-B3DD-9D6A-28BD-C3BF4DE28560}"/>
              </a:ext>
            </a:extLst>
          </p:cNvPr>
          <p:cNvPicPr>
            <a:picLocks noGrp="1" noChangeAspect="1"/>
          </p:cNvPicPr>
          <p:nvPr>
            <p:ph sz="half" idx="2"/>
          </p:nvPr>
        </p:nvPicPr>
        <p:blipFill>
          <a:blip r:embed="rId2"/>
          <a:stretch>
            <a:fillRect/>
          </a:stretch>
        </p:blipFill>
        <p:spPr>
          <a:xfrm>
            <a:off x="6512442" y="1914350"/>
            <a:ext cx="5201023" cy="2615543"/>
          </a:xfrm>
          <a:prstGeom prst="rect">
            <a:avLst/>
          </a:prstGeom>
        </p:spPr>
      </p:pic>
      <p:sp>
        <p:nvSpPr>
          <p:cNvPr id="12" name="Rectangle 11">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154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ACF4861-BD74-71D0-9506-B694C3F43639}"/>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Steps</a:t>
            </a:r>
          </a:p>
        </p:txBody>
      </p:sp>
      <p:sp>
        <p:nvSpPr>
          <p:cNvPr id="13"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0D274A-E701-5BF9-260D-26D3930AA3C5}"/>
              </a:ext>
            </a:extLst>
          </p:cNvPr>
          <p:cNvSpPr>
            <a:spLocks noGrp="1"/>
          </p:cNvSpPr>
          <p:nvPr>
            <p:ph sz="half" idx="1"/>
          </p:nvPr>
        </p:nvSpPr>
        <p:spPr>
          <a:xfrm>
            <a:off x="630936" y="2807208"/>
            <a:ext cx="3429000" cy="3410712"/>
          </a:xfrm>
        </p:spPr>
        <p:txBody>
          <a:bodyPr vert="horz" lIns="91440" tIns="45720" rIns="91440" bIns="45720" rtlCol="0" anchor="t">
            <a:normAutofit/>
          </a:bodyPr>
          <a:lstStyle/>
          <a:p>
            <a:r>
              <a:rPr lang="en-US" sz="2200"/>
              <a:t>Translate</a:t>
            </a:r>
          </a:p>
          <a:p>
            <a:r>
              <a:rPr lang="en-US" sz="2200"/>
              <a:t>Structure</a:t>
            </a:r>
          </a:p>
          <a:p>
            <a:r>
              <a:rPr lang="en-US" sz="2200"/>
              <a:t>Augment</a:t>
            </a:r>
          </a:p>
        </p:txBody>
      </p:sp>
      <p:pic>
        <p:nvPicPr>
          <p:cNvPr id="6" name="Content Placeholder 5">
            <a:extLst>
              <a:ext uri="{FF2B5EF4-FFF2-40B4-BE49-F238E27FC236}">
                <a16:creationId xmlns:a16="http://schemas.microsoft.com/office/drawing/2014/main" id="{B160546A-36A4-CC33-F799-03AC0AB41F33}"/>
              </a:ext>
            </a:extLst>
          </p:cNvPr>
          <p:cNvPicPr>
            <a:picLocks noGrp="1" noChangeAspect="1"/>
          </p:cNvPicPr>
          <p:nvPr>
            <p:ph sz="half" idx="2"/>
          </p:nvPr>
        </p:nvPicPr>
        <p:blipFill>
          <a:blip r:embed="rId2"/>
          <a:stretch>
            <a:fillRect/>
          </a:stretch>
        </p:blipFill>
        <p:spPr>
          <a:xfrm>
            <a:off x="4654296" y="1582255"/>
            <a:ext cx="6903720" cy="3693490"/>
          </a:xfrm>
          <a:prstGeom prst="rect">
            <a:avLst/>
          </a:prstGeom>
        </p:spPr>
      </p:pic>
    </p:spTree>
    <p:extLst>
      <p:ext uri="{BB962C8B-B14F-4D97-AF65-F5344CB8AC3E}">
        <p14:creationId xmlns:p14="http://schemas.microsoft.com/office/powerpoint/2010/main" val="2474313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EBCF4-A2F4-D2FB-D246-25597868FBBF}"/>
              </a:ext>
            </a:extLst>
          </p:cNvPr>
          <p:cNvSpPr>
            <a:spLocks noGrp="1"/>
          </p:cNvSpPr>
          <p:nvPr>
            <p:ph type="title"/>
          </p:nvPr>
        </p:nvSpPr>
        <p:spPr/>
        <p:txBody>
          <a:bodyPr/>
          <a:lstStyle/>
          <a:p>
            <a:r>
              <a:rPr lang="en-ZA"/>
              <a:t>Translate</a:t>
            </a:r>
            <a:endParaRPr lang="en-ZA" dirty="0"/>
          </a:p>
        </p:txBody>
      </p:sp>
      <p:sp>
        <p:nvSpPr>
          <p:cNvPr id="3" name="Content Placeholder 2">
            <a:extLst>
              <a:ext uri="{FF2B5EF4-FFF2-40B4-BE49-F238E27FC236}">
                <a16:creationId xmlns:a16="http://schemas.microsoft.com/office/drawing/2014/main" id="{F254F96D-0E1A-5A76-F1F8-53486389AA73}"/>
              </a:ext>
            </a:extLst>
          </p:cNvPr>
          <p:cNvSpPr>
            <a:spLocks noGrp="1"/>
          </p:cNvSpPr>
          <p:nvPr>
            <p:ph sz="half" idx="1"/>
          </p:nvPr>
        </p:nvSpPr>
        <p:spPr/>
        <p:txBody>
          <a:bodyPr>
            <a:normAutofit fontScale="92500"/>
          </a:bodyPr>
          <a:lstStyle/>
          <a:p>
            <a:pPr marL="0" indent="0">
              <a:buNone/>
            </a:pPr>
            <a:r>
              <a:rPr lang="en-ZA" sz="2400" b="1">
                <a:solidFill>
                  <a:srgbClr val="000000"/>
                </a:solidFill>
                <a:latin typeface="Calibri" panose="020F0502020204030204" pitchFamily="34" charset="0"/>
              </a:rPr>
              <a:t>OCR - text</a:t>
            </a:r>
            <a:endParaRPr lang="en-ZA" sz="2400" b="1" i="0" u="none" strike="noStrike">
              <a:solidFill>
                <a:srgbClr val="000000"/>
              </a:solidFill>
              <a:effectLst/>
              <a:latin typeface="Calibri" panose="020F0502020204030204" pitchFamily="34" charset="0"/>
            </a:endParaRPr>
          </a:p>
          <a:p>
            <a:pPr marL="0" indent="0">
              <a:buNone/>
            </a:pPr>
            <a:endParaRPr lang="en-ZA" sz="1800">
              <a:solidFill>
                <a:srgbClr val="000000"/>
              </a:solidFill>
              <a:latin typeface="Calibri" panose="020F0502020204030204" pitchFamily="34" charset="0"/>
            </a:endParaRPr>
          </a:p>
          <a:p>
            <a:pPr marL="0" indent="0">
              <a:buNone/>
            </a:pPr>
            <a:r>
              <a:rPr lang="en-ZA" sz="2400" b="0" i="0" u="none" strike="noStrike">
                <a:solidFill>
                  <a:srgbClr val="000000"/>
                </a:solidFill>
                <a:effectLst/>
                <a:latin typeface="Calibri" panose="020F0502020204030204" pitchFamily="34" charset="0"/>
              </a:rPr>
              <a:t>Lundh, Asta Evilla, med. lic., leg. tandläkare, Sthlm, f. i Bunkeflo, Malmöh. l., av lär. Hans L. o. Hanna L. G. 31 m. Waldemar Samuelsson. Barn : Kjell f. 32. Stud:ex. i Malmö 13, med. kand. 19 i Lund, med. lic. 16 i Sthlm, tandlrex. i Sthlm 23. Prakt, läkare o. tandl. i Sthlm sed. 26, tandläkare v. Sthlms folksk. sed. 27.</a:t>
            </a:r>
            <a:r>
              <a:rPr lang="en-ZA" sz="3600"/>
              <a:t> </a:t>
            </a:r>
            <a:endParaRPr lang="en-ZA" sz="3600" dirty="0"/>
          </a:p>
        </p:txBody>
      </p:sp>
      <p:sp>
        <p:nvSpPr>
          <p:cNvPr id="4" name="Content Placeholder 3">
            <a:extLst>
              <a:ext uri="{FF2B5EF4-FFF2-40B4-BE49-F238E27FC236}">
                <a16:creationId xmlns:a16="http://schemas.microsoft.com/office/drawing/2014/main" id="{F486B586-C27A-8635-7AA2-4E822EAF6639}"/>
              </a:ext>
            </a:extLst>
          </p:cNvPr>
          <p:cNvSpPr>
            <a:spLocks noGrp="1"/>
          </p:cNvSpPr>
          <p:nvPr>
            <p:ph sz="half" idx="2"/>
          </p:nvPr>
        </p:nvSpPr>
        <p:spPr/>
        <p:txBody>
          <a:bodyPr>
            <a:normAutofit fontScale="92500"/>
          </a:bodyPr>
          <a:lstStyle/>
          <a:p>
            <a:pPr marL="0" indent="0">
              <a:buNone/>
            </a:pPr>
            <a:r>
              <a:rPr lang="en-US" sz="2400" b="1" i="0" u="none" strike="noStrike">
                <a:solidFill>
                  <a:srgbClr val="000000"/>
                </a:solidFill>
                <a:effectLst/>
                <a:latin typeface="Calibri" panose="020F0502020204030204" pitchFamily="34" charset="0"/>
              </a:rPr>
              <a:t>English Translation</a:t>
            </a:r>
          </a:p>
          <a:p>
            <a:pPr marL="0" indent="0">
              <a:buNone/>
            </a:pPr>
            <a:endParaRPr lang="en-US" sz="1800">
              <a:solidFill>
                <a:srgbClr val="000000"/>
              </a:solidFill>
              <a:latin typeface="Calibri" panose="020F0502020204030204" pitchFamily="34" charset="0"/>
            </a:endParaRPr>
          </a:p>
          <a:p>
            <a:pPr marL="0" indent="0">
              <a:buNone/>
            </a:pPr>
            <a:r>
              <a:rPr lang="en-US" sz="2200" b="0" i="0" u="none" strike="noStrike">
                <a:solidFill>
                  <a:srgbClr val="000000"/>
                </a:solidFill>
                <a:effectLst/>
                <a:latin typeface="Calibri" panose="020F0502020204030204" pitchFamily="34" charset="0"/>
              </a:rPr>
              <a:t>Lundh, Asta Evilla, M.D., licensed dentist, Stockholm, born in Bunkeflo, Malmöhus County, daughter of the teachers Hans L. and Hanna L. G., married to Waldemar Samuelsson. Children: Kjell (born 1932). She passed her high school exam in Malmö in 1913, received her medical degree in Lund in 1919, obtained her license to practice medicine in Stockholm in 1916, and received her dentistry diploma in Stockholm in 1923. She practiced as a medical doctor and dentist in Stockholm from 1926 and worked as a dentist at Stockholm's Public School since 1927.</a:t>
            </a:r>
            <a:r>
              <a:rPr lang="en-US" sz="3500"/>
              <a:t> </a:t>
            </a:r>
            <a:endParaRPr lang="en-ZA" sz="3500" dirty="0"/>
          </a:p>
        </p:txBody>
      </p:sp>
    </p:spTree>
    <p:extLst>
      <p:ext uri="{BB962C8B-B14F-4D97-AF65-F5344CB8AC3E}">
        <p14:creationId xmlns:p14="http://schemas.microsoft.com/office/powerpoint/2010/main" val="2056890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092EF-8AB7-A7C4-7D6B-7D46335A2062}"/>
              </a:ext>
            </a:extLst>
          </p:cNvPr>
          <p:cNvSpPr>
            <a:spLocks noGrp="1"/>
          </p:cNvSpPr>
          <p:nvPr>
            <p:ph type="title"/>
          </p:nvPr>
        </p:nvSpPr>
        <p:spPr/>
        <p:txBody>
          <a:bodyPr/>
          <a:lstStyle/>
          <a:p>
            <a:r>
              <a:rPr lang="en-ZA" dirty="0"/>
              <a:t>Tips for getting the GPT to work well</a:t>
            </a:r>
          </a:p>
        </p:txBody>
      </p:sp>
      <p:sp>
        <p:nvSpPr>
          <p:cNvPr id="3" name="Content Placeholder 2">
            <a:extLst>
              <a:ext uri="{FF2B5EF4-FFF2-40B4-BE49-F238E27FC236}">
                <a16:creationId xmlns:a16="http://schemas.microsoft.com/office/drawing/2014/main" id="{4803C01F-9D30-37D8-2302-865A951AEF45}"/>
              </a:ext>
            </a:extLst>
          </p:cNvPr>
          <p:cNvSpPr>
            <a:spLocks noGrp="1"/>
          </p:cNvSpPr>
          <p:nvPr>
            <p:ph sz="half" idx="1"/>
          </p:nvPr>
        </p:nvSpPr>
        <p:spPr/>
        <p:txBody>
          <a:bodyPr>
            <a:normAutofit fontScale="92500" lnSpcReduction="10000"/>
          </a:bodyPr>
          <a:lstStyle/>
          <a:p>
            <a:r>
              <a:rPr lang="en-ZA" dirty="0"/>
              <a:t>Give context</a:t>
            </a:r>
          </a:p>
          <a:p>
            <a:pPr lvl="1"/>
            <a:r>
              <a:rPr lang="en-ZA" dirty="0"/>
              <a:t>“You are an expert in Swedish family history”</a:t>
            </a:r>
          </a:p>
          <a:p>
            <a:pPr lvl="1"/>
            <a:r>
              <a:rPr lang="en-ZA" dirty="0"/>
              <a:t>Improved the translation of contractions and abbreviations </a:t>
            </a:r>
          </a:p>
          <a:p>
            <a:pPr lvl="1"/>
            <a:endParaRPr lang="en-ZA" dirty="0"/>
          </a:p>
          <a:p>
            <a:r>
              <a:rPr lang="en-ZA" dirty="0"/>
              <a:t>Provide structure</a:t>
            </a:r>
          </a:p>
          <a:p>
            <a:pPr lvl="1"/>
            <a:r>
              <a:rPr lang="en-ZA" dirty="0"/>
              <a:t>Be specific in the content that you want to get back</a:t>
            </a:r>
          </a:p>
          <a:p>
            <a:pPr lvl="1"/>
            <a:r>
              <a:rPr lang="en-ZA" dirty="0"/>
              <a:t>“</a:t>
            </a:r>
            <a:r>
              <a:rPr lang="en-US" dirty="0"/>
              <a:t>* Include </a:t>
            </a:r>
            <a:r>
              <a:rPr lang="en-US" dirty="0" err="1"/>
              <a:t>startDate</a:t>
            </a:r>
            <a:r>
              <a:rPr lang="en-US" dirty="0"/>
              <a:t> and </a:t>
            </a:r>
            <a:r>
              <a:rPr lang="en-US" dirty="0" err="1"/>
              <a:t>endDate</a:t>
            </a:r>
            <a:r>
              <a:rPr lang="en-US" dirty="0"/>
              <a:t> wherever possible.”</a:t>
            </a:r>
          </a:p>
          <a:p>
            <a:pPr lvl="1"/>
            <a:r>
              <a:rPr lang="en-US" dirty="0"/>
              <a:t>“* Only provide a  RFC8259 compliant JSON response”</a:t>
            </a:r>
            <a:endParaRPr lang="en-ZA" dirty="0"/>
          </a:p>
        </p:txBody>
      </p:sp>
      <p:sp>
        <p:nvSpPr>
          <p:cNvPr id="4" name="Content Placeholder 3">
            <a:extLst>
              <a:ext uri="{FF2B5EF4-FFF2-40B4-BE49-F238E27FC236}">
                <a16:creationId xmlns:a16="http://schemas.microsoft.com/office/drawing/2014/main" id="{72CF7826-2976-90E0-FFA2-901488D4FC0B}"/>
              </a:ext>
            </a:extLst>
          </p:cNvPr>
          <p:cNvSpPr>
            <a:spLocks noGrp="1"/>
          </p:cNvSpPr>
          <p:nvPr>
            <p:ph sz="half" idx="2"/>
          </p:nvPr>
        </p:nvSpPr>
        <p:spPr/>
        <p:txBody>
          <a:bodyPr>
            <a:normAutofit fontScale="92500" lnSpcReduction="10000"/>
          </a:bodyPr>
          <a:lstStyle/>
          <a:p>
            <a:endParaRPr lang="en-ZA"/>
          </a:p>
        </p:txBody>
      </p:sp>
    </p:spTree>
    <p:extLst>
      <p:ext uri="{BB962C8B-B14F-4D97-AF65-F5344CB8AC3E}">
        <p14:creationId xmlns:p14="http://schemas.microsoft.com/office/powerpoint/2010/main" val="35740282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469</Words>
  <Application>Microsoft Office PowerPoint</Application>
  <PresentationFormat>Widescreen</PresentationFormat>
  <Paragraphs>45</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Who is Who</vt:lpstr>
      <vt:lpstr>Outline</vt:lpstr>
      <vt:lpstr>Purpose</vt:lpstr>
      <vt:lpstr>Source of historical biographies</vt:lpstr>
      <vt:lpstr>NLP Challenges</vt:lpstr>
      <vt:lpstr>Steps</vt:lpstr>
      <vt:lpstr>Translate</vt:lpstr>
      <vt:lpstr>Tips for getting the GPT to work well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jonathan jayes</dc:creator>
  <cp:lastModifiedBy>jonathan jayes</cp:lastModifiedBy>
  <cp:revision>2</cp:revision>
  <dcterms:created xsi:type="dcterms:W3CDTF">2023-03-28T08:10:38Z</dcterms:created>
  <dcterms:modified xsi:type="dcterms:W3CDTF">2023-03-28T08:37:33Z</dcterms:modified>
</cp:coreProperties>
</file>