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7" r:id="rId10"/>
    <p:sldId id="266" r:id="rId11"/>
    <p:sldId id="265" r:id="rId12"/>
    <p:sldId id="264" r:id="rId13"/>
    <p:sldId id="270" r:id="rId14"/>
    <p:sldId id="271" r:id="rId15"/>
    <p:sldId id="272" r:id="rId16"/>
    <p:sldId id="273" r:id="rId17"/>
    <p:sldId id="269" r:id="rId18"/>
    <p:sldId id="268" r:id="rId19"/>
    <p:sldId id="267" r:id="rId20"/>
    <p:sldId id="275" r:id="rId21"/>
    <p:sldId id="274" r:id="rId22"/>
    <p:sldId id="276" r:id="rId23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1E898D-943C-A804-9762-854981A90B99}" v="299" dt="2021-05-11T11:18:48.745"/>
    <p1510:client id="{DE13DE6B-C5DF-4740-8F40-36FCE6415105}" v="3628" dt="2021-05-04T13:08:39.6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36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48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98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96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05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8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92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3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52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2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5/11/2021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1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3AA549-1F0C-46E0-AAD8-DC3DC6CA6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mputer code representation.">
            <a:extLst>
              <a:ext uri="{FF2B5EF4-FFF2-40B4-BE49-F238E27FC236}">
                <a16:creationId xmlns:a16="http://schemas.microsoft.com/office/drawing/2014/main" id="{D9D4EF4C-53C9-4CA1-B5AD-387354461C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439" r="2" b="2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Bottom Right">
            <a:extLst>
              <a:ext uri="{FF2B5EF4-FFF2-40B4-BE49-F238E27FC236}">
                <a16:creationId xmlns:a16="http://schemas.microsoft.com/office/drawing/2014/main" id="{7B2F7E43-35EC-4103-9D95-2ACDB0038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6" name="Graphic 157">
              <a:extLst>
                <a:ext uri="{FF2B5EF4-FFF2-40B4-BE49-F238E27FC236}">
                  <a16:creationId xmlns:a16="http://schemas.microsoft.com/office/drawing/2014/main" id="{4CBE545A-C704-48FA-8193-05D4FDAA2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FC12F8B-A54C-43DD-B393-14555547B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E3B33274-B053-4224-A5A0-B90126BFF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C7170C7-58C1-4C2A-BCB1-A35DA8E12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931EDD4-C978-4F30-9A9D-2C5D3B3E4B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E984CF3-8D55-4CD4-8256-69FDFE61C1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9CC4F5D-4692-4689-807E-46C4886AD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872E016-A490-4CAF-AAC9-3EE29CBD43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94A6B7E-847F-437A-BC2F-A78EE3F87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6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28" name="Top Left">
            <a:extLst>
              <a:ext uri="{FF2B5EF4-FFF2-40B4-BE49-F238E27FC236}">
                <a16:creationId xmlns:a16="http://schemas.microsoft.com/office/drawing/2014/main" id="{96F2112D-BBBE-46A6-B66D-A3F02ED32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3662362" y="1504950"/>
            <a:chExt cx="4411694" cy="3835431"/>
          </a:xfrm>
          <a:noFill/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95342" y="1540859"/>
              <a:ext cx="2478714" cy="3799522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982" y="2388008"/>
              <a:ext cx="2302192" cy="2952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1" name="Graphic 3">
              <a:extLst>
                <a:ext uri="{FF2B5EF4-FFF2-40B4-BE49-F238E27FC236}">
                  <a16:creationId xmlns:a16="http://schemas.microsoft.com/office/drawing/2014/main" id="{96F2112D-BBBE-46A6-B66D-A3F02ED32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62362" y="1504950"/>
              <a:ext cx="1913000" cy="3816381"/>
              <a:chOff x="3662362" y="1504950"/>
              <a:chExt cx="1913000" cy="3816381"/>
            </a:xfrm>
            <a:noFill/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ACCB55F8-F950-431F-9B90-688950D9F3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7D0AA11-2E4E-479C-B953-547285E724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0D86C66-EDF0-4ABB-87F4-A2882A2E0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71791" y="3466048"/>
                <a:ext cx="1604295" cy="1847472"/>
              </a:xfrm>
              <a:custGeom>
                <a:avLst/>
                <a:gdLst>
                  <a:gd name="connsiteX0" fmla="*/ 1604296 w 1604295"/>
                  <a:gd name="connsiteY0" fmla="*/ 1847472 h 1847472"/>
                  <a:gd name="connsiteX1" fmla="*/ 1517809 w 1604295"/>
                  <a:gd name="connsiteY1" fmla="*/ 1544292 h 1847472"/>
                  <a:gd name="connsiteX2" fmla="*/ 1394841 w 1604295"/>
                  <a:gd name="connsiteY2" fmla="*/ 1183771 h 1847472"/>
                  <a:gd name="connsiteX3" fmla="*/ 1318355 w 1604295"/>
                  <a:gd name="connsiteY3" fmla="*/ 695233 h 1847472"/>
                  <a:gd name="connsiteX4" fmla="*/ 1359884 w 1604295"/>
                  <a:gd name="connsiteY4" fmla="*/ 397863 h 1847472"/>
                  <a:gd name="connsiteX5" fmla="*/ 1359884 w 1604295"/>
                  <a:gd name="connsiteY5" fmla="*/ 236700 h 1847472"/>
                  <a:gd name="connsiteX6" fmla="*/ 1351598 w 1604295"/>
                  <a:gd name="connsiteY6" fmla="*/ 67250 h 1847472"/>
                  <a:gd name="connsiteX7" fmla="*/ 1316641 w 1604295"/>
                  <a:gd name="connsiteY7" fmla="*/ 10767 h 1847472"/>
                  <a:gd name="connsiteX8" fmla="*/ 1195292 w 1604295"/>
                  <a:gd name="connsiteY8" fmla="*/ 34008 h 1847472"/>
                  <a:gd name="connsiteX9" fmla="*/ 1005745 w 1604295"/>
                  <a:gd name="connsiteY9" fmla="*/ 254988 h 1847472"/>
                  <a:gd name="connsiteX10" fmla="*/ 763048 w 1604295"/>
                  <a:gd name="connsiteY10" fmla="*/ 587315 h 1847472"/>
                  <a:gd name="connsiteX11" fmla="*/ 548640 w 1604295"/>
                  <a:gd name="connsiteY11" fmla="*/ 861444 h 1847472"/>
                  <a:gd name="connsiteX12" fmla="*/ 328803 w 1604295"/>
                  <a:gd name="connsiteY12" fmla="*/ 1145480 h 1847472"/>
                  <a:gd name="connsiteX13" fmla="*/ 0 w 1604295"/>
                  <a:gd name="connsiteY13" fmla="*/ 1607157 h 1847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04295" h="1847472">
                    <a:moveTo>
                      <a:pt x="1604296" y="1847472"/>
                    </a:moveTo>
                    <a:cubicBezTo>
                      <a:pt x="1573721" y="1753270"/>
                      <a:pt x="1548479" y="1638399"/>
                      <a:pt x="1517809" y="1544292"/>
                    </a:cubicBezTo>
                    <a:cubicBezTo>
                      <a:pt x="1478471" y="1423515"/>
                      <a:pt x="1432846" y="1304929"/>
                      <a:pt x="1394841" y="1183771"/>
                    </a:cubicBezTo>
                    <a:cubicBezTo>
                      <a:pt x="1345025" y="1024893"/>
                      <a:pt x="1305497" y="860778"/>
                      <a:pt x="1318355" y="695233"/>
                    </a:cubicBezTo>
                    <a:cubicBezTo>
                      <a:pt x="1326071" y="595316"/>
                      <a:pt x="1353312" y="497780"/>
                      <a:pt x="1359884" y="397863"/>
                    </a:cubicBezTo>
                    <a:cubicBezTo>
                      <a:pt x="1363409" y="344237"/>
                      <a:pt x="1359503" y="290421"/>
                      <a:pt x="1359884" y="236700"/>
                    </a:cubicBezTo>
                    <a:cubicBezTo>
                      <a:pt x="1360265" y="179740"/>
                      <a:pt x="1366076" y="122114"/>
                      <a:pt x="1351598" y="67250"/>
                    </a:cubicBezTo>
                    <a:cubicBezTo>
                      <a:pt x="1345692" y="44866"/>
                      <a:pt x="1335691" y="23530"/>
                      <a:pt x="1316641" y="10767"/>
                    </a:cubicBezTo>
                    <a:cubicBezTo>
                      <a:pt x="1279874" y="-13998"/>
                      <a:pt x="1233202" y="8290"/>
                      <a:pt x="1195292" y="34008"/>
                    </a:cubicBezTo>
                    <a:cubicBezTo>
                      <a:pt x="1114330" y="89062"/>
                      <a:pt x="1060990" y="173644"/>
                      <a:pt x="1005745" y="254988"/>
                    </a:cubicBezTo>
                    <a:cubicBezTo>
                      <a:pt x="928688" y="368526"/>
                      <a:pt x="847058" y="478825"/>
                      <a:pt x="763048" y="587315"/>
                    </a:cubicBezTo>
                    <a:cubicBezTo>
                      <a:pt x="691991" y="679041"/>
                      <a:pt x="621697" y="771338"/>
                      <a:pt x="548640" y="861444"/>
                    </a:cubicBezTo>
                    <a:cubicBezTo>
                      <a:pt x="425672" y="1012987"/>
                      <a:pt x="453866" y="995747"/>
                      <a:pt x="328803" y="1145480"/>
                    </a:cubicBezTo>
                    <a:cubicBezTo>
                      <a:pt x="294418" y="1186628"/>
                      <a:pt x="21146" y="1558103"/>
                      <a:pt x="0" y="1607157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D026082B-E695-4987-8C03-332366C6C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83507" y="3153822"/>
                <a:ext cx="1223105" cy="1676495"/>
              </a:xfrm>
              <a:custGeom>
                <a:avLst/>
                <a:gdLst>
                  <a:gd name="connsiteX0" fmla="*/ 1223105 w 1223105"/>
                  <a:gd name="connsiteY0" fmla="*/ 0 h 1676495"/>
                  <a:gd name="connsiteX1" fmla="*/ 1000792 w 1223105"/>
                  <a:gd name="connsiteY1" fmla="*/ 254794 h 1676495"/>
                  <a:gd name="connsiteX2" fmla="*/ 744760 w 1223105"/>
                  <a:gd name="connsiteY2" fmla="*/ 651891 h 1676495"/>
                  <a:gd name="connsiteX3" fmla="*/ 345758 w 1223105"/>
                  <a:gd name="connsiteY3" fmla="*/ 1231773 h 1676495"/>
                  <a:gd name="connsiteX4" fmla="*/ 0 w 1223105"/>
                  <a:gd name="connsiteY4" fmla="*/ 1676495 h 1676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105" h="1676495">
                    <a:moveTo>
                      <a:pt x="1223105" y="0"/>
                    </a:moveTo>
                    <a:cubicBezTo>
                      <a:pt x="1136523" y="72771"/>
                      <a:pt x="1066324" y="162401"/>
                      <a:pt x="1000792" y="254794"/>
                    </a:cubicBezTo>
                    <a:cubicBezTo>
                      <a:pt x="909733" y="383286"/>
                      <a:pt x="827723" y="517970"/>
                      <a:pt x="744760" y="651891"/>
                    </a:cubicBezTo>
                    <a:cubicBezTo>
                      <a:pt x="621030" y="851726"/>
                      <a:pt x="497777" y="1052608"/>
                      <a:pt x="345758" y="1231773"/>
                    </a:cubicBezTo>
                    <a:cubicBezTo>
                      <a:pt x="248888" y="1345978"/>
                      <a:pt x="61722" y="1540764"/>
                      <a:pt x="0" y="16764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61A8835-D9FC-4CAB-AF19-A5513B17B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6517" y="3097027"/>
                <a:ext cx="668845" cy="2224304"/>
              </a:xfrm>
              <a:custGeom>
                <a:avLst/>
                <a:gdLst>
                  <a:gd name="connsiteX0" fmla="*/ 668846 w 668845"/>
                  <a:gd name="connsiteY0" fmla="*/ 2224305 h 2224304"/>
                  <a:gd name="connsiteX1" fmla="*/ 486918 w 668845"/>
                  <a:gd name="connsiteY1" fmla="*/ 1944365 h 2224304"/>
                  <a:gd name="connsiteX2" fmla="*/ 376809 w 668845"/>
                  <a:gd name="connsiteY2" fmla="*/ 1659663 h 2224304"/>
                  <a:gd name="connsiteX3" fmla="*/ 319373 w 668845"/>
                  <a:gd name="connsiteY3" fmla="*/ 1425157 h 2224304"/>
                  <a:gd name="connsiteX4" fmla="*/ 264319 w 668845"/>
                  <a:gd name="connsiteY4" fmla="*/ 1130834 h 2224304"/>
                  <a:gd name="connsiteX5" fmla="*/ 278702 w 668845"/>
                  <a:gd name="connsiteY5" fmla="*/ 882041 h 2224304"/>
                  <a:gd name="connsiteX6" fmla="*/ 302609 w 668845"/>
                  <a:gd name="connsiteY6" fmla="*/ 736118 h 2224304"/>
                  <a:gd name="connsiteX7" fmla="*/ 360045 w 668845"/>
                  <a:gd name="connsiteY7" fmla="*/ 444177 h 2224304"/>
                  <a:gd name="connsiteX8" fmla="*/ 386334 w 668845"/>
                  <a:gd name="connsiteY8" fmla="*/ 233675 h 2224304"/>
                  <a:gd name="connsiteX9" fmla="*/ 0 w 668845"/>
                  <a:gd name="connsiteY9" fmla="*/ 56795 h 22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8845" h="2224304">
                    <a:moveTo>
                      <a:pt x="668846" y="2224305"/>
                    </a:moveTo>
                    <a:cubicBezTo>
                      <a:pt x="599218" y="2137151"/>
                      <a:pt x="537210" y="2043996"/>
                      <a:pt x="486918" y="1944365"/>
                    </a:cubicBezTo>
                    <a:cubicBezTo>
                      <a:pt x="441008" y="1853306"/>
                      <a:pt x="404717" y="1757770"/>
                      <a:pt x="376809" y="1659663"/>
                    </a:cubicBezTo>
                    <a:cubicBezTo>
                      <a:pt x="354806" y="1582224"/>
                      <a:pt x="337757" y="1503548"/>
                      <a:pt x="319373" y="1425157"/>
                    </a:cubicBezTo>
                    <a:cubicBezTo>
                      <a:pt x="296418" y="1327811"/>
                      <a:pt x="270510" y="1230657"/>
                      <a:pt x="264319" y="1130834"/>
                    </a:cubicBezTo>
                    <a:cubicBezTo>
                      <a:pt x="259080" y="1047681"/>
                      <a:pt x="266891" y="964528"/>
                      <a:pt x="278702" y="882041"/>
                    </a:cubicBezTo>
                    <a:cubicBezTo>
                      <a:pt x="285655" y="833274"/>
                      <a:pt x="293751" y="784601"/>
                      <a:pt x="302609" y="736118"/>
                    </a:cubicBezTo>
                    <a:cubicBezTo>
                      <a:pt x="320516" y="638582"/>
                      <a:pt x="339471" y="541237"/>
                      <a:pt x="360045" y="444177"/>
                    </a:cubicBezTo>
                    <a:cubicBezTo>
                      <a:pt x="374809" y="374549"/>
                      <a:pt x="389763" y="304541"/>
                      <a:pt x="386334" y="233675"/>
                    </a:cubicBezTo>
                    <a:cubicBezTo>
                      <a:pt x="383191" y="168809"/>
                      <a:pt x="391287" y="-120751"/>
                      <a:pt x="0" y="567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9145" y="4663452"/>
              <a:ext cx="1103852" cy="657879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21047"/>
              <a:ext cx="1271168" cy="2861881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36477"/>
              <a:ext cx="919096" cy="2636139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717738"/>
              <a:ext cx="625711" cy="229238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951196"/>
              <a:ext cx="421548" cy="1865756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201418"/>
              <a:ext cx="286935" cy="1358264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482500"/>
              <a:ext cx="167300" cy="890873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49272" y="1514475"/>
              <a:ext cx="3076098" cy="1677721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9025" y="1548764"/>
              <a:ext cx="2607257" cy="1468691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50204" y="1524380"/>
              <a:ext cx="2095685" cy="1175182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994404" y="731041"/>
            <a:ext cx="10191942" cy="3173034"/>
          </a:xfrm>
        </p:spPr>
        <p:txBody>
          <a:bodyPr>
            <a:normAutofit/>
          </a:bodyPr>
          <a:lstStyle/>
          <a:p>
            <a:r>
              <a:rPr lang="sr-Latn-RS" sz="6600" dirty="0">
                <a:solidFill>
                  <a:srgbClr val="FFFFFF"/>
                </a:solidFill>
              </a:rPr>
              <a:t>BIG DATA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4069354"/>
            <a:ext cx="9144000" cy="12652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sz="2200" dirty="0">
                <a:solidFill>
                  <a:srgbClr val="FFFFFF"/>
                </a:solidFill>
                <a:cs typeface="Arial"/>
              </a:rPr>
              <a:t>Jovan </a:t>
            </a:r>
            <a:r>
              <a:rPr lang="sr-Latn-RS" sz="2200" dirty="0" err="1">
                <a:solidFill>
                  <a:srgbClr val="FFFFFF"/>
                </a:solidFill>
                <a:cs typeface="Arial"/>
              </a:rPr>
              <a:t>Jurić</a:t>
            </a:r>
            <a:r>
              <a:rPr lang="sr-Latn-RS" sz="2200" dirty="0">
                <a:solidFill>
                  <a:srgbClr val="FFFFFF"/>
                </a:solidFill>
                <a:cs typeface="Arial"/>
              </a:rPr>
              <a:t> 1206</a:t>
            </a:r>
            <a:endParaRPr lang="sr-Latn-RS" sz="2200" dirty="0">
              <a:solidFill>
                <a:srgbClr val="FFFFFF"/>
              </a:solidFill>
            </a:endParaRPr>
          </a:p>
        </p:txBody>
      </p:sp>
      <p:grpSp>
        <p:nvGrpSpPr>
          <p:cNvPr id="48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57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AF91F83-6720-48BE-8855-837B1E770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Projekat 2 - Zadatak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6A0FCBC9-A44E-4CAE-B3F2-7B8989FFE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RS" dirty="0">
                <a:cs typeface="Arial"/>
              </a:rPr>
              <a:t>Implementirati aplikaciju koja čita podatke slog po slog i šalje ih na Kafka topic. </a:t>
            </a:r>
          </a:p>
          <a:p>
            <a:r>
              <a:rPr lang="sr-Latn-RS">
                <a:cs typeface="Arial"/>
              </a:rPr>
              <a:t>Implementirati Spark Streaming aplikacija koja </a:t>
            </a:r>
            <a:r>
              <a:rPr lang="sr-Latn-RS" dirty="0">
                <a:cs typeface="Arial"/>
              </a:rPr>
              <a:t>čita podatke sa Kafka Topica u realnom vremenu i odrediti max/min/srednju vrednost i broj pojava određenih atributa na ne određenoj lokaciji kao i top N najpopularnijih lokacija/mesta. </a:t>
            </a:r>
          </a:p>
          <a:p>
            <a:r>
              <a:rPr lang="sr-Latn-RS">
                <a:cs typeface="Arial"/>
              </a:rPr>
              <a:t>Rezultate snimiti u Cassandra bazu podataka.</a:t>
            </a:r>
            <a:endParaRPr lang="sr-Latn-R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9964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F592DD9-A7DF-4DA7-BC95-F96DE3D14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Projekat 2 – Pokretanje projekta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997F074-0A10-498F-A14D-AD520BC84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sr-Latn-RS" dirty="0">
                <a:cs typeface="Arial"/>
              </a:rPr>
              <a:t>Za pokretanje projekta najpre je potrebni pokrenuti </a:t>
            </a:r>
            <a:r>
              <a:rPr lang="sr-Latn-RS" dirty="0" err="1">
                <a:cs typeface="Arial"/>
              </a:rPr>
              <a:t>kafka</a:t>
            </a:r>
            <a:r>
              <a:rPr lang="sr-Latn-RS" dirty="0">
                <a:cs typeface="Arial"/>
              </a:rPr>
              <a:t> brokere pomoću </a:t>
            </a:r>
            <a:r>
              <a:rPr lang="sr-Latn-RS" dirty="0" err="1">
                <a:cs typeface="Arial"/>
              </a:rPr>
              <a:t>shell</a:t>
            </a:r>
            <a:r>
              <a:rPr lang="sr-Latn-RS" dirty="0">
                <a:cs typeface="Arial"/>
              </a:rPr>
              <a:t> skripte:</a:t>
            </a:r>
          </a:p>
          <a:p>
            <a:r>
              <a:rPr lang="sr-Latn-RS" dirty="0">
                <a:cs typeface="Arial"/>
              </a:rPr>
              <a:t>start_kafka.sh</a:t>
            </a:r>
          </a:p>
          <a:p>
            <a:pPr marL="0" indent="0">
              <a:buNone/>
            </a:pPr>
            <a:r>
              <a:rPr lang="sr-Latn-RS" dirty="0">
                <a:cs typeface="Arial"/>
              </a:rPr>
              <a:t>Zatim je potrebno pokrenuti aplikacija koja konzumira podatke sa </a:t>
            </a:r>
            <a:r>
              <a:rPr lang="sr-Latn-RS" dirty="0" err="1">
                <a:cs typeface="Arial"/>
              </a:rPr>
              <a:t>kafka</a:t>
            </a:r>
            <a:r>
              <a:rPr lang="sr-Latn-RS" dirty="0">
                <a:cs typeface="Arial"/>
              </a:rPr>
              <a:t> </a:t>
            </a:r>
            <a:r>
              <a:rPr lang="sr-Latn-RS" dirty="0" err="1">
                <a:cs typeface="Arial"/>
              </a:rPr>
              <a:t>topic</a:t>
            </a:r>
            <a:r>
              <a:rPr lang="sr-Latn-RS" dirty="0">
                <a:cs typeface="Arial"/>
              </a:rPr>
              <a:t>-a pomoću </a:t>
            </a:r>
            <a:r>
              <a:rPr lang="sr-Latn-RS" dirty="0" err="1">
                <a:cs typeface="Arial"/>
              </a:rPr>
              <a:t>shell</a:t>
            </a:r>
            <a:r>
              <a:rPr lang="sr-Latn-RS" dirty="0">
                <a:cs typeface="Arial"/>
              </a:rPr>
              <a:t> skripte:</a:t>
            </a:r>
          </a:p>
          <a:p>
            <a:r>
              <a:rPr lang="sr-Latn-RS" dirty="0">
                <a:cs typeface="Arial"/>
              </a:rPr>
              <a:t>start_p2.sh</a:t>
            </a:r>
          </a:p>
          <a:p>
            <a:pPr marL="0" indent="0">
              <a:buNone/>
            </a:pPr>
            <a:r>
              <a:rPr lang="sr-Latn-RS" dirty="0">
                <a:cs typeface="Arial"/>
              </a:rPr>
              <a:t>Paralelno treba slati podatke na </a:t>
            </a:r>
            <a:r>
              <a:rPr lang="sr-Latn-RS" dirty="0" err="1">
                <a:cs typeface="Arial"/>
              </a:rPr>
              <a:t>kafka</a:t>
            </a:r>
            <a:r>
              <a:rPr lang="sr-Latn-RS" dirty="0">
                <a:cs typeface="Arial"/>
              </a:rPr>
              <a:t> </a:t>
            </a:r>
            <a:r>
              <a:rPr lang="sr-Latn-RS" dirty="0" err="1">
                <a:cs typeface="Arial"/>
              </a:rPr>
              <a:t>topic</a:t>
            </a:r>
            <a:r>
              <a:rPr lang="sr-Latn-RS" dirty="0">
                <a:cs typeface="Arial"/>
              </a:rPr>
              <a:t> pokretanjem </a:t>
            </a:r>
            <a:r>
              <a:rPr lang="sr-Latn-RS" dirty="0" err="1">
                <a:cs typeface="Arial"/>
              </a:rPr>
              <a:t>python</a:t>
            </a:r>
            <a:r>
              <a:rPr lang="sr-Latn-RS" dirty="0">
                <a:cs typeface="Arial"/>
              </a:rPr>
              <a:t> skripte:</a:t>
            </a:r>
          </a:p>
          <a:p>
            <a:r>
              <a:rPr lang="sr-Latn-RS" dirty="0">
                <a:cs typeface="Arial"/>
              </a:rPr>
              <a:t>kafka_producer.py</a:t>
            </a:r>
          </a:p>
          <a:p>
            <a:endParaRPr lang="sr-Latn-R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3511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10371E3-8399-4DC4-A1DE-CF331DEB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Projekat 2 - Implementacija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7A4269C9-2E57-44C6-A3B9-2E763B8D0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r-Latn-RS">
                <a:cs typeface="Arial"/>
              </a:rPr>
              <a:t>Najpre je potrebno inicijalizovati Spark Streaming Context.</a:t>
            </a:r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338D0230-176C-4E7A-B19F-9C9F773C9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589" y="3292395"/>
            <a:ext cx="6538822" cy="140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528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8D52978-E5B8-4998-B918-BD98C8F2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>
                <a:ea typeface="+mj-lt"/>
                <a:cs typeface="+mj-lt"/>
              </a:rPr>
              <a:t>Projekat 2 - Implementacija</a:t>
            </a:r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70F31425-72C8-467E-A753-FCFEB62E4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r-Latn-RS" dirty="0">
                <a:cs typeface="Arial"/>
              </a:rPr>
              <a:t>Sledeći koraci su povezivanje sa Kafkom kako bismo uspostavili </a:t>
            </a:r>
            <a:r>
              <a:rPr lang="sr-Latn-RS">
                <a:cs typeface="Arial"/>
              </a:rPr>
              <a:t>dirketni stream podataka nakon čega se može krenuti u obradu podataka.</a:t>
            </a:r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E17E48DF-785E-43F7-8DAC-EA6A8B438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631" y="3538191"/>
            <a:ext cx="9376507" cy="173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80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8D52978-E5B8-4998-B918-BD98C8F2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>
                <a:ea typeface="+mj-lt"/>
                <a:cs typeface="+mj-lt"/>
              </a:rPr>
              <a:t>Projekat 2 - Implementacija</a:t>
            </a:r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70F31425-72C8-467E-A753-FCFEB62E4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r-Latn-RS">
                <a:cs typeface="Arial"/>
              </a:rPr>
              <a:t>U nastavku je prikazano pokazivanje sa Cassandra bazom podataka.</a:t>
            </a:r>
          </a:p>
          <a:p>
            <a:pPr marL="0" indent="0">
              <a:buNone/>
            </a:pPr>
            <a:endParaRPr lang="sr-Latn-RS" dirty="0">
              <a:cs typeface="Arial"/>
            </a:endParaRPr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E5074A59-B3F9-4808-AACF-2E45DE552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715" y="3372952"/>
            <a:ext cx="5842570" cy="125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99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8D52978-E5B8-4998-B918-BD98C8F2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>
                <a:ea typeface="+mj-lt"/>
                <a:cs typeface="+mj-lt"/>
              </a:rPr>
              <a:t>Projekat 2 - Implementacija</a:t>
            </a:r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70F31425-72C8-467E-A753-FCFEB62E4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r-Latn-RS" dirty="0">
                <a:cs typeface="Arial"/>
              </a:rPr>
              <a:t>Ovde je prikazano izvlačenje min/max/prosečnih vrednosti </a:t>
            </a:r>
            <a:r>
              <a:rPr lang="sr-Latn-RS">
                <a:cs typeface="Arial"/>
              </a:rPr>
              <a:t>količine paketa u bajtovima na datim ip adresama i upis rezultata u bazu podataka.</a:t>
            </a:r>
            <a:endParaRPr lang="sr-Latn-RS" dirty="0">
              <a:cs typeface="Arial"/>
            </a:endParaRPr>
          </a:p>
          <a:p>
            <a:pPr marL="0" indent="0">
              <a:buNone/>
            </a:pPr>
            <a:endParaRPr lang="sr-Latn-RS" dirty="0">
              <a:cs typeface="Arial"/>
            </a:endParaRPr>
          </a:p>
          <a:p>
            <a:pPr marL="0" indent="0">
              <a:buNone/>
            </a:pPr>
            <a:endParaRPr lang="sr-Latn-RS" dirty="0">
              <a:cs typeface="Arial"/>
            </a:endParaRPr>
          </a:p>
        </p:txBody>
      </p:sp>
      <p:pic>
        <p:nvPicPr>
          <p:cNvPr id="5" name="Slika 5" descr="Slika na kojoj se nalazi tekst&#10;&#10;Opis je automatski generisan">
            <a:extLst>
              <a:ext uri="{FF2B5EF4-FFF2-40B4-BE49-F238E27FC236}">
                <a16:creationId xmlns:a16="http://schemas.microsoft.com/office/drawing/2014/main" id="{3129B4D3-C42C-4CF9-AD24-735EACE27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0" y="3432029"/>
            <a:ext cx="7061199" cy="291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81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2123D5A-DFA1-42B5-98FE-F91B498FA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>
                <a:ea typeface="+mj-lt"/>
                <a:cs typeface="+mj-lt"/>
              </a:rPr>
              <a:t>Projekat 2 - Implementacija</a:t>
            </a:r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EBD35609-D632-49B3-A25C-8FCF49330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r-Latn-RS">
                <a:cs typeface="Arial"/>
              </a:rPr>
              <a:t>Ovde je prikazano određivanje Top 3 najpopularnijih lokacija u vremenskom prozoru.</a:t>
            </a:r>
          </a:p>
          <a:p>
            <a:pPr marL="0" indent="0">
              <a:buNone/>
            </a:pPr>
            <a:endParaRPr lang="sr-Latn-RS" dirty="0">
              <a:ea typeface="+mn-lt"/>
              <a:cs typeface="+mn-lt"/>
            </a:endParaRPr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58171501-937B-409B-8D7C-58D171AA2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477" y="3321627"/>
            <a:ext cx="6230815" cy="226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11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AF91F83-6720-48BE-8855-837B1E770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Projekat 3 - Zadatak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6A0FCBC9-A44E-4CAE-B3F2-7B8989FFE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RS">
                <a:cs typeface="Arial"/>
              </a:rPr>
              <a:t>Implementirati Spark aplikaciju za batch obradu koja izvršava treniranje i testiranje modela mašinskog učenja.</a:t>
            </a:r>
          </a:p>
          <a:p>
            <a:r>
              <a:rPr lang="sr-Latn-RS">
                <a:cs typeface="Arial"/>
              </a:rPr>
              <a:t>Implementirati Spark Streaming aplikaciju koja će čitati podatke sa Kafka topic-a i na osnovu treniranog modela predviđati vrednosti unetog sloga.</a:t>
            </a:r>
            <a:endParaRPr lang="sr-Latn-R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5101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F592DD9-A7DF-4DA7-BC95-F96DE3D14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Projekat 3a – Pokretanje projekta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997F074-0A10-498F-A14D-AD520BC84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r-Latn-RS">
                <a:cs typeface="Arial"/>
              </a:rPr>
              <a:t>Pokretanje projekta za treniranje modela mašinskog učenja izvršavamo pomoću shell skripte:</a:t>
            </a:r>
            <a:endParaRPr lang="sr-Latn-RS"/>
          </a:p>
          <a:p>
            <a:r>
              <a:rPr lang="sr-Latn-RS">
                <a:cs typeface="Arial"/>
              </a:rPr>
              <a:t>start_p3_training.sh</a:t>
            </a:r>
            <a:endParaRPr lang="sr-Latn-R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8471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10371E3-8399-4DC4-A1DE-CF331DEB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Projekat 3a - Implementacija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7A4269C9-2E57-44C6-A3B9-2E763B8D0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r-Latn-RS">
                <a:cs typeface="Arial"/>
              </a:rPr>
              <a:t>U nastavku je prikazan čitav proces treniranja modela.</a:t>
            </a:r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517B6390-ECED-4F22-8425-C0D02BF68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245" y="2402858"/>
            <a:ext cx="7726060" cy="418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86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CB79E8E-0E0C-46D3-A7AA-BE2D6892F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Preduslovi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3E3EBC93-7730-427C-A690-80DCC5873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r-Latn-RS" dirty="0">
                <a:cs typeface="Arial"/>
              </a:rPr>
              <a:t>Preduslovi za pokretanje projekta su instalacije:</a:t>
            </a:r>
            <a:endParaRPr lang="sr-Latn-RS"/>
          </a:p>
          <a:p>
            <a:r>
              <a:rPr lang="sr-Latn-RS" dirty="0" err="1">
                <a:cs typeface="Arial"/>
              </a:rPr>
              <a:t>docker</a:t>
            </a:r>
          </a:p>
          <a:p>
            <a:r>
              <a:rPr lang="sr-Latn-RS" dirty="0" err="1">
                <a:cs typeface="Arial"/>
              </a:rPr>
              <a:t>docker-compose</a:t>
            </a:r>
          </a:p>
          <a:p>
            <a:endParaRPr lang="sr-Latn-R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4495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F592DD9-A7DF-4DA7-BC95-F96DE3D14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Projekat 3b – Pokretanje projekta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997F074-0A10-498F-A14D-AD520BC84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sr-Latn-RS" dirty="0">
                <a:ea typeface="+mn-lt"/>
                <a:cs typeface="+mn-lt"/>
              </a:rPr>
              <a:t>Za pokretanje projekta najpre je potrebni pokrenuti </a:t>
            </a:r>
            <a:r>
              <a:rPr lang="sr-Latn-RS" dirty="0" err="1">
                <a:ea typeface="+mn-lt"/>
                <a:cs typeface="+mn-lt"/>
              </a:rPr>
              <a:t>kafka</a:t>
            </a:r>
            <a:r>
              <a:rPr lang="sr-Latn-RS" dirty="0">
                <a:ea typeface="+mn-lt"/>
                <a:cs typeface="+mn-lt"/>
              </a:rPr>
              <a:t> brokere pomoću </a:t>
            </a:r>
            <a:r>
              <a:rPr lang="sr-Latn-RS" dirty="0" err="1">
                <a:ea typeface="+mn-lt"/>
                <a:cs typeface="+mn-lt"/>
              </a:rPr>
              <a:t>shell</a:t>
            </a:r>
            <a:r>
              <a:rPr lang="sr-Latn-RS" dirty="0">
                <a:ea typeface="+mn-lt"/>
                <a:cs typeface="+mn-lt"/>
              </a:rPr>
              <a:t> skripte:</a:t>
            </a:r>
            <a:endParaRPr lang="en-US" dirty="0">
              <a:ea typeface="+mn-lt"/>
              <a:cs typeface="+mn-lt"/>
            </a:endParaRPr>
          </a:p>
          <a:p>
            <a:r>
              <a:rPr lang="sr-Latn-RS" dirty="0">
                <a:ea typeface="+mn-lt"/>
                <a:cs typeface="+mn-lt"/>
              </a:rPr>
              <a:t>start_kafka.sh</a:t>
            </a:r>
          </a:p>
          <a:p>
            <a:pPr marL="0" indent="0">
              <a:buNone/>
            </a:pPr>
            <a:r>
              <a:rPr lang="sr-Latn-RS" dirty="0">
                <a:ea typeface="+mn-lt"/>
                <a:cs typeface="+mn-lt"/>
              </a:rPr>
              <a:t>Zatim je potrebno pokrenuti aplikacija koja konzumira podatke sa </a:t>
            </a:r>
            <a:r>
              <a:rPr lang="sr-Latn-RS" dirty="0" err="1">
                <a:ea typeface="+mn-lt"/>
                <a:cs typeface="+mn-lt"/>
              </a:rPr>
              <a:t>kafka</a:t>
            </a:r>
            <a:r>
              <a:rPr lang="sr-Latn-RS" dirty="0">
                <a:ea typeface="+mn-lt"/>
                <a:cs typeface="+mn-lt"/>
              </a:rPr>
              <a:t> </a:t>
            </a:r>
            <a:r>
              <a:rPr lang="sr-Latn-RS" dirty="0" err="1">
                <a:ea typeface="+mn-lt"/>
                <a:cs typeface="+mn-lt"/>
              </a:rPr>
              <a:t>topic</a:t>
            </a:r>
            <a:r>
              <a:rPr lang="sr-Latn-RS" dirty="0">
                <a:ea typeface="+mn-lt"/>
                <a:cs typeface="+mn-lt"/>
              </a:rPr>
              <a:t>-a za klasifikaciju pomoću </a:t>
            </a:r>
            <a:r>
              <a:rPr lang="sr-Latn-RS" dirty="0" err="1">
                <a:ea typeface="+mn-lt"/>
                <a:cs typeface="+mn-lt"/>
              </a:rPr>
              <a:t>shell</a:t>
            </a:r>
            <a:r>
              <a:rPr lang="sr-Latn-RS" dirty="0">
                <a:ea typeface="+mn-lt"/>
                <a:cs typeface="+mn-lt"/>
              </a:rPr>
              <a:t> skripte:</a:t>
            </a:r>
          </a:p>
          <a:p>
            <a:r>
              <a:rPr lang="sr-Latn-RS" dirty="0">
                <a:ea typeface="+mn-lt"/>
                <a:cs typeface="+mn-lt"/>
              </a:rPr>
              <a:t>start_p3_classification.sh</a:t>
            </a:r>
          </a:p>
          <a:p>
            <a:pPr marL="0" indent="0">
              <a:buNone/>
            </a:pPr>
            <a:r>
              <a:rPr lang="sr-Latn-RS" dirty="0">
                <a:ea typeface="+mn-lt"/>
                <a:cs typeface="+mn-lt"/>
              </a:rPr>
              <a:t>Paralelno treba slati podatke na </a:t>
            </a:r>
            <a:r>
              <a:rPr lang="sr-Latn-RS" dirty="0" err="1">
                <a:ea typeface="+mn-lt"/>
                <a:cs typeface="+mn-lt"/>
              </a:rPr>
              <a:t>kafka</a:t>
            </a:r>
            <a:r>
              <a:rPr lang="sr-Latn-RS" dirty="0">
                <a:ea typeface="+mn-lt"/>
                <a:cs typeface="+mn-lt"/>
              </a:rPr>
              <a:t> </a:t>
            </a:r>
            <a:r>
              <a:rPr lang="sr-Latn-RS" dirty="0" err="1">
                <a:ea typeface="+mn-lt"/>
                <a:cs typeface="+mn-lt"/>
              </a:rPr>
              <a:t>topic</a:t>
            </a:r>
            <a:r>
              <a:rPr lang="sr-Latn-RS" dirty="0">
                <a:ea typeface="+mn-lt"/>
                <a:cs typeface="+mn-lt"/>
              </a:rPr>
              <a:t> pokretanjem </a:t>
            </a:r>
            <a:r>
              <a:rPr lang="sr-Latn-RS" dirty="0" err="1">
                <a:ea typeface="+mn-lt"/>
                <a:cs typeface="+mn-lt"/>
              </a:rPr>
              <a:t>python</a:t>
            </a:r>
            <a:r>
              <a:rPr lang="sr-Latn-RS" dirty="0">
                <a:ea typeface="+mn-lt"/>
                <a:cs typeface="+mn-lt"/>
              </a:rPr>
              <a:t> skripte:</a:t>
            </a:r>
            <a:endParaRPr lang="en-US" dirty="0">
              <a:ea typeface="+mn-lt"/>
              <a:cs typeface="+mn-lt"/>
            </a:endParaRPr>
          </a:p>
          <a:p>
            <a:pPr>
              <a:buFont typeface="Avenir Next LT Pro"/>
            </a:pPr>
            <a:r>
              <a:rPr lang="sr-Latn-RS" dirty="0">
                <a:ea typeface="+mn-lt"/>
                <a:cs typeface="+mn-lt"/>
              </a:rPr>
              <a:t>kafka_producer.py</a:t>
            </a:r>
            <a:endParaRPr lang="sr-Latn-RS" dirty="0"/>
          </a:p>
          <a:p>
            <a:pPr marL="0" indent="0">
              <a:buNone/>
            </a:pPr>
            <a:endParaRPr lang="sr-Latn-R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0818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10371E3-8399-4DC4-A1DE-CF331DEB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Projekat 3b - Implementacija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7A4269C9-2E57-44C6-A3B9-2E763B8D0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r-Latn-RS" dirty="0">
                <a:ea typeface="+mn-lt"/>
                <a:cs typeface="+mn-lt"/>
              </a:rPr>
              <a:t>U nastavku je prikazan čitav proces klasifikacije stream </a:t>
            </a:r>
            <a:r>
              <a:rPr lang="sr-Latn-RS">
                <a:ea typeface="+mn-lt"/>
                <a:cs typeface="+mn-lt"/>
              </a:rPr>
              <a:t>podataka. </a:t>
            </a:r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26EE771D-1419-4F4C-A131-4069B5C0A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246" y="2840237"/>
            <a:ext cx="7735276" cy="359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388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587EFFD-7896-4B23-B214-9BD9A655A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/>
              <a:t>HVALA NA PAŽNJI!</a:t>
            </a:r>
            <a:br>
              <a:rPr lang="sr-Latn-RS" dirty="0"/>
            </a:br>
            <a:r>
              <a:rPr lang="sr-Latn-RS"/>
              <a:t>PITANJA?</a:t>
            </a:r>
            <a:endParaRPr lang="sr-Latn-RS" dirty="0"/>
          </a:p>
        </p:txBody>
      </p:sp>
      <p:sp>
        <p:nvSpPr>
          <p:cNvPr id="3" name="Čuvar mesta za tekst 2">
            <a:extLst>
              <a:ext uri="{FF2B5EF4-FFF2-40B4-BE49-F238E27FC236}">
                <a16:creationId xmlns:a16="http://schemas.microsoft.com/office/drawing/2014/main" id="{7F348DD0-EB33-458D-896C-00F2DE456E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63653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1A20B00-1CDF-4B0A-B0D8-32E5CB0E7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Korišćeni alati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F80AAF00-2140-4F8F-AF62-70E777D76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RS" dirty="0" err="1">
                <a:cs typeface="Arial"/>
              </a:rPr>
              <a:t>Python</a:t>
            </a:r>
            <a:r>
              <a:rPr lang="sr-Latn-RS" dirty="0">
                <a:cs typeface="Arial"/>
              </a:rPr>
              <a:t> 3.8.5</a:t>
            </a:r>
          </a:p>
          <a:p>
            <a:r>
              <a:rPr lang="sr-Latn-RS" dirty="0" err="1">
                <a:cs typeface="Arial"/>
              </a:rPr>
              <a:t>Apache</a:t>
            </a:r>
            <a:r>
              <a:rPr lang="sr-Latn-RS" dirty="0">
                <a:cs typeface="Arial"/>
              </a:rPr>
              <a:t> </a:t>
            </a:r>
            <a:r>
              <a:rPr lang="sr-Latn-RS" dirty="0" err="1">
                <a:cs typeface="Arial"/>
              </a:rPr>
              <a:t>Spark</a:t>
            </a:r>
            <a:r>
              <a:rPr lang="sr-Latn-RS" dirty="0">
                <a:cs typeface="Arial"/>
              </a:rPr>
              <a:t> 2.4.3</a:t>
            </a:r>
          </a:p>
          <a:p>
            <a:r>
              <a:rPr lang="sr-Latn-RS" dirty="0" err="1">
                <a:cs typeface="Arial"/>
              </a:rPr>
              <a:t>Apache</a:t>
            </a:r>
            <a:r>
              <a:rPr lang="sr-Latn-RS" dirty="0">
                <a:cs typeface="Arial"/>
              </a:rPr>
              <a:t> </a:t>
            </a:r>
            <a:r>
              <a:rPr lang="sr-Latn-RS" dirty="0" err="1">
                <a:cs typeface="Arial"/>
              </a:rPr>
              <a:t>Hadoop</a:t>
            </a:r>
            <a:r>
              <a:rPr lang="sr-Latn-RS" dirty="0">
                <a:cs typeface="Arial"/>
              </a:rPr>
              <a:t> 2.7.0</a:t>
            </a:r>
          </a:p>
          <a:p>
            <a:r>
              <a:rPr lang="sr-Latn-RS" dirty="0" err="1">
                <a:cs typeface="Arial"/>
              </a:rPr>
              <a:t>Apache</a:t>
            </a:r>
            <a:r>
              <a:rPr lang="sr-Latn-RS" dirty="0">
                <a:cs typeface="Arial"/>
              </a:rPr>
              <a:t> Kafka 2.5.0</a:t>
            </a:r>
          </a:p>
          <a:p>
            <a:r>
              <a:rPr lang="sr-Latn-RS" dirty="0" err="1">
                <a:cs typeface="Arial"/>
              </a:rPr>
              <a:t>Apache</a:t>
            </a:r>
            <a:r>
              <a:rPr lang="sr-Latn-RS" dirty="0">
                <a:cs typeface="Arial"/>
              </a:rPr>
              <a:t> </a:t>
            </a:r>
            <a:r>
              <a:rPr lang="sr-Latn-RS" dirty="0" err="1">
                <a:cs typeface="Arial"/>
              </a:rPr>
              <a:t>Zookeeper</a:t>
            </a:r>
            <a:r>
              <a:rPr lang="sr-Latn-RS" dirty="0">
                <a:cs typeface="Arial"/>
              </a:rPr>
              <a:t> 3.6.1</a:t>
            </a:r>
          </a:p>
          <a:p>
            <a:endParaRPr lang="sr-Latn-R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090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B510828-02F9-4BEC-9E01-9A300D8E9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Informacije o </a:t>
            </a:r>
            <a:r>
              <a:rPr lang="sr-Latn-RS" dirty="0" err="1"/>
              <a:t>datasetu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D3616A0D-5322-4FAA-A76C-9839ADE2C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r-Latn-RS" dirty="0">
                <a:cs typeface="Arial"/>
              </a:rPr>
              <a:t>CICDDarknet2020 </a:t>
            </a:r>
            <a:r>
              <a:rPr lang="sr-Latn-RS" err="1">
                <a:cs typeface="Arial"/>
              </a:rPr>
              <a:t>dataset</a:t>
            </a:r>
            <a:r>
              <a:rPr lang="sr-Latn-RS" dirty="0">
                <a:cs typeface="Arial"/>
              </a:rPr>
              <a:t> sastoji se od dva sloja. Prvi generiše saobraćaj na benignoj ili </a:t>
            </a:r>
            <a:r>
              <a:rPr lang="sr-Latn-RS" err="1">
                <a:cs typeface="Arial"/>
              </a:rPr>
              <a:t>darknet</a:t>
            </a:r>
            <a:r>
              <a:rPr lang="sr-Latn-RS" dirty="0">
                <a:cs typeface="Arial"/>
              </a:rPr>
              <a:t> mreži dok drugi pokazuje da li se radi o audio-</a:t>
            </a:r>
            <a:r>
              <a:rPr lang="sr-Latn-RS" err="1">
                <a:cs typeface="Arial"/>
              </a:rPr>
              <a:t>stream</a:t>
            </a:r>
            <a:r>
              <a:rPr lang="sr-Latn-RS">
                <a:cs typeface="Arial"/>
              </a:rPr>
              <a:t>, čet, email, P2P itd. saobraćaju. </a:t>
            </a:r>
          </a:p>
          <a:p>
            <a:pPr marL="0" indent="0">
              <a:buNone/>
            </a:pPr>
            <a:r>
              <a:rPr lang="sr-Latn-RS" dirty="0">
                <a:cs typeface="Arial"/>
              </a:rPr>
              <a:t>Podaci sadrže informacije kao što su ip adrese izvora i destinacije, broj protokola, količina prenesenih paketa, flegovi u </a:t>
            </a:r>
            <a:r>
              <a:rPr lang="sr-Latn-RS">
                <a:cs typeface="Arial"/>
              </a:rPr>
              <a:t>mrežnom saobraćaju...</a:t>
            </a:r>
            <a:endParaRPr lang="sr-Latn-R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6992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DB7EC74-6EF5-4DAE-A93D-8C9720A13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Pokretanje projekta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ED866D5D-A911-4959-A58E-19529A4C8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r-Latn-RS" dirty="0">
                <a:cs typeface="Arial"/>
              </a:rPr>
              <a:t>Nakon kloniranja repozitorijuma sa </a:t>
            </a:r>
            <a:r>
              <a:rPr lang="sr-Latn-RS" dirty="0" err="1">
                <a:cs typeface="Arial"/>
              </a:rPr>
              <a:t>github</a:t>
            </a:r>
            <a:r>
              <a:rPr lang="sr-Latn-RS" dirty="0">
                <a:cs typeface="Arial"/>
              </a:rPr>
              <a:t>-a pre pokretanja bilo kog projekta najpre je potrebno podignuti </a:t>
            </a:r>
            <a:r>
              <a:rPr lang="sr-Latn-RS" dirty="0" err="1">
                <a:cs typeface="Arial"/>
              </a:rPr>
              <a:t>spark</a:t>
            </a:r>
            <a:r>
              <a:rPr lang="sr-Latn-RS" dirty="0">
                <a:cs typeface="Arial"/>
              </a:rPr>
              <a:t> i </a:t>
            </a:r>
            <a:r>
              <a:rPr lang="sr-Latn-RS" dirty="0" err="1">
                <a:cs typeface="Arial"/>
              </a:rPr>
              <a:t>hadoop</a:t>
            </a:r>
            <a:r>
              <a:rPr lang="sr-Latn-RS" dirty="0">
                <a:cs typeface="Arial"/>
              </a:rPr>
              <a:t> klaster. Nakon toga je potrebno ubaciti </a:t>
            </a:r>
            <a:r>
              <a:rPr lang="sr-Latn-RS" dirty="0" err="1">
                <a:cs typeface="Arial"/>
              </a:rPr>
              <a:t>dataset</a:t>
            </a:r>
            <a:r>
              <a:rPr lang="sr-Latn-RS" dirty="0">
                <a:cs typeface="Arial"/>
              </a:rPr>
              <a:t> na </a:t>
            </a:r>
            <a:r>
              <a:rPr lang="sr-Latn-RS" dirty="0" err="1">
                <a:cs typeface="Arial"/>
              </a:rPr>
              <a:t>hadoop</a:t>
            </a:r>
            <a:r>
              <a:rPr lang="sr-Latn-RS" dirty="0">
                <a:cs typeface="Arial"/>
              </a:rPr>
              <a:t>. Ovo se </a:t>
            </a:r>
            <a:r>
              <a:rPr lang="sr-Latn-RS" dirty="0" err="1">
                <a:cs typeface="Arial"/>
              </a:rPr>
              <a:t>izvšava</a:t>
            </a:r>
            <a:r>
              <a:rPr lang="sr-Latn-RS" dirty="0">
                <a:cs typeface="Arial"/>
              </a:rPr>
              <a:t> pokretanjem </a:t>
            </a:r>
            <a:r>
              <a:rPr lang="sr-Latn-RS" dirty="0" err="1">
                <a:cs typeface="Arial"/>
              </a:rPr>
              <a:t>shell</a:t>
            </a:r>
            <a:r>
              <a:rPr lang="sr-Latn-RS" dirty="0">
                <a:cs typeface="Arial"/>
              </a:rPr>
              <a:t> skripti:</a:t>
            </a:r>
          </a:p>
          <a:p>
            <a:pPr marL="514350" indent="-514350">
              <a:buAutoNum type="arabicPeriod"/>
            </a:pPr>
            <a:r>
              <a:rPr lang="sr-Latn-RS" dirty="0">
                <a:cs typeface="Arial"/>
              </a:rPr>
              <a:t>start_spark.sh</a:t>
            </a:r>
          </a:p>
          <a:p>
            <a:pPr marL="514350" indent="-514350">
              <a:buAutoNum type="arabicPeriod"/>
            </a:pPr>
            <a:r>
              <a:rPr lang="sr-Latn-RS" dirty="0">
                <a:cs typeface="Arial"/>
              </a:rPr>
              <a:t>upload_dataset_to_hdfs.sh</a:t>
            </a:r>
          </a:p>
        </p:txBody>
      </p:sp>
    </p:spTree>
    <p:extLst>
      <p:ext uri="{BB962C8B-B14F-4D97-AF65-F5344CB8AC3E}">
        <p14:creationId xmlns:p14="http://schemas.microsoft.com/office/powerpoint/2010/main" val="800013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AF91F83-6720-48BE-8855-837B1E770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Projekat 1 - Zadatak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6A0FCBC9-A44E-4CAE-B3F2-7B8989FFE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sr-Latn-RS" dirty="0">
                <a:ea typeface="+mn-lt"/>
                <a:cs typeface="+mn-lt"/>
              </a:rPr>
              <a:t>Razviti aplikaciju korišćenjem Apache Spark framework-a i </a:t>
            </a:r>
            <a:r>
              <a:rPr lang="sr-Latn-RS">
                <a:ea typeface="+mn-lt"/>
                <a:cs typeface="+mn-lt"/>
              </a:rPr>
              <a:t>Python/PySpark za batch obradu i analizu ovih </a:t>
            </a:r>
            <a:r>
              <a:rPr lang="sr-Latn-RS" dirty="0">
                <a:ea typeface="+mn-lt"/>
                <a:cs typeface="+mn-lt"/>
              </a:rPr>
              <a:t>podataka koja uključuje sledeće funkcionalnosti:</a:t>
            </a:r>
          </a:p>
          <a:p>
            <a:r>
              <a:rPr lang="sr-Latn-RS">
                <a:ea typeface="+mn-lt"/>
                <a:cs typeface="+mn-lt"/>
              </a:rPr>
              <a:t>Odrediti broj odgovarajućih pojava atributa/događaja na određenoj lokaciji u datom vremenu, koji zadovoljavaju određeni uslov.</a:t>
            </a:r>
          </a:p>
          <a:p>
            <a:r>
              <a:rPr lang="sr-Latn-RS">
                <a:ea typeface="+mn-lt"/>
                <a:cs typeface="+mn-lt"/>
              </a:rPr>
              <a:t>Naći minimalne, maksimalne, srednje vrednosti (standardne devijacije) određene(-ih) atributa na zadatoj lokaciji/oblasti i vremenu.</a:t>
            </a:r>
            <a:endParaRPr lang="sr-Latn-R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980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F592DD9-A7DF-4DA7-BC95-F96DE3D14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Projekat 1 – Pokretanje projekta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997F074-0A10-498F-A14D-AD520BC84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r-Latn-RS">
                <a:ea typeface="+mn-lt"/>
                <a:cs typeface="+mn-lt"/>
              </a:rPr>
              <a:t>Pokrenuti shell skriptu za batch obradu podataka:</a:t>
            </a:r>
            <a:endParaRPr lang="en-US">
              <a:ea typeface="+mn-lt"/>
              <a:cs typeface="+mn-lt"/>
            </a:endParaRPr>
          </a:p>
          <a:p>
            <a:r>
              <a:rPr lang="sr-Latn-RS">
                <a:ea typeface="+mn-lt"/>
                <a:cs typeface="+mn-lt"/>
              </a:rPr>
              <a:t>start_p1.sh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92276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10371E3-8399-4DC4-A1DE-CF331DEB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Projekat 1 - Implementacija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7A4269C9-2E57-44C6-A3B9-2E763B8D0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r-Latn-RS">
                <a:cs typeface="Arial"/>
              </a:rPr>
              <a:t>Učitavanje i filtriranje podataka:</a:t>
            </a:r>
            <a:endParaRPr lang="sr-Latn-RS"/>
          </a:p>
          <a:p>
            <a:pPr marL="0" indent="0">
              <a:buNone/>
            </a:pPr>
            <a:endParaRPr lang="sr-Latn-RS" dirty="0">
              <a:cs typeface="Arial"/>
            </a:endParaRPr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004268EF-3359-45B7-89E4-2EC325AC4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476" y="2500821"/>
            <a:ext cx="9443048" cy="373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49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6D80EA4-4A7C-49E0-A241-45A7CFD82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Projekat 1 - Implementacija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C4C55FA3-3F3E-480E-8ACF-6521A3823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r-Latn-RS">
                <a:cs typeface="Arial"/>
              </a:rPr>
              <a:t>Mapiranje i redukcija podataka:</a:t>
            </a:r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90B42134-DB8E-46C1-BD3D-BC7F6DBCF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19" y="2701640"/>
            <a:ext cx="10147539" cy="261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38611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DarkSeedLeftStep">
      <a:dk1>
        <a:srgbClr val="000000"/>
      </a:dk1>
      <a:lt1>
        <a:srgbClr val="FFFFFF"/>
      </a:lt1>
      <a:dk2>
        <a:srgbClr val="1B212F"/>
      </a:dk2>
      <a:lt2>
        <a:srgbClr val="F0F3F0"/>
      </a:lt2>
      <a:accent1>
        <a:srgbClr val="DA29E7"/>
      </a:accent1>
      <a:accent2>
        <a:srgbClr val="7A17D5"/>
      </a:accent2>
      <a:accent3>
        <a:srgbClr val="3E2BE7"/>
      </a:accent3>
      <a:accent4>
        <a:srgbClr val="1753D5"/>
      </a:accent4>
      <a:accent5>
        <a:srgbClr val="29B4E7"/>
      </a:accent5>
      <a:accent6>
        <a:srgbClr val="15C2A8"/>
      </a:accent6>
      <a:hlink>
        <a:srgbClr val="3F87BF"/>
      </a:hlink>
      <a:folHlink>
        <a:srgbClr val="7F7F7F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Široki ekran</PresentationFormat>
  <Paragraphs>0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22</vt:i4>
      </vt:variant>
    </vt:vector>
  </HeadingPairs>
  <TitlesOfParts>
    <vt:vector size="23" baseType="lpstr">
      <vt:lpstr>ExploreVTI</vt:lpstr>
      <vt:lpstr>BIG DATA</vt:lpstr>
      <vt:lpstr>Preduslovi</vt:lpstr>
      <vt:lpstr>Korišćeni alati</vt:lpstr>
      <vt:lpstr>Informacije o datasetu</vt:lpstr>
      <vt:lpstr>Pokretanje projekta</vt:lpstr>
      <vt:lpstr>Projekat 1 - Zadatak</vt:lpstr>
      <vt:lpstr>Projekat 1 – Pokretanje projekta</vt:lpstr>
      <vt:lpstr>Projekat 1 - Implementacija</vt:lpstr>
      <vt:lpstr>Projekat 1 - Implementacija</vt:lpstr>
      <vt:lpstr>Projekat 2 - Zadatak</vt:lpstr>
      <vt:lpstr>Projekat 2 – Pokretanje projekta</vt:lpstr>
      <vt:lpstr>Projekat 2 - Implementacija</vt:lpstr>
      <vt:lpstr>Projekat 2 - Implementacija</vt:lpstr>
      <vt:lpstr>Projekat 2 - Implementacija</vt:lpstr>
      <vt:lpstr>Projekat 2 - Implementacija</vt:lpstr>
      <vt:lpstr>Projekat 2 - Implementacija</vt:lpstr>
      <vt:lpstr>Projekat 3 - Zadatak</vt:lpstr>
      <vt:lpstr>Projekat 3a – Pokretanje projekta</vt:lpstr>
      <vt:lpstr>Projekat 3a - Implementacija</vt:lpstr>
      <vt:lpstr>Projekat 3b – Pokretanje projekta</vt:lpstr>
      <vt:lpstr>Projekat 3b - Implementacija</vt:lpstr>
      <vt:lpstr>HVALA NA PAŽNJI! PITANJA?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/>
  <cp:lastModifiedBy/>
  <cp:revision>353</cp:revision>
  <dcterms:created xsi:type="dcterms:W3CDTF">2021-05-04T09:06:53Z</dcterms:created>
  <dcterms:modified xsi:type="dcterms:W3CDTF">2021-05-11T11:19:21Z</dcterms:modified>
</cp:coreProperties>
</file>