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0"/>
  </p:notesMasterIdLst>
  <p:sldIdLst>
    <p:sldId id="256" r:id="rId2"/>
    <p:sldId id="257" r:id="rId3"/>
    <p:sldId id="335" r:id="rId4"/>
    <p:sldId id="338" r:id="rId5"/>
    <p:sldId id="339" r:id="rId6"/>
    <p:sldId id="259" r:id="rId7"/>
    <p:sldId id="258" r:id="rId8"/>
    <p:sldId id="333" r:id="rId9"/>
  </p:sldIdLst>
  <p:sldSz cx="9144000" cy="5143500" type="screen16x9"/>
  <p:notesSz cx="6858000" cy="9144000"/>
  <p:embeddedFontLst>
    <p:embeddedFont>
      <p:font typeface="Albert Sans" panose="020B0604020202020204" charset="0"/>
      <p:regular r:id="rId11"/>
      <p:bold r:id="rId12"/>
      <p:italic r:id="rId13"/>
      <p:boldItalic r:id="rId14"/>
    </p:embeddedFont>
    <p:embeddedFont>
      <p:font typeface="Anybody SemiBold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264"/>
    <a:srgbClr val="8C5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CC5ACF-64EC-4350-95C7-8EA9B5D4AB78}">
  <a:tblStyle styleId="{84CC5ACF-64EC-4350-95C7-8EA9B5D4AB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55" autoAdjust="0"/>
  </p:normalViewPr>
  <p:slideViewPr>
    <p:cSldViewPr snapToGrid="0">
      <p:cViewPr varScale="1">
        <p:scale>
          <a:sx n="96" d="100"/>
          <a:sy n="96" d="100"/>
        </p:scale>
        <p:origin x="10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160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110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963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687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5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5" hasCustomPrompt="1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0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ctrTitle"/>
          </p:nvPr>
        </p:nvSpPr>
        <p:spPr>
          <a:xfrm>
            <a:off x="2848149" y="689462"/>
            <a:ext cx="6031531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EEG2Audio</a:t>
            </a:r>
            <a:br>
              <a:rPr lang="en" sz="3600" dirty="0"/>
            </a:br>
            <a:r>
              <a:rPr lang="en" sz="1600" dirty="0"/>
              <a:t>2024 UCSD Cognitive Science Summer Research Fellowship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199" name="Google Shape;199;p37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Jacob Lamadrid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00" name="Google Shape;200;p37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/>
          <p:nvPr/>
        </p:nvSpPr>
        <p:spPr>
          <a:xfrm>
            <a:off x="0" y="0"/>
            <a:ext cx="1810800" cy="5143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132EF-51E0-80DA-D400-8DC21EE228C1}"/>
              </a:ext>
            </a:extLst>
          </p:cNvPr>
          <p:cNvSpPr/>
          <p:nvPr/>
        </p:nvSpPr>
        <p:spPr>
          <a:xfrm>
            <a:off x="0" y="0"/>
            <a:ext cx="1810800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Outline</a:t>
            </a:r>
            <a:endParaRPr dirty="0"/>
          </a:p>
        </p:txBody>
      </p:sp>
      <p:graphicFrame>
        <p:nvGraphicFramePr>
          <p:cNvPr id="215" name="Google Shape;215;p38"/>
          <p:cNvGraphicFramePr/>
          <p:nvPr>
            <p:extLst>
              <p:ext uri="{D42A27DB-BD31-4B8C-83A1-F6EECF244321}">
                <p14:modId xmlns:p14="http://schemas.microsoft.com/office/powerpoint/2010/main" val="145821048"/>
              </p:ext>
            </p:extLst>
          </p:nvPr>
        </p:nvGraphicFramePr>
        <p:xfrm>
          <a:off x="720000" y="1318260"/>
          <a:ext cx="7704000" cy="3380215"/>
        </p:xfrm>
        <a:graphic>
          <a:graphicData uri="http://schemas.openxmlformats.org/drawingml/2006/table">
            <a:tbl>
              <a:tblPr>
                <a:noFill/>
                <a:tableStyleId>{84CC5ACF-64EC-4350-95C7-8EA9B5D4AB78}</a:tableStyleId>
              </a:tblPr>
              <a:tblGrid>
                <a:gridCol w="236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0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sng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Audio Reconstruction</a:t>
                      </a:r>
                      <a:endParaRPr sz="11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Seeking to extract/reconstruct auditory stimuli via deep learning models with some input neural signal, possible via time-frequency domain “images” (Spectrograms)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0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EEG2Image Models </a:t>
                      </a:r>
                      <a:r>
                        <a:rPr lang="en" sz="10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[1]</a:t>
                      </a:r>
                      <a:endParaRPr sz="10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Inspired by existing work in image reconstruction from EEG/MRI, including current work performed at the lab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fMRI Audio Reconstruction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Majority of existing work in audio reconstruction is in the context of fMRI which is partially relevant to EEG but not entirely replicable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0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sng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Benefits of EEG in Context</a:t>
                      </a:r>
                      <a:endParaRPr sz="11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EEG provides an easy, non-invasive method for capturing neural signals over fMRI as well as a finer temporal resolution in recording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0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sng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Challenges</a:t>
                      </a:r>
                      <a:endParaRPr sz="11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Code from previous works in EEG to audio modeling is not publicly available and datasets for this task are extremely limited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D3BFF46-DDF9-FC76-3503-2EDE4D0517E9}"/>
              </a:ext>
            </a:extLst>
          </p:cNvPr>
          <p:cNvSpPr/>
          <p:nvPr/>
        </p:nvSpPr>
        <p:spPr>
          <a:xfrm>
            <a:off x="8501380" y="0"/>
            <a:ext cx="642620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409799" y="25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E1C2582-D116-CAEF-286C-F0A72711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sz="3000" dirty="0"/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B30DE-346B-0E92-9429-D628A1B39D59}"/>
              </a:ext>
            </a:extLst>
          </p:cNvPr>
          <p:cNvSpPr txBox="1"/>
          <p:nvPr/>
        </p:nvSpPr>
        <p:spPr>
          <a:xfrm>
            <a:off x="720000" y="1305025"/>
            <a:ext cx="558387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lbert Sans" panose="020B0604020202020204" charset="0"/>
              </a:rPr>
              <a:t>Naturalistic Music EEG Dataset - Tempo (NMED-T) </a:t>
            </a:r>
            <a:r>
              <a:rPr lang="en-US" sz="1000" dirty="0">
                <a:latin typeface="Albert Sans" panose="020B0604020202020204" charset="0"/>
              </a:rPr>
              <a:t>[6]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125 channel recording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lbert Sans" panose="020B0604020202020204" charset="0"/>
              </a:rPr>
              <a:t>Full length songs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Albert Sans" panose="020B0604020202020204" charset="0"/>
            </a:endParaRPr>
          </a:p>
          <a:p>
            <a:r>
              <a:rPr lang="en-US" i="1" dirty="0">
                <a:latin typeface="Albert Sans" panose="020B0604020202020204" charset="0"/>
              </a:rPr>
              <a:t>MAD-EEG: an EEG dataset for decoding auditory attention to a target instrument in polyphonic music </a:t>
            </a:r>
            <a:r>
              <a:rPr lang="en-US" sz="1000" dirty="0">
                <a:latin typeface="Albert Sans" panose="020B0604020202020204" charset="0"/>
              </a:rPr>
              <a:t>[7]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20 channel recording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Repeating music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lbert Sans" panose="020B0604020202020204" charset="0"/>
            </a:endParaRPr>
          </a:p>
          <a:p>
            <a:pPr lvl="2"/>
            <a:r>
              <a:rPr lang="en-US" dirty="0">
                <a:latin typeface="Albert Sans" panose="020B0604020202020204" charset="0"/>
              </a:rPr>
              <a:t>Note: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Current publicly available datasets for EEG audio reconstruction restricted to music stimuli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>
              <a:latin typeface="Albert Sans" panose="020B0604020202020204" charset="0"/>
            </a:endParaRPr>
          </a:p>
          <a:p>
            <a:endParaRPr lang="en-US" dirty="0">
              <a:latin typeface="Albert Sans" panose="020B0604020202020204" charset="0"/>
            </a:endParaRPr>
          </a:p>
          <a:p>
            <a:r>
              <a:rPr lang="en-US" b="1" dirty="0">
                <a:latin typeface="Albert Sans" panose="020B0604020202020204" charset="0"/>
              </a:rPr>
              <a:t>Audio processed into </a:t>
            </a:r>
            <a:r>
              <a:rPr lang="en-US" b="1" dirty="0" err="1">
                <a:latin typeface="Albert Sans" panose="020B0604020202020204" charset="0"/>
              </a:rPr>
              <a:t>MelSpectrograms</a:t>
            </a:r>
            <a:r>
              <a:rPr lang="en-US" b="1" dirty="0">
                <a:latin typeface="Albert Sans" panose="020B0604020202020204" charset="0"/>
              </a:rPr>
              <a:t>*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>
              <a:latin typeface="Albert Sans" panose="020B060402020202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>
              <a:latin typeface="Albert Sans" panose="020B0604020202020204" charset="0"/>
            </a:endParaRPr>
          </a:p>
          <a:p>
            <a:pPr lvl="2"/>
            <a:endParaRPr lang="en-US" dirty="0">
              <a:latin typeface="Albert Sans" panose="020B0604020202020204" charset="0"/>
            </a:endParaRPr>
          </a:p>
          <a:p>
            <a:pPr lvl="2"/>
            <a:endParaRPr lang="en-US" dirty="0">
              <a:latin typeface="Albert Sans" panose="020B060402020202020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87F2B-CDD6-7778-E61F-FD6D1858EED4}"/>
              </a:ext>
            </a:extLst>
          </p:cNvPr>
          <p:cNvSpPr/>
          <p:nvPr/>
        </p:nvSpPr>
        <p:spPr>
          <a:xfrm>
            <a:off x="6889290" y="0"/>
            <a:ext cx="2254710" cy="51522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AEF99-9960-4211-629D-44F7CFCFB87D}"/>
              </a:ext>
            </a:extLst>
          </p:cNvPr>
          <p:cNvSpPr txBox="1"/>
          <p:nvPr/>
        </p:nvSpPr>
        <p:spPr>
          <a:xfrm>
            <a:off x="7129202" y="1855223"/>
            <a:ext cx="1762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lbert Sans" panose="020B0604020202020204" charset="0"/>
              </a:rPr>
              <a:t>Aggregated &amp; Filtered EEG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C0A3F-45A7-70C8-734E-09AC47FE73CC}"/>
              </a:ext>
            </a:extLst>
          </p:cNvPr>
          <p:cNvSpPr txBox="1"/>
          <p:nvPr/>
        </p:nvSpPr>
        <p:spPr>
          <a:xfrm>
            <a:off x="7134964" y="3731302"/>
            <a:ext cx="1762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lbert Sans" panose="020B0604020202020204" charset="0"/>
              </a:rPr>
              <a:t>Example MelSpectrogram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92083-DFD0-9882-4ADF-35E8EFD6626E}"/>
              </a:ext>
            </a:extLst>
          </p:cNvPr>
          <p:cNvSpPr txBox="1"/>
          <p:nvPr/>
        </p:nvSpPr>
        <p:spPr>
          <a:xfrm>
            <a:off x="6889290" y="4167331"/>
            <a:ext cx="226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lbert Sans" panose="020B0604020202020204" charset="0"/>
              </a:rPr>
              <a:t>* ”An object of type MelSpectrogram represents an acoustic time-frequency representation of a sound: the power spectral density P(f, t). It is sampled into a number of points around equally spaced times and frequencies (on a Mel frequency scale)” [5]</a:t>
            </a:r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3037F1F-9AF1-9157-7DAC-284914672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201" y="38978"/>
            <a:ext cx="1762171" cy="1816245"/>
          </a:xfrm>
          <a:prstGeom prst="rect">
            <a:avLst/>
          </a:prstGeom>
        </p:spPr>
      </p:pic>
      <p:pic>
        <p:nvPicPr>
          <p:cNvPr id="13" name="Picture 12" descr="A blue and green sound waves&#10;&#10;Description automatically generated">
            <a:extLst>
              <a:ext uri="{FF2B5EF4-FFF2-40B4-BE49-F238E27FC236}">
                <a16:creationId xmlns:a16="http://schemas.microsoft.com/office/drawing/2014/main" id="{602C5791-080C-3DAA-1C2E-FBF7FB287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267" y="2279075"/>
            <a:ext cx="2184756" cy="144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4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409799" y="25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E1C2582-D116-CAEF-286C-F0A72711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sz="3000" dirty="0"/>
              <a:t>Overview of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40CF1-40B8-62C9-4955-6208E5B151A2}"/>
              </a:ext>
            </a:extLst>
          </p:cNvPr>
          <p:cNvSpPr txBox="1"/>
          <p:nvPr/>
        </p:nvSpPr>
        <p:spPr>
          <a:xfrm>
            <a:off x="720000" y="1305025"/>
            <a:ext cx="55838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lbert Sans" panose="020B0604020202020204" charset="0"/>
              </a:rPr>
              <a:t>CNN </a:t>
            </a:r>
            <a:r>
              <a:rPr lang="en-US" dirty="0">
                <a:latin typeface="Albert Sans" panose="020B0604020202020204" charset="0"/>
              </a:rPr>
              <a:t>(EEG2Mel) </a:t>
            </a:r>
            <a:r>
              <a:rPr lang="en-US" sz="1000" dirty="0">
                <a:latin typeface="Albert Sans" panose="020B0604020202020204" charset="0"/>
              </a:rPr>
              <a:t>[2]</a:t>
            </a:r>
          </a:p>
          <a:p>
            <a:r>
              <a:rPr lang="en-US" i="1" dirty="0">
                <a:latin typeface="Albert Sans" panose="020B0604020202020204" charset="0"/>
              </a:rPr>
              <a:t>Convolutional Neural Network directly mapping EEG to audio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Input: Power Spectral Density array of EEG recording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Output: </a:t>
            </a:r>
            <a:r>
              <a:rPr lang="en-US" dirty="0" err="1">
                <a:latin typeface="Albert Sans" panose="020B0604020202020204" charset="0"/>
              </a:rPr>
              <a:t>MelSpectrogram</a:t>
            </a:r>
            <a:r>
              <a:rPr lang="en-US" dirty="0">
                <a:latin typeface="Albert Sans" panose="020B0604020202020204" charset="0"/>
              </a:rPr>
              <a:t>*</a:t>
            </a:r>
          </a:p>
          <a:p>
            <a:endParaRPr lang="en-US" dirty="0">
              <a:latin typeface="Albert Sans" panose="020B0604020202020204" charset="0"/>
            </a:endParaRPr>
          </a:p>
          <a:p>
            <a:endParaRPr lang="en-US" dirty="0">
              <a:latin typeface="Albert Sans" panose="020B0604020202020204" charset="0"/>
            </a:endParaRPr>
          </a:p>
          <a:p>
            <a:endParaRPr lang="en-US" dirty="0">
              <a:latin typeface="Albert Sans" panose="020B0604020202020204" charset="0"/>
            </a:endParaRPr>
          </a:p>
          <a:p>
            <a:endParaRPr lang="en-US" dirty="0">
              <a:latin typeface="Albert Sans" panose="020B0604020202020204" charset="0"/>
            </a:endParaRPr>
          </a:p>
          <a:p>
            <a:endParaRPr lang="en-US" dirty="0">
              <a:latin typeface="Albert Sans" panose="020B0604020202020204" charset="0"/>
            </a:endParaRPr>
          </a:p>
          <a:p>
            <a:endParaRPr lang="en-US" dirty="0">
              <a:latin typeface="Albert Sans" panose="020B0604020202020204" charset="0"/>
            </a:endParaRPr>
          </a:p>
          <a:p>
            <a:endParaRPr lang="en-US" dirty="0">
              <a:latin typeface="Albert Sans" panose="020B0604020202020204" charset="0"/>
            </a:endParaRPr>
          </a:p>
          <a:p>
            <a:r>
              <a:rPr lang="en-US" b="1" dirty="0">
                <a:latin typeface="Albert Sans" panose="020B0604020202020204" charset="0"/>
              </a:rPr>
              <a:t>Findings</a:t>
            </a:r>
            <a:endParaRPr lang="en-US" dirty="0">
              <a:latin typeface="Albert Sans" panose="020B0604020202020204" charset="0"/>
            </a:endParaRPr>
          </a:p>
          <a:p>
            <a:r>
              <a:rPr lang="en-US" dirty="0">
                <a:latin typeface="Albert Sans" panose="020B0604020202020204" charset="0"/>
              </a:rPr>
              <a:t>+ Least computationally intense</a:t>
            </a:r>
          </a:p>
          <a:p>
            <a:r>
              <a:rPr lang="en-US" dirty="0">
                <a:latin typeface="Albert Sans" panose="020B0604020202020204" charset="0"/>
              </a:rPr>
              <a:t>+ Easy model/procedure interpretability</a:t>
            </a:r>
          </a:p>
          <a:p>
            <a:r>
              <a:rPr lang="en-US" dirty="0">
                <a:latin typeface="Albert Sans" panose="020B0604020202020204" charset="0"/>
              </a:rPr>
              <a:t>- Poor with high variance</a:t>
            </a:r>
          </a:p>
          <a:p>
            <a:r>
              <a:rPr lang="en-US" dirty="0">
                <a:latin typeface="Albert Sans" panose="020B0604020202020204" charset="0"/>
              </a:rPr>
              <a:t>- Poor in fine temporal properties </a:t>
            </a:r>
          </a:p>
        </p:txBody>
      </p:sp>
      <p:pic>
        <p:nvPicPr>
          <p:cNvPr id="3" name="Picture 2" descr="A diagram of a music and a person reconstruction&#10;&#10;Description automatically generated with medium confidence">
            <a:extLst>
              <a:ext uri="{FF2B5EF4-FFF2-40B4-BE49-F238E27FC236}">
                <a16:creationId xmlns:a16="http://schemas.microsoft.com/office/drawing/2014/main" id="{9CE1A1D4-F1B1-3081-E077-4E9D0DC2A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94" y="2329586"/>
            <a:ext cx="4527859" cy="12410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E1BF8A-11CD-FBAE-A0F7-E98100523DCC}"/>
              </a:ext>
            </a:extLst>
          </p:cNvPr>
          <p:cNvSpPr/>
          <p:nvPr/>
        </p:nvSpPr>
        <p:spPr>
          <a:xfrm>
            <a:off x="6889290" y="0"/>
            <a:ext cx="2254710" cy="51434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sound waves on a black background&#10;&#10;Description automatically generated">
            <a:extLst>
              <a:ext uri="{FF2B5EF4-FFF2-40B4-BE49-F238E27FC236}">
                <a16:creationId xmlns:a16="http://schemas.microsoft.com/office/drawing/2014/main" id="{C380291D-453B-15E3-83DA-570686779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3206" y="-25"/>
            <a:ext cx="1806877" cy="1193220"/>
          </a:xfrm>
          <a:prstGeom prst="rect">
            <a:avLst/>
          </a:prstGeom>
        </p:spPr>
      </p:pic>
      <p:pic>
        <p:nvPicPr>
          <p:cNvPr id="4" name="Picture 3" descr="A green and blue lines&#10;&#10;Description automatically generated with medium confidence">
            <a:extLst>
              <a:ext uri="{FF2B5EF4-FFF2-40B4-BE49-F238E27FC236}">
                <a16:creationId xmlns:a16="http://schemas.microsoft.com/office/drawing/2014/main" id="{124A4C7D-3F3A-05A3-77CD-F64A47B042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206" y="1193195"/>
            <a:ext cx="1806878" cy="1193221"/>
          </a:xfrm>
          <a:prstGeom prst="rect">
            <a:avLst/>
          </a:prstGeom>
        </p:spPr>
      </p:pic>
      <p:pic>
        <p:nvPicPr>
          <p:cNvPr id="5" name="Picture 4" descr="A blue sound waves on a black background&#10;&#10;Description automatically generated">
            <a:extLst>
              <a:ext uri="{FF2B5EF4-FFF2-40B4-BE49-F238E27FC236}">
                <a16:creationId xmlns:a16="http://schemas.microsoft.com/office/drawing/2014/main" id="{F5CD7DE2-CC86-934B-9E65-5C5C901EF3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3206" y="2753491"/>
            <a:ext cx="1806878" cy="1193221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AB341E5-D734-7F05-90C7-3AF0FB791A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3206" y="3950254"/>
            <a:ext cx="1806878" cy="119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0"/>
          <p:cNvPicPr preferRelativeResize="0"/>
          <p:nvPr/>
        </p:nvPicPr>
        <p:blipFill rotWithShape="1">
          <a:blip r:embed="rId3">
            <a:alphaModFix/>
          </a:blip>
          <a:srcRect l="68095"/>
          <a:stretch/>
        </p:blipFill>
        <p:spPr>
          <a:xfrm flipH="1">
            <a:off x="8501380" y="0"/>
            <a:ext cx="642620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E1C2582-D116-CAEF-286C-F0A72711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sz="3000" dirty="0"/>
              <a:t>Overview of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40CF1-40B8-62C9-4955-6208E5B151A2}"/>
              </a:ext>
            </a:extLst>
          </p:cNvPr>
          <p:cNvSpPr txBox="1"/>
          <p:nvPr/>
        </p:nvSpPr>
        <p:spPr>
          <a:xfrm>
            <a:off x="720000" y="1305025"/>
            <a:ext cx="55838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lbert Sans" panose="020B0604020202020204" charset="0"/>
              </a:rPr>
              <a:t>Diffusion </a:t>
            </a:r>
            <a:r>
              <a:rPr lang="en-US" dirty="0">
                <a:latin typeface="Albert Sans" panose="020B0604020202020204" charset="0"/>
              </a:rPr>
              <a:t>(</a:t>
            </a:r>
            <a:r>
              <a:rPr lang="en-US" dirty="0" err="1">
                <a:latin typeface="Albert Sans" panose="020B0604020202020204" charset="0"/>
              </a:rPr>
              <a:t>AudioLDM</a:t>
            </a:r>
            <a:r>
              <a:rPr lang="en-US" dirty="0">
                <a:latin typeface="Albert Sans" panose="020B0604020202020204" charset="0"/>
              </a:rPr>
              <a:t>) </a:t>
            </a:r>
            <a:r>
              <a:rPr lang="en-US" sz="1000" dirty="0">
                <a:latin typeface="Albert Sans" panose="020B0604020202020204" charset="0"/>
              </a:rPr>
              <a:t>[3]</a:t>
            </a:r>
          </a:p>
          <a:p>
            <a:r>
              <a:rPr lang="en-US" i="1" dirty="0">
                <a:latin typeface="Albert Sans" panose="020B0604020202020204" charset="0"/>
              </a:rPr>
              <a:t>Latent Diffusion Model utilizing a prompt generative model for conditioning outputs based on EEG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Input: Latent noise image + Projected EEG (Conditioning)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Output: Latent MelSpectrogram* (Ready for VAE decoding)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lbert Sans" panose="020B0604020202020204" charset="0"/>
            </a:endParaRPr>
          </a:p>
          <a:p>
            <a:endParaRPr lang="en-US" dirty="0">
              <a:latin typeface="Albert Sans" panose="020B0604020202020204" charset="0"/>
            </a:endParaRPr>
          </a:p>
          <a:p>
            <a:endParaRPr lang="en-US" dirty="0">
              <a:latin typeface="Albert Sans" panose="020B0604020202020204" charset="0"/>
            </a:endParaRPr>
          </a:p>
          <a:p>
            <a:r>
              <a:rPr lang="en-US" b="1" dirty="0">
                <a:latin typeface="Albert Sans" panose="020B0604020202020204" charset="0"/>
              </a:rPr>
              <a:t>Findings</a:t>
            </a:r>
            <a:endParaRPr lang="en-US" dirty="0">
              <a:latin typeface="Albert Sans" panose="020B0604020202020204" charset="0"/>
            </a:endParaRPr>
          </a:p>
          <a:p>
            <a:r>
              <a:rPr lang="en-US" dirty="0">
                <a:latin typeface="Albert Sans" panose="020B0604020202020204" charset="0"/>
              </a:rPr>
              <a:t>+ Pretrained model</a:t>
            </a:r>
          </a:p>
          <a:p>
            <a:r>
              <a:rPr lang="en-US" dirty="0">
                <a:latin typeface="Albert Sans" panose="020B0604020202020204" charset="0"/>
              </a:rPr>
              <a:t>+ Standard EEG to image method</a:t>
            </a:r>
          </a:p>
          <a:p>
            <a:r>
              <a:rPr lang="en-US" dirty="0">
                <a:latin typeface="Albert Sans" panose="020B0604020202020204" charset="0"/>
              </a:rPr>
              <a:t>- No publicly available implementations</a:t>
            </a:r>
          </a:p>
          <a:p>
            <a:r>
              <a:rPr lang="en-US" dirty="0">
                <a:latin typeface="Albert Sans" panose="020B0604020202020204" charset="0"/>
              </a:rPr>
              <a:t>- Data dimensionality issues</a:t>
            </a:r>
          </a:p>
        </p:txBody>
      </p:sp>
      <p:pic>
        <p:nvPicPr>
          <p:cNvPr id="3" name="Picture 2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5A013EEA-A210-BC1E-6802-2DA600D7B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139" y="945375"/>
            <a:ext cx="2158862" cy="2147001"/>
          </a:xfrm>
          <a:prstGeom prst="rect">
            <a:avLst/>
          </a:prstGeom>
        </p:spPr>
      </p:pic>
      <p:pic>
        <p:nvPicPr>
          <p:cNvPr id="4" name="Picture 3" descr="A diagram of a machine&#10;&#10;Description automatically generated">
            <a:extLst>
              <a:ext uri="{FF2B5EF4-FFF2-40B4-BE49-F238E27FC236}">
                <a16:creationId xmlns:a16="http://schemas.microsoft.com/office/drawing/2014/main" id="{77BF01FD-A46A-5C75-B63D-B45FB0352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222" y="3293967"/>
            <a:ext cx="3932158" cy="18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DE1C2582-D116-CAEF-286C-F0A72711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sz="3000" dirty="0"/>
              <a:t>Overview of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40CF1-40B8-62C9-4955-6208E5B151A2}"/>
              </a:ext>
            </a:extLst>
          </p:cNvPr>
          <p:cNvSpPr txBox="1"/>
          <p:nvPr/>
        </p:nvSpPr>
        <p:spPr>
          <a:xfrm>
            <a:off x="720000" y="1305025"/>
            <a:ext cx="5583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lbert Sans" panose="020B0604020202020204" charset="0"/>
              </a:rPr>
              <a:t>DCGAN</a:t>
            </a:r>
            <a:r>
              <a:rPr lang="en-US" dirty="0">
                <a:latin typeface="Albert Sans" panose="020B0604020202020204" charset="0"/>
              </a:rPr>
              <a:t> (Future Work) </a:t>
            </a:r>
            <a:r>
              <a:rPr lang="en-US" sz="1000" dirty="0">
                <a:latin typeface="Albert Sans" panose="020B0604020202020204" charset="0"/>
              </a:rPr>
              <a:t>[4]</a:t>
            </a:r>
          </a:p>
          <a:p>
            <a:r>
              <a:rPr lang="en-US" i="1" dirty="0">
                <a:latin typeface="Albert Sans" panose="020B0604020202020204" charset="0"/>
              </a:rPr>
              <a:t>Generative Adversarial Network generating audio based on EEG features then classifying real/fake audio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Input: EEG Features + Noise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Output: </a:t>
            </a:r>
            <a:r>
              <a:rPr lang="en-US" dirty="0" err="1">
                <a:latin typeface="Albert Sans" panose="020B0604020202020204" charset="0"/>
              </a:rPr>
              <a:t>MelSpectrogram</a:t>
            </a:r>
            <a:r>
              <a:rPr lang="en-US" dirty="0">
                <a:latin typeface="Albert Sans" panose="020B0604020202020204" charset="0"/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lbert Sans" panose="020B0604020202020204" charset="0"/>
            </a:endParaRPr>
          </a:p>
          <a:p>
            <a:endParaRPr lang="en-US" dirty="0">
              <a:latin typeface="Albert Sans" panose="020B0604020202020204" charset="0"/>
            </a:endParaRPr>
          </a:p>
          <a:p>
            <a:endParaRPr lang="en-US" dirty="0">
              <a:latin typeface="Albert Sans" panose="020B0604020202020204" charset="0"/>
            </a:endParaRPr>
          </a:p>
          <a:p>
            <a:r>
              <a:rPr lang="en-US" b="1" dirty="0">
                <a:latin typeface="Albert Sans" panose="020B0604020202020204" charset="0"/>
              </a:rPr>
              <a:t>Findings</a:t>
            </a:r>
            <a:endParaRPr lang="en-US" dirty="0">
              <a:latin typeface="Albert Sans" panose="020B0604020202020204" charset="0"/>
            </a:endParaRPr>
          </a:p>
          <a:p>
            <a:r>
              <a:rPr lang="en-US" dirty="0">
                <a:latin typeface="Albert Sans" panose="020B0604020202020204" charset="0"/>
              </a:rPr>
              <a:t>+ Fast inference</a:t>
            </a:r>
          </a:p>
          <a:p>
            <a:r>
              <a:rPr lang="en-US" dirty="0">
                <a:latin typeface="Albert Sans" panose="020B0604020202020204" charset="0"/>
              </a:rPr>
              <a:t>+ Enhanced feature extraction</a:t>
            </a:r>
          </a:p>
          <a:p>
            <a:r>
              <a:rPr lang="en-US" dirty="0">
                <a:latin typeface="Albert Sans" panose="020B0604020202020204" charset="0"/>
              </a:rPr>
              <a:t>+ Applications outside of music</a:t>
            </a:r>
          </a:p>
          <a:p>
            <a:r>
              <a:rPr lang="en-US" dirty="0">
                <a:latin typeface="Albert Sans" panose="020B0604020202020204" charset="0"/>
              </a:rPr>
              <a:t>+ Improved interpretability</a:t>
            </a:r>
          </a:p>
          <a:p>
            <a:r>
              <a:rPr lang="en-US" dirty="0">
                <a:latin typeface="Albert Sans" panose="020B0604020202020204" charset="0"/>
              </a:rPr>
              <a:t>- No existing work in audio</a:t>
            </a:r>
          </a:p>
        </p:txBody>
      </p:sp>
      <p:pic>
        <p:nvPicPr>
          <p:cNvPr id="5" name="Picture 4" descr="A diagram of a scooter&#10;&#10;Description automatically generated">
            <a:extLst>
              <a:ext uri="{FF2B5EF4-FFF2-40B4-BE49-F238E27FC236}">
                <a16:creationId xmlns:a16="http://schemas.microsoft.com/office/drawing/2014/main" id="{D2800072-111E-EBE6-F01C-4DC6D2DF0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83" y="3192614"/>
            <a:ext cx="3845515" cy="1929800"/>
          </a:xfrm>
          <a:prstGeom prst="rect">
            <a:avLst/>
          </a:prstGeom>
        </p:spPr>
      </p:pic>
      <p:pic>
        <p:nvPicPr>
          <p:cNvPr id="6" name="Google Shape;259;p40">
            <a:extLst>
              <a:ext uri="{FF2B5EF4-FFF2-40B4-BE49-F238E27FC236}">
                <a16:creationId xmlns:a16="http://schemas.microsoft.com/office/drawing/2014/main" id="{D6E6115B-8107-2086-90C4-6AB81656DDB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8095"/>
          <a:stretch/>
        </p:blipFill>
        <p:spPr>
          <a:xfrm flipH="1">
            <a:off x="8501380" y="0"/>
            <a:ext cx="642620" cy="51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749C8266-8276-C031-05DF-4B79F8F5E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050" y="1818267"/>
            <a:ext cx="1944780" cy="13310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Outcomes &amp; Future Work</a:t>
            </a:r>
            <a:endParaRPr dirty="0"/>
          </a:p>
        </p:txBody>
      </p:sp>
      <p:sp>
        <p:nvSpPr>
          <p:cNvPr id="228" name="Google Shape;228;p39"/>
          <p:cNvSpPr txBox="1">
            <a:spLocks noGrp="1"/>
          </p:cNvSpPr>
          <p:nvPr>
            <p:ph type="title" idx="2"/>
          </p:nvPr>
        </p:nvSpPr>
        <p:spPr>
          <a:xfrm>
            <a:off x="720000" y="1373928"/>
            <a:ext cx="4857426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1800" i="0" dirty="0">
                <a:solidFill>
                  <a:srgbClr val="000000"/>
                </a:solidFill>
                <a:effectLst/>
                <a:latin typeface="Anybody SemiBold" panose="020B0604020202020204" charset="0"/>
              </a:rPr>
              <a:t>Data and Model Preparation</a:t>
            </a:r>
          </a:p>
        </p:txBody>
      </p:sp>
      <p:sp>
        <p:nvSpPr>
          <p:cNvPr id="229" name="Google Shape;229;p39"/>
          <p:cNvSpPr txBox="1">
            <a:spLocks noGrp="1"/>
          </p:cNvSpPr>
          <p:nvPr>
            <p:ph type="title" idx="3"/>
          </p:nvPr>
        </p:nvSpPr>
        <p:spPr>
          <a:xfrm>
            <a:off x="720001" y="2272765"/>
            <a:ext cx="48574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Comprehensive EEG Audio Training Data</a:t>
            </a:r>
            <a:endParaRPr sz="1800" dirty="0"/>
          </a:p>
        </p:txBody>
      </p:sp>
      <p:sp>
        <p:nvSpPr>
          <p:cNvPr id="230" name="Google Shape;230;p39"/>
          <p:cNvSpPr txBox="1">
            <a:spLocks noGrp="1"/>
          </p:cNvSpPr>
          <p:nvPr>
            <p:ph type="subTitle" idx="1"/>
          </p:nvPr>
        </p:nvSpPr>
        <p:spPr>
          <a:xfrm>
            <a:off x="5880114" y="1284378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CNN model successfully set up for training on new data and 2 other models drafted</a:t>
            </a:r>
            <a:endParaRPr dirty="0"/>
          </a:p>
        </p:txBody>
      </p:sp>
      <p:sp>
        <p:nvSpPr>
          <p:cNvPr id="231" name="Google Shape;231;p39"/>
          <p:cNvSpPr txBox="1">
            <a:spLocks noGrp="1"/>
          </p:cNvSpPr>
          <p:nvPr>
            <p:ph type="subTitle" idx="4"/>
          </p:nvPr>
        </p:nvSpPr>
        <p:spPr>
          <a:xfrm>
            <a:off x="5880114" y="2183215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Current datasets are primarily utilizing fMRI or are limited to applications in music response</a:t>
            </a:r>
            <a:endParaRPr dirty="0"/>
          </a:p>
        </p:txBody>
      </p:sp>
      <p:sp>
        <p:nvSpPr>
          <p:cNvPr id="232" name="Google Shape;232;p39"/>
          <p:cNvSpPr txBox="1">
            <a:spLocks noGrp="1"/>
          </p:cNvSpPr>
          <p:nvPr>
            <p:ph type="title" idx="5"/>
          </p:nvPr>
        </p:nvSpPr>
        <p:spPr>
          <a:xfrm>
            <a:off x="720000" y="3171602"/>
            <a:ext cx="4857426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/>
              <a:t>Working GAN Implementation</a:t>
            </a:r>
          </a:p>
        </p:txBody>
      </p:sp>
      <p:sp>
        <p:nvSpPr>
          <p:cNvPr id="234" name="Google Shape;234;p39"/>
          <p:cNvSpPr txBox="1">
            <a:spLocks noGrp="1"/>
          </p:cNvSpPr>
          <p:nvPr>
            <p:ph type="subTitle" idx="7"/>
          </p:nvPr>
        </p:nvSpPr>
        <p:spPr>
          <a:xfrm>
            <a:off x="5880139" y="3082052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DCGAN model with a more comprehensive input</a:t>
            </a:r>
          </a:p>
        </p:txBody>
      </p:sp>
      <p:cxnSp>
        <p:nvCxnSpPr>
          <p:cNvPr id="236" name="Google Shape;236;p39"/>
          <p:cNvCxnSpPr/>
          <p:nvPr/>
        </p:nvCxnSpPr>
        <p:spPr>
          <a:xfrm>
            <a:off x="720001" y="2020741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9"/>
          <p:cNvCxnSpPr/>
          <p:nvPr/>
        </p:nvCxnSpPr>
        <p:spPr>
          <a:xfrm>
            <a:off x="720001" y="2919382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32;p39">
            <a:extLst>
              <a:ext uri="{FF2B5EF4-FFF2-40B4-BE49-F238E27FC236}">
                <a16:creationId xmlns:a16="http://schemas.microsoft.com/office/drawing/2014/main" id="{8290B4C4-AB61-A184-52C1-D7E088F306E3}"/>
              </a:ext>
            </a:extLst>
          </p:cNvPr>
          <p:cNvSpPr txBox="1">
            <a:spLocks/>
          </p:cNvSpPr>
          <p:nvPr/>
        </p:nvSpPr>
        <p:spPr>
          <a:xfrm>
            <a:off x="720000" y="4065614"/>
            <a:ext cx="4857426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2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-US" sz="1800" dirty="0"/>
              <a:t>Thank you!</a:t>
            </a:r>
          </a:p>
        </p:txBody>
      </p:sp>
      <p:cxnSp>
        <p:nvCxnSpPr>
          <p:cNvPr id="3" name="Google Shape;237;p39">
            <a:extLst>
              <a:ext uri="{FF2B5EF4-FFF2-40B4-BE49-F238E27FC236}">
                <a16:creationId xmlns:a16="http://schemas.microsoft.com/office/drawing/2014/main" id="{C38F5FA6-7532-6055-A5EF-DC4B700EE71B}"/>
              </a:ext>
            </a:extLst>
          </p:cNvPr>
          <p:cNvCxnSpPr/>
          <p:nvPr/>
        </p:nvCxnSpPr>
        <p:spPr>
          <a:xfrm>
            <a:off x="720001" y="3835108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34;p39">
            <a:extLst>
              <a:ext uri="{FF2B5EF4-FFF2-40B4-BE49-F238E27FC236}">
                <a16:creationId xmlns:a16="http://schemas.microsoft.com/office/drawing/2014/main" id="{DDD80F92-8165-AE1E-3BC5-52F91334D254}"/>
              </a:ext>
            </a:extLst>
          </p:cNvPr>
          <p:cNvSpPr txBox="1">
            <a:spLocks/>
          </p:cNvSpPr>
          <p:nvPr/>
        </p:nvSpPr>
        <p:spPr>
          <a:xfrm>
            <a:off x="5880114" y="3976064"/>
            <a:ext cx="224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Special thanks to Simon, Ian, and Prof. de Sa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27;p39">
            <a:extLst>
              <a:ext uri="{FF2B5EF4-FFF2-40B4-BE49-F238E27FC236}">
                <a16:creationId xmlns:a16="http://schemas.microsoft.com/office/drawing/2014/main" id="{E4324A89-6FC9-30E5-2B88-667C0B42AFE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latin typeface="Anybody SemiBold" panose="020B0604020202020204" charset="0"/>
              </a:rPr>
              <a:t>References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1B1424-F718-B136-443B-CF118D729476}"/>
              </a:ext>
            </a:extLst>
          </p:cNvPr>
          <p:cNvSpPr txBox="1"/>
          <p:nvPr/>
        </p:nvSpPr>
        <p:spPr>
          <a:xfrm>
            <a:off x="720000" y="1017725"/>
            <a:ext cx="7471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lbert Sans" panose="020B0604020202020204" charset="0"/>
              </a:rPr>
              <a:t>[1] </a:t>
            </a:r>
            <a:r>
              <a:rPr lang="en-US" sz="1100" dirty="0" err="1">
                <a:latin typeface="Albert Sans" panose="020B0604020202020204" charset="0"/>
              </a:rPr>
              <a:t>Yunpeng</a:t>
            </a:r>
            <a:r>
              <a:rPr lang="en-US" sz="1100" dirty="0">
                <a:latin typeface="Albert Sans" panose="020B0604020202020204" charset="0"/>
              </a:rPr>
              <a:t> Bai, </a:t>
            </a:r>
            <a:r>
              <a:rPr lang="en-US" sz="1100" dirty="0" err="1">
                <a:latin typeface="Albert Sans" panose="020B0604020202020204" charset="0"/>
              </a:rPr>
              <a:t>Xintao</a:t>
            </a:r>
            <a:r>
              <a:rPr lang="en-US" sz="1100" dirty="0">
                <a:latin typeface="Albert Sans" panose="020B0604020202020204" charset="0"/>
              </a:rPr>
              <a:t> Wang, Yan-</a:t>
            </a:r>
            <a:r>
              <a:rPr lang="en-US" sz="1100" dirty="0" err="1">
                <a:latin typeface="Albert Sans" panose="020B0604020202020204" charset="0"/>
              </a:rPr>
              <a:t>pei</a:t>
            </a:r>
            <a:r>
              <a:rPr lang="en-US" sz="1100" dirty="0">
                <a:latin typeface="Albert Sans" panose="020B0604020202020204" charset="0"/>
              </a:rPr>
              <a:t> Cao, </a:t>
            </a:r>
            <a:r>
              <a:rPr lang="en-US" sz="1100" dirty="0" err="1">
                <a:latin typeface="Albert Sans" panose="020B0604020202020204" charset="0"/>
              </a:rPr>
              <a:t>Yixiao</a:t>
            </a:r>
            <a:r>
              <a:rPr lang="en-US" sz="1100" dirty="0">
                <a:latin typeface="Albert Sans" panose="020B0604020202020204" charset="0"/>
              </a:rPr>
              <a:t> Ge, Chun Yuan, Ying Shan: “</a:t>
            </a:r>
            <a:r>
              <a:rPr lang="en-US" sz="1100" dirty="0" err="1">
                <a:latin typeface="Albert Sans" panose="020B0604020202020204" charset="0"/>
              </a:rPr>
              <a:t>DreamDiffusion</a:t>
            </a:r>
            <a:r>
              <a:rPr lang="en-US" sz="1100" dirty="0">
                <a:latin typeface="Albert Sans" panose="020B0604020202020204" charset="0"/>
              </a:rPr>
              <a:t>: Generating High-Quality Images from Brain EEG Signals”, 2023; arXiv:2306.16934.</a:t>
            </a:r>
          </a:p>
          <a:p>
            <a:endParaRPr lang="en-US" sz="1100" dirty="0">
              <a:latin typeface="Albert Sans" panose="020B0604020202020204" charset="0"/>
            </a:endParaRPr>
          </a:p>
          <a:p>
            <a:r>
              <a:rPr lang="en-US" sz="1100" dirty="0">
                <a:latin typeface="Albert Sans" panose="020B0604020202020204" charset="0"/>
              </a:rPr>
              <a:t>[2] Adolfo G. Ramirez-</a:t>
            </a:r>
            <a:r>
              <a:rPr lang="en-US" sz="1100" dirty="0" err="1">
                <a:latin typeface="Albert Sans" panose="020B0604020202020204" charset="0"/>
              </a:rPr>
              <a:t>Aristizabal</a:t>
            </a:r>
            <a:r>
              <a:rPr lang="en-US" sz="1100" dirty="0">
                <a:latin typeface="Albert Sans" panose="020B0604020202020204" charset="0"/>
              </a:rPr>
              <a:t>, Chris </a:t>
            </a:r>
            <a:r>
              <a:rPr lang="en-US" sz="1100" dirty="0" err="1">
                <a:latin typeface="Albert Sans" panose="020B0604020202020204" charset="0"/>
              </a:rPr>
              <a:t>Kello</a:t>
            </a:r>
            <a:r>
              <a:rPr lang="en-US" sz="1100" dirty="0">
                <a:latin typeface="Albert Sans" panose="020B0604020202020204" charset="0"/>
              </a:rPr>
              <a:t>: “EEG2Mel: Reconstructing Sound from Brain Responses to Music”, 2022; arXiv:2207.13845.</a:t>
            </a:r>
          </a:p>
          <a:p>
            <a:endParaRPr lang="en-US" sz="1100" dirty="0">
              <a:latin typeface="Albert Sans" panose="020B0604020202020204" charset="0"/>
            </a:endParaRPr>
          </a:p>
          <a:p>
            <a:r>
              <a:rPr lang="en-US" sz="1100" dirty="0">
                <a:latin typeface="Albert Sans" panose="020B0604020202020204" charset="0"/>
              </a:rPr>
              <a:t>[3] Emilian </a:t>
            </a:r>
            <a:r>
              <a:rPr lang="en-US" sz="1100" dirty="0" err="1">
                <a:latin typeface="Albert Sans" panose="020B0604020202020204" charset="0"/>
              </a:rPr>
              <a:t>Postolache</a:t>
            </a:r>
            <a:r>
              <a:rPr lang="en-US" sz="1100" dirty="0">
                <a:latin typeface="Albert Sans" panose="020B0604020202020204" charset="0"/>
              </a:rPr>
              <a:t>, Natalia </a:t>
            </a:r>
            <a:r>
              <a:rPr lang="en-US" sz="1100" dirty="0" err="1">
                <a:latin typeface="Albert Sans" panose="020B0604020202020204" charset="0"/>
              </a:rPr>
              <a:t>Polouliakh</a:t>
            </a:r>
            <a:r>
              <a:rPr lang="en-US" sz="1100" dirty="0">
                <a:latin typeface="Albert Sans" panose="020B0604020202020204" charset="0"/>
              </a:rPr>
              <a:t>, Hiroaki Kitano, </a:t>
            </a:r>
            <a:r>
              <a:rPr lang="en-US" sz="1100" dirty="0" err="1">
                <a:latin typeface="Albert Sans" panose="020B0604020202020204" charset="0"/>
              </a:rPr>
              <a:t>Akima</a:t>
            </a:r>
            <a:r>
              <a:rPr lang="en-US" sz="1100" dirty="0">
                <a:latin typeface="Albert Sans" panose="020B0604020202020204" charset="0"/>
              </a:rPr>
              <a:t> Connelly, Emanuele </a:t>
            </a:r>
            <a:r>
              <a:rPr lang="en-US" sz="1100" dirty="0" err="1">
                <a:latin typeface="Albert Sans" panose="020B0604020202020204" charset="0"/>
              </a:rPr>
              <a:t>Rodolà</a:t>
            </a:r>
            <a:r>
              <a:rPr lang="en-US" sz="1100" dirty="0">
                <a:latin typeface="Albert Sans" panose="020B0604020202020204" charset="0"/>
              </a:rPr>
              <a:t>, Luca Cosmo, Taketo </a:t>
            </a:r>
            <a:r>
              <a:rPr lang="en-US" sz="1100" dirty="0" err="1">
                <a:latin typeface="Albert Sans" panose="020B0604020202020204" charset="0"/>
              </a:rPr>
              <a:t>Akama</a:t>
            </a:r>
            <a:r>
              <a:rPr lang="en-US" sz="1100" dirty="0">
                <a:latin typeface="Albert Sans" panose="020B0604020202020204" charset="0"/>
              </a:rPr>
              <a:t>: “Naturalistic Music Decoding from EEG Data via Latent Diffusion Models”, 2024; arXiv:2405.09062.</a:t>
            </a:r>
          </a:p>
          <a:p>
            <a:endParaRPr lang="en-US" sz="1100" dirty="0">
              <a:latin typeface="Albert Sans" panose="020B0604020202020204" charset="0"/>
            </a:endParaRPr>
          </a:p>
          <a:p>
            <a:r>
              <a:rPr lang="en-US" sz="1100" dirty="0">
                <a:latin typeface="Albert Sans" panose="020B0604020202020204" charset="0"/>
              </a:rPr>
              <a:t>[4] Prajwal Singh, Pankaj Pandey, Krishna </a:t>
            </a:r>
            <a:r>
              <a:rPr lang="en-US" sz="1100" dirty="0" err="1">
                <a:latin typeface="Albert Sans" panose="020B0604020202020204" charset="0"/>
              </a:rPr>
              <a:t>Miyapuram</a:t>
            </a:r>
            <a:r>
              <a:rPr lang="en-US" sz="1100" dirty="0">
                <a:latin typeface="Albert Sans" panose="020B0604020202020204" charset="0"/>
              </a:rPr>
              <a:t>, </a:t>
            </a:r>
            <a:r>
              <a:rPr lang="en-US" sz="1100" dirty="0" err="1">
                <a:latin typeface="Albert Sans" panose="020B0604020202020204" charset="0"/>
              </a:rPr>
              <a:t>Shanmuganathan</a:t>
            </a:r>
            <a:r>
              <a:rPr lang="en-US" sz="1100" dirty="0">
                <a:latin typeface="Albert Sans" panose="020B0604020202020204" charset="0"/>
              </a:rPr>
              <a:t> Raman: “EEG2IMAGE: Image Reconstruction from EEG Brain Signals”, 2023; arXiv:2302.10121.</a:t>
            </a:r>
          </a:p>
          <a:p>
            <a:endParaRPr lang="en-US" sz="1100" dirty="0">
              <a:latin typeface="Albert Sans" panose="020B0604020202020204" charset="0"/>
            </a:endParaRPr>
          </a:p>
          <a:p>
            <a:r>
              <a:rPr lang="en-US" sz="1100" dirty="0">
                <a:latin typeface="Albert Sans" panose="020B0604020202020204" charset="0"/>
              </a:rPr>
              <a:t>[5] Jansson, A., Humphrey, E., Montecchio, N., Bittner, R. M., Kumar, A., &amp; </a:t>
            </a:r>
            <a:r>
              <a:rPr lang="en-US" sz="1100" dirty="0" err="1">
                <a:latin typeface="Albert Sans" panose="020B0604020202020204" charset="0"/>
              </a:rPr>
              <a:t>Weyde</a:t>
            </a:r>
            <a:r>
              <a:rPr lang="en-US" sz="1100" dirty="0">
                <a:latin typeface="Albert Sans" panose="020B0604020202020204" charset="0"/>
              </a:rPr>
              <a:t>, T. (2018). Wave-U-Net: A Multi-Scale Neural Network for End-to-End Audio Source Separation. </a:t>
            </a:r>
            <a:r>
              <a:rPr lang="en-US" sz="1100" dirty="0" err="1">
                <a:latin typeface="Albert Sans" panose="020B0604020202020204" charset="0"/>
              </a:rPr>
              <a:t>arXiv</a:t>
            </a:r>
            <a:r>
              <a:rPr lang="en-US" sz="1100" dirty="0">
                <a:latin typeface="Albert Sans" panose="020B0604020202020204" charset="0"/>
              </a:rPr>
              <a:t> preprint arXiv:1806.03185.</a:t>
            </a:r>
          </a:p>
          <a:p>
            <a:endParaRPr lang="en-US" sz="1100" dirty="0">
              <a:latin typeface="Albert Sans" panose="020B0604020202020204" charset="0"/>
            </a:endParaRPr>
          </a:p>
          <a:p>
            <a:r>
              <a:rPr lang="en-US" sz="1100" dirty="0">
                <a:latin typeface="Albert Sans" panose="020B0604020202020204" charset="0"/>
              </a:rPr>
              <a:t>[6] Steven </a:t>
            </a:r>
            <a:r>
              <a:rPr lang="en-US" sz="1100" dirty="0" err="1">
                <a:latin typeface="Albert Sans" panose="020B0604020202020204" charset="0"/>
              </a:rPr>
              <a:t>Losorelli</a:t>
            </a:r>
            <a:r>
              <a:rPr lang="en-US" sz="1100" dirty="0">
                <a:latin typeface="Albert Sans" panose="020B0604020202020204" charset="0"/>
              </a:rPr>
              <a:t>, Duc T. Nguyen, Jacek P. </a:t>
            </a:r>
            <a:r>
              <a:rPr lang="en-US" sz="1100" dirty="0" err="1">
                <a:latin typeface="Albert Sans" panose="020B0604020202020204" charset="0"/>
              </a:rPr>
              <a:t>Dmochowski</a:t>
            </a:r>
            <a:r>
              <a:rPr lang="en-US" sz="1100" dirty="0">
                <a:latin typeface="Albert Sans" panose="020B0604020202020204" charset="0"/>
              </a:rPr>
              <a:t>, and Blair Kaneshiro (to appear). NMED-T: A Tempo-Focused Dataset of Cortical and Behavioral Responses to Naturalistic Music. In Proceedings of the 18th International Society for Music Information Retrieval Conference, Suzhou, China.</a:t>
            </a:r>
          </a:p>
          <a:p>
            <a:endParaRPr lang="en-US" sz="1100" dirty="0">
              <a:latin typeface="Albert Sans" panose="020B0604020202020204" charset="0"/>
            </a:endParaRPr>
          </a:p>
          <a:p>
            <a:r>
              <a:rPr lang="en-US" sz="1100" dirty="0">
                <a:latin typeface="Albert Sans" panose="020B0604020202020204" charset="0"/>
              </a:rPr>
              <a:t>[7] </a:t>
            </a:r>
            <a:r>
              <a:rPr lang="en-US" sz="1100" dirty="0" err="1">
                <a:latin typeface="Albert Sans" panose="020B0604020202020204" charset="0"/>
              </a:rPr>
              <a:t>Giorgia</a:t>
            </a:r>
            <a:r>
              <a:rPr lang="en-US" sz="1100" dirty="0">
                <a:latin typeface="Albert Sans" panose="020B0604020202020204" charset="0"/>
              </a:rPr>
              <a:t> </a:t>
            </a:r>
            <a:r>
              <a:rPr lang="en-US" sz="1100" dirty="0" err="1">
                <a:latin typeface="Albert Sans" panose="020B0604020202020204" charset="0"/>
              </a:rPr>
              <a:t>Cantisani</a:t>
            </a:r>
            <a:r>
              <a:rPr lang="en-US" sz="1100" dirty="0">
                <a:latin typeface="Albert Sans" panose="020B0604020202020204" charset="0"/>
              </a:rPr>
              <a:t>, Gabriel </a:t>
            </a:r>
            <a:r>
              <a:rPr lang="en-US" sz="1100" dirty="0" err="1">
                <a:latin typeface="Albert Sans" panose="020B0604020202020204" charset="0"/>
              </a:rPr>
              <a:t>Trégoat</a:t>
            </a:r>
            <a:r>
              <a:rPr lang="en-US" sz="1100" dirty="0">
                <a:latin typeface="Albert Sans" panose="020B0604020202020204" charset="0"/>
              </a:rPr>
              <a:t>, Slim </a:t>
            </a:r>
            <a:r>
              <a:rPr lang="en-US" sz="1100" dirty="0" err="1">
                <a:latin typeface="Albert Sans" panose="020B0604020202020204" charset="0"/>
              </a:rPr>
              <a:t>Essid</a:t>
            </a:r>
            <a:r>
              <a:rPr lang="en-US" sz="1100" dirty="0">
                <a:latin typeface="Albert Sans" panose="020B0604020202020204" charset="0"/>
              </a:rPr>
              <a:t>, Gael Richard. MAD-EEG: an EEG dataset for decoding auditory attention to a target instrument in polyphonic music. Speech, Music and Mind (SMM), Satellite Workshop of </a:t>
            </a:r>
            <a:r>
              <a:rPr lang="en-US" sz="1100" dirty="0" err="1">
                <a:latin typeface="Albert Sans" panose="020B0604020202020204" charset="0"/>
              </a:rPr>
              <a:t>Interspeech</a:t>
            </a:r>
            <a:r>
              <a:rPr lang="en-US" sz="1100" dirty="0">
                <a:latin typeface="Albert Sans" panose="020B0604020202020204" charset="0"/>
              </a:rPr>
              <a:t> 2019, Sep 2019, Vienna, Austria. ⟨hal-02291882v1⟩</a:t>
            </a:r>
          </a:p>
          <a:p>
            <a:endParaRPr lang="en-US" sz="1000" dirty="0">
              <a:latin typeface="Albert Sans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03944B-EDC0-3C98-208C-A4ECBB8B8A4F}"/>
              </a:ext>
            </a:extLst>
          </p:cNvPr>
          <p:cNvSpPr/>
          <p:nvPr/>
        </p:nvSpPr>
        <p:spPr>
          <a:xfrm>
            <a:off x="8501380" y="0"/>
            <a:ext cx="642620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208;p37">
            <a:extLst>
              <a:ext uri="{FF2B5EF4-FFF2-40B4-BE49-F238E27FC236}">
                <a16:creationId xmlns:a16="http://schemas.microsoft.com/office/drawing/2014/main" id="{5B34EA4E-496A-1528-EE2B-FF7A03FB572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 l="68096"/>
          <a:stretch/>
        </p:blipFill>
        <p:spPr>
          <a:xfrm>
            <a:off x="0" y="0"/>
            <a:ext cx="642620" cy="514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179005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4413</TotalTime>
  <Words>807</Words>
  <Application>Microsoft Office PowerPoint</Application>
  <PresentationFormat>On-screen Show (16:9)</PresentationFormat>
  <Paragraphs>100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Albert Sans</vt:lpstr>
      <vt:lpstr>Anybody SemiBold</vt:lpstr>
      <vt:lpstr>Arial</vt:lpstr>
      <vt:lpstr>Data Analysis Consulting by Slidesgo</vt:lpstr>
      <vt:lpstr>EEG2Audio 2024 UCSD Cognitive Science Summer Research Fellowship</vt:lpstr>
      <vt:lpstr>Project Outline</vt:lpstr>
      <vt:lpstr>Data</vt:lpstr>
      <vt:lpstr>Overview of Methods</vt:lpstr>
      <vt:lpstr>Overview of Methods</vt:lpstr>
      <vt:lpstr>Overview of Methods</vt:lpstr>
      <vt:lpstr>Outcomes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WaveNet for Vocal Isolation</dc:title>
  <cp:lastModifiedBy>Jacob Lamadrid</cp:lastModifiedBy>
  <cp:revision>20</cp:revision>
  <dcterms:modified xsi:type="dcterms:W3CDTF">2024-09-06T19:19:48Z</dcterms:modified>
</cp:coreProperties>
</file>